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60" r:id="rId4"/>
    <p:sldId id="258" r:id="rId5"/>
    <p:sldId id="274" r:id="rId6"/>
    <p:sldId id="259" r:id="rId7"/>
    <p:sldId id="261" r:id="rId8"/>
    <p:sldId id="263" r:id="rId9"/>
    <p:sldId id="272" r:id="rId10"/>
    <p:sldId id="267" r:id="rId11"/>
    <p:sldId id="266" r:id="rId12"/>
    <p:sldId id="281" r:id="rId13"/>
    <p:sldId id="265" r:id="rId14"/>
    <p:sldId id="271" r:id="rId15"/>
    <p:sldId id="273" r:id="rId16"/>
    <p:sldId id="283" r:id="rId17"/>
    <p:sldId id="262" r:id="rId18"/>
    <p:sldId id="268" r:id="rId19"/>
    <p:sldId id="269" r:id="rId20"/>
    <p:sldId id="278" r:id="rId21"/>
    <p:sldId id="279" r:id="rId22"/>
    <p:sldId id="276" r:id="rId23"/>
    <p:sldId id="282" r:id="rId24"/>
    <p:sldId id="275" r:id="rId25"/>
    <p:sldId id="270" r:id="rId26"/>
    <p:sldId id="264"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699"/>
    <a:srgbClr val="BF9000"/>
    <a:srgbClr val="404040"/>
    <a:srgbClr val="666699"/>
    <a:srgbClr val="3366CC"/>
    <a:srgbClr val="0066CC"/>
    <a:srgbClr val="006699"/>
    <a:srgbClr val="CC99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2" autoAdjust="0"/>
    <p:restoredTop sz="78021" autoAdjust="0"/>
  </p:normalViewPr>
  <p:slideViewPr>
    <p:cSldViewPr snapToGrid="0">
      <p:cViewPr varScale="1">
        <p:scale>
          <a:sx n="89" d="100"/>
          <a:sy n="89" d="100"/>
        </p:scale>
        <p:origin x="12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localhost\Users\kuiw\Downloads\figures\gaussian_benchmark.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Mapping</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cat>
            <c:strRef>
              <c:f>Sheet1!$A$2:$A$5</c:f>
              <c:strCache>
                <c:ptCount val="4"/>
                <c:pt idx="0">
                  <c:v>Gaussian_μ=10</c:v>
                </c:pt>
                <c:pt idx="1">
                  <c:v>Uniform_μ=10</c:v>
                </c:pt>
                <c:pt idx="2">
                  <c:v>Gaussian_μ=18</c:v>
                </c:pt>
                <c:pt idx="3">
                  <c:v>Uniform_μ=18</c:v>
                </c:pt>
              </c:strCache>
            </c:strRef>
          </c:cat>
          <c:val>
            <c:numRef>
              <c:f>Sheet1!$B$2:$B$5</c:f>
              <c:numCache>
                <c:formatCode>General</c:formatCode>
                <c:ptCount val="4"/>
                <c:pt idx="0">
                  <c:v>2.64</c:v>
                </c:pt>
                <c:pt idx="1">
                  <c:v>2.66</c:v>
                </c:pt>
                <c:pt idx="2">
                  <c:v>3.64</c:v>
                </c:pt>
                <c:pt idx="3">
                  <c:v>3.68</c:v>
                </c:pt>
              </c:numCache>
            </c:numRef>
          </c:val>
          <c:extLst>
            <c:ext xmlns:c16="http://schemas.microsoft.com/office/drawing/2014/chart" uri="{C3380CC4-5D6E-409C-BE32-E72D297353CC}">
              <c16:uniqueId val="{00000000-1F81-4646-AD89-74855E669973}"/>
            </c:ext>
          </c:extLst>
        </c:ser>
        <c:ser>
          <c:idx val="1"/>
          <c:order val="1"/>
          <c:tx>
            <c:strRef>
              <c:f>Sheet1!$C$1</c:f>
              <c:strCache>
                <c:ptCount val="1"/>
                <c:pt idx="0">
                  <c:v>Stress</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invertIfNegative val="0"/>
          <c:cat>
            <c:strRef>
              <c:f>Sheet1!$A$2:$A$5</c:f>
              <c:strCache>
                <c:ptCount val="4"/>
                <c:pt idx="0">
                  <c:v>Gaussian_μ=10</c:v>
                </c:pt>
                <c:pt idx="1">
                  <c:v>Uniform_μ=10</c:v>
                </c:pt>
                <c:pt idx="2">
                  <c:v>Gaussian_μ=18</c:v>
                </c:pt>
                <c:pt idx="3">
                  <c:v>Uniform_μ=18</c:v>
                </c:pt>
              </c:strCache>
            </c:strRef>
          </c:cat>
          <c:val>
            <c:numRef>
              <c:f>Sheet1!$C$2:$C$5</c:f>
              <c:numCache>
                <c:formatCode>General</c:formatCode>
                <c:ptCount val="4"/>
                <c:pt idx="0">
                  <c:v>2.48</c:v>
                </c:pt>
                <c:pt idx="1">
                  <c:v>2.46</c:v>
                </c:pt>
                <c:pt idx="2">
                  <c:v>4.4400000000000004</c:v>
                </c:pt>
                <c:pt idx="3">
                  <c:v>4.4000000000000004</c:v>
                </c:pt>
              </c:numCache>
            </c:numRef>
          </c:val>
          <c:extLst>
            <c:ext xmlns:c16="http://schemas.microsoft.com/office/drawing/2014/chart" uri="{C3380CC4-5D6E-409C-BE32-E72D297353CC}">
              <c16:uniqueId val="{00000001-1F81-4646-AD89-74855E669973}"/>
            </c:ext>
          </c:extLst>
        </c:ser>
        <c:ser>
          <c:idx val="2"/>
          <c:order val="2"/>
          <c:tx>
            <c:strRef>
              <c:f>Sheet1!$D$1</c:f>
              <c:strCache>
                <c:ptCount val="1"/>
                <c:pt idx="0">
                  <c:v>P2G</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c:spPr>
          <c:invertIfNegative val="0"/>
          <c:cat>
            <c:strRef>
              <c:f>Sheet1!$A$2:$A$5</c:f>
              <c:strCache>
                <c:ptCount val="4"/>
                <c:pt idx="0">
                  <c:v>Gaussian_μ=10</c:v>
                </c:pt>
                <c:pt idx="1">
                  <c:v>Uniform_μ=10</c:v>
                </c:pt>
                <c:pt idx="2">
                  <c:v>Gaussian_μ=18</c:v>
                </c:pt>
                <c:pt idx="3">
                  <c:v>Uniform_μ=18</c:v>
                </c:pt>
              </c:strCache>
            </c:strRef>
          </c:cat>
          <c:val>
            <c:numRef>
              <c:f>Sheet1!$D$2:$D$5</c:f>
              <c:numCache>
                <c:formatCode>General</c:formatCode>
                <c:ptCount val="4"/>
                <c:pt idx="0">
                  <c:v>10.42</c:v>
                </c:pt>
                <c:pt idx="1">
                  <c:v>10.55</c:v>
                </c:pt>
                <c:pt idx="2">
                  <c:v>16.5</c:v>
                </c:pt>
                <c:pt idx="3">
                  <c:v>16.53</c:v>
                </c:pt>
              </c:numCache>
            </c:numRef>
          </c:val>
          <c:extLst>
            <c:ext xmlns:c16="http://schemas.microsoft.com/office/drawing/2014/chart" uri="{C3380CC4-5D6E-409C-BE32-E72D297353CC}">
              <c16:uniqueId val="{00000002-1F81-4646-AD89-74855E669973}"/>
            </c:ext>
          </c:extLst>
        </c:ser>
        <c:ser>
          <c:idx val="3"/>
          <c:order val="3"/>
          <c:tx>
            <c:strRef>
              <c:f>Sheet1!$E$1</c:f>
              <c:strCache>
                <c:ptCount val="1"/>
                <c:pt idx="0">
                  <c:v>G2P</c:v>
                </c:pt>
              </c:strCache>
            </c:strRef>
          </c:tx>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c:spPr>
          <c:invertIfNegative val="0"/>
          <c:cat>
            <c:strRef>
              <c:f>Sheet1!$A$2:$A$5</c:f>
              <c:strCache>
                <c:ptCount val="4"/>
                <c:pt idx="0">
                  <c:v>Gaussian_μ=10</c:v>
                </c:pt>
                <c:pt idx="1">
                  <c:v>Uniform_μ=10</c:v>
                </c:pt>
                <c:pt idx="2">
                  <c:v>Gaussian_μ=18</c:v>
                </c:pt>
                <c:pt idx="3">
                  <c:v>Uniform_μ=18</c:v>
                </c:pt>
              </c:strCache>
            </c:strRef>
          </c:cat>
          <c:val>
            <c:numRef>
              <c:f>Sheet1!$E$2:$E$5</c:f>
              <c:numCache>
                <c:formatCode>General</c:formatCode>
                <c:ptCount val="4"/>
                <c:pt idx="0">
                  <c:v>4.93</c:v>
                </c:pt>
                <c:pt idx="1">
                  <c:v>4.9800000000000004</c:v>
                </c:pt>
                <c:pt idx="2">
                  <c:v>8.06</c:v>
                </c:pt>
                <c:pt idx="3">
                  <c:v>8.15</c:v>
                </c:pt>
              </c:numCache>
            </c:numRef>
          </c:val>
          <c:extLst>
            <c:ext xmlns:c16="http://schemas.microsoft.com/office/drawing/2014/chart" uri="{C3380CC4-5D6E-409C-BE32-E72D297353CC}">
              <c16:uniqueId val="{00000003-1F81-4646-AD89-74855E669973}"/>
            </c:ext>
          </c:extLst>
        </c:ser>
        <c:ser>
          <c:idx val="4"/>
          <c:order val="4"/>
          <c:tx>
            <c:strRef>
              <c:f>Sheet1!$F$1</c:f>
              <c:strCache>
                <c:ptCount val="1"/>
                <c:pt idx="0">
                  <c:v>Re-Sorting</c:v>
                </c:pt>
              </c:strCache>
            </c:strRef>
          </c:tx>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c:spPr>
          <c:invertIfNegative val="0"/>
          <c:cat>
            <c:strRef>
              <c:f>Sheet1!$A$2:$A$5</c:f>
              <c:strCache>
                <c:ptCount val="4"/>
                <c:pt idx="0">
                  <c:v>Gaussian_μ=10</c:v>
                </c:pt>
                <c:pt idx="1">
                  <c:v>Uniform_μ=10</c:v>
                </c:pt>
                <c:pt idx="2">
                  <c:v>Gaussian_μ=18</c:v>
                </c:pt>
                <c:pt idx="3">
                  <c:v>Uniform_μ=18</c:v>
                </c:pt>
              </c:strCache>
            </c:strRef>
          </c:cat>
          <c:val>
            <c:numRef>
              <c:f>Sheet1!$F$2:$F$5</c:f>
              <c:numCache>
                <c:formatCode>General</c:formatCode>
                <c:ptCount val="4"/>
                <c:pt idx="0">
                  <c:v>5.39</c:v>
                </c:pt>
                <c:pt idx="1">
                  <c:v>5.41</c:v>
                </c:pt>
                <c:pt idx="2">
                  <c:v>9.94</c:v>
                </c:pt>
                <c:pt idx="3">
                  <c:v>9.93</c:v>
                </c:pt>
              </c:numCache>
            </c:numRef>
          </c:val>
          <c:extLst>
            <c:ext xmlns:c16="http://schemas.microsoft.com/office/drawing/2014/chart" uri="{C3380CC4-5D6E-409C-BE32-E72D297353CC}">
              <c16:uniqueId val="{00000004-1F81-4646-AD89-74855E669973}"/>
            </c:ext>
          </c:extLst>
        </c:ser>
        <c:dLbls>
          <c:showLegendKey val="0"/>
          <c:showVal val="0"/>
          <c:showCatName val="0"/>
          <c:showSerName val="0"/>
          <c:showPercent val="0"/>
          <c:showBubbleSize val="0"/>
        </c:dLbls>
        <c:gapWidth val="100"/>
        <c:axId val="2091836112"/>
        <c:axId val="2097079904"/>
      </c:barChart>
      <c:catAx>
        <c:axId val="2091836112"/>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2">
                    <a:lumMod val="90000"/>
                  </a:schemeClr>
                </a:solidFill>
                <a:latin typeface="Linux Biolinum O" charset="0"/>
                <a:ea typeface="Linux Biolinum O" charset="0"/>
                <a:cs typeface="Linux Biolinum O" charset="0"/>
              </a:defRPr>
            </a:pPr>
            <a:endParaRPr lang="zh-CN"/>
          </a:p>
        </c:txPr>
        <c:crossAx val="2097079904"/>
        <c:crosses val="autoZero"/>
        <c:auto val="1"/>
        <c:lblAlgn val="ctr"/>
        <c:lblOffset val="100"/>
        <c:noMultiLvlLbl val="0"/>
      </c:catAx>
      <c:valAx>
        <c:axId val="2097079904"/>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2">
                    <a:lumMod val="90000"/>
                  </a:schemeClr>
                </a:solidFill>
                <a:latin typeface="Linux Biolinum O" charset="0"/>
                <a:ea typeface="Linux Biolinum O" charset="0"/>
                <a:cs typeface="Linux Biolinum O" charset="0"/>
              </a:defRPr>
            </a:pPr>
            <a:endParaRPr lang="zh-CN"/>
          </a:p>
        </c:txPr>
        <c:crossAx val="20918361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2">
                  <a:lumMod val="90000"/>
                </a:schemeClr>
              </a:solidFill>
              <a:latin typeface="Linux Biolinum O" charset="0"/>
              <a:ea typeface="Linux Biolinum O" charset="0"/>
              <a:cs typeface="Linux Biolinum O" charset="0"/>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manualLayout>
          <c:layoutTarget val="inner"/>
          <c:xMode val="edge"/>
          <c:yMode val="edge"/>
          <c:x val="4.8579005636301541E-2"/>
          <c:y val="5.9984871077161869E-2"/>
          <c:w val="0.94767011804045398"/>
          <c:h val="0.90630785977334205"/>
        </c:manualLayout>
      </c:layout>
      <c:barChart>
        <c:barDir val="col"/>
        <c:grouping val="clustered"/>
        <c:varyColors val="0"/>
        <c:ser>
          <c:idx val="0"/>
          <c:order val="0"/>
          <c:tx>
            <c:strRef>
              <c:f>Sheet1!$B$1</c:f>
              <c:strCache>
                <c:ptCount val="1"/>
                <c:pt idx="0">
                  <c:v>Reorder</c:v>
                </c:pt>
              </c:strCache>
            </c:strRef>
          </c:tx>
          <c:spPr>
            <a:solidFill>
              <a:srgbClr val="2CA02B"/>
            </a:solidFill>
            <a:ln>
              <a:noFill/>
            </a:ln>
            <a:effectLst/>
          </c:spPr>
          <c:invertIfNegative val="0"/>
          <c:dPt>
            <c:idx val="0"/>
            <c:invertIfNegative val="0"/>
            <c:bubble3D val="0"/>
            <c:spPr>
              <a:solidFill>
                <a:schemeClr val="bg1">
                  <a:lumMod val="50000"/>
                </a:schemeClr>
              </a:solidFill>
              <a:ln>
                <a:noFill/>
              </a:ln>
              <a:effectLst/>
            </c:spPr>
            <c:extLst>
              <c:ext xmlns:c16="http://schemas.microsoft.com/office/drawing/2014/chart" uri="{C3380CC4-5D6E-409C-BE32-E72D297353CC}">
                <c16:uniqueId val="{00000001-1E19-42B0-B761-82EA6B0FFECB}"/>
              </c:ext>
            </c:extLst>
          </c:dPt>
          <c:dPt>
            <c:idx val="3"/>
            <c:invertIfNegative val="0"/>
            <c:bubble3D val="0"/>
            <c:spPr>
              <a:solidFill>
                <a:schemeClr val="bg1">
                  <a:lumMod val="50000"/>
                </a:schemeClr>
              </a:solidFill>
              <a:ln>
                <a:noFill/>
              </a:ln>
              <a:effectLst/>
            </c:spPr>
            <c:extLst>
              <c:ext xmlns:c16="http://schemas.microsoft.com/office/drawing/2014/chart" uri="{C3380CC4-5D6E-409C-BE32-E72D297353CC}">
                <c16:uniqueId val="{00000003-1E19-42B0-B761-82EA6B0FFECB}"/>
              </c:ext>
            </c:extLst>
          </c:dPt>
          <c:dPt>
            <c:idx val="6"/>
            <c:invertIfNegative val="0"/>
            <c:bubble3D val="0"/>
            <c:spPr>
              <a:solidFill>
                <a:schemeClr val="bg1">
                  <a:lumMod val="50000"/>
                </a:schemeClr>
              </a:solidFill>
              <a:ln>
                <a:noFill/>
              </a:ln>
              <a:effectLst/>
            </c:spPr>
            <c:extLst>
              <c:ext xmlns:c16="http://schemas.microsoft.com/office/drawing/2014/chart" uri="{C3380CC4-5D6E-409C-BE32-E72D297353CC}">
                <c16:uniqueId val="{00000005-1E19-42B0-B761-82EA6B0FFECB}"/>
              </c:ext>
            </c:extLst>
          </c:dPt>
          <c:cat>
            <c:strRef>
              <c:f>Sheet1!$A$2:$A$9</c:f>
              <c:strCache>
                <c:ptCount val="7"/>
                <c:pt idx="0">
                  <c:v>Mapping</c:v>
                </c:pt>
                <c:pt idx="1">
                  <c:v>Stress</c:v>
                </c:pt>
                <c:pt idx="2">
                  <c:v>P2G</c:v>
                </c:pt>
                <c:pt idx="3">
                  <c:v>Solver</c:v>
                </c:pt>
                <c:pt idx="4">
                  <c:v>G2P</c:v>
                </c:pt>
                <c:pt idx="5">
                  <c:v>Sorting</c:v>
                </c:pt>
                <c:pt idx="6">
                  <c:v>Others</c:v>
                </c:pt>
              </c:strCache>
            </c:strRef>
          </c:cat>
          <c:val>
            <c:numRef>
              <c:f>Sheet1!$B$2:$B$8</c:f>
              <c:numCache>
                <c:formatCode>General</c:formatCode>
                <c:ptCount val="7"/>
                <c:pt idx="0">
                  <c:v>2.598394909</c:v>
                </c:pt>
                <c:pt idx="1">
                  <c:v>2.3914318360000002</c:v>
                </c:pt>
                <c:pt idx="2">
                  <c:v>8.5584756679999998</c:v>
                </c:pt>
                <c:pt idx="3">
                  <c:v>0.9575006506</c:v>
                </c:pt>
                <c:pt idx="4">
                  <c:v>5.0613202089999998</c:v>
                </c:pt>
                <c:pt idx="5">
                  <c:v>9.1825963930000007</c:v>
                </c:pt>
                <c:pt idx="6">
                  <c:v>2.9167974239999998E-2</c:v>
                </c:pt>
              </c:numCache>
            </c:numRef>
          </c:val>
          <c:extLst>
            <c:ext xmlns:c16="http://schemas.microsoft.com/office/drawing/2014/chart" uri="{C3380CC4-5D6E-409C-BE32-E72D297353CC}">
              <c16:uniqueId val="{00000006-1E19-42B0-B761-82EA6B0FFECB}"/>
            </c:ext>
          </c:extLst>
        </c:ser>
        <c:ser>
          <c:idx val="1"/>
          <c:order val="1"/>
          <c:tx>
            <c:strRef>
              <c:f>Sheet1!$C$1</c:f>
              <c:strCache>
                <c:ptCount val="1"/>
                <c:pt idx="0">
                  <c:v>No Reorder</c:v>
                </c:pt>
              </c:strCache>
            </c:strRef>
          </c:tx>
          <c:spPr>
            <a:solidFill>
              <a:schemeClr val="accent6">
                <a:lumMod val="40000"/>
                <a:lumOff val="60000"/>
              </a:schemeClr>
            </a:solidFill>
            <a:ln>
              <a:noFill/>
            </a:ln>
            <a:effectLst/>
          </c:spPr>
          <c:invertIfNegative val="0"/>
          <c:dPt>
            <c:idx val="0"/>
            <c:invertIfNegative val="0"/>
            <c:bubble3D val="0"/>
            <c:spPr>
              <a:solidFill>
                <a:schemeClr val="bg1">
                  <a:lumMod val="85000"/>
                </a:schemeClr>
              </a:solidFill>
              <a:ln>
                <a:noFill/>
              </a:ln>
              <a:effectLst/>
            </c:spPr>
            <c:extLst>
              <c:ext xmlns:c16="http://schemas.microsoft.com/office/drawing/2014/chart" uri="{C3380CC4-5D6E-409C-BE32-E72D297353CC}">
                <c16:uniqueId val="{00000008-1E19-42B0-B761-82EA6B0FFECB}"/>
              </c:ext>
            </c:extLst>
          </c:dPt>
          <c:dPt>
            <c:idx val="3"/>
            <c:invertIfNegative val="0"/>
            <c:bubble3D val="0"/>
            <c:spPr>
              <a:solidFill>
                <a:schemeClr val="bg1">
                  <a:lumMod val="85000"/>
                </a:schemeClr>
              </a:solidFill>
              <a:ln>
                <a:noFill/>
              </a:ln>
              <a:effectLst/>
            </c:spPr>
            <c:extLst>
              <c:ext xmlns:c16="http://schemas.microsoft.com/office/drawing/2014/chart" uri="{C3380CC4-5D6E-409C-BE32-E72D297353CC}">
                <c16:uniqueId val="{0000000A-1E19-42B0-B761-82EA6B0FFECB}"/>
              </c:ext>
            </c:extLst>
          </c:dPt>
          <c:dPt>
            <c:idx val="6"/>
            <c:invertIfNegative val="0"/>
            <c:bubble3D val="0"/>
            <c:spPr>
              <a:solidFill>
                <a:schemeClr val="bg1">
                  <a:lumMod val="85000"/>
                </a:schemeClr>
              </a:solidFill>
              <a:ln>
                <a:noFill/>
              </a:ln>
              <a:effectLst/>
            </c:spPr>
            <c:extLst>
              <c:ext xmlns:c16="http://schemas.microsoft.com/office/drawing/2014/chart" uri="{C3380CC4-5D6E-409C-BE32-E72D297353CC}">
                <c16:uniqueId val="{0000000C-1E19-42B0-B761-82EA6B0FFECB}"/>
              </c:ext>
            </c:extLst>
          </c:dPt>
          <c:cat>
            <c:strRef>
              <c:f>Sheet1!$A$2:$A$9</c:f>
              <c:strCache>
                <c:ptCount val="7"/>
                <c:pt idx="0">
                  <c:v>Mapping</c:v>
                </c:pt>
                <c:pt idx="1">
                  <c:v>Stress</c:v>
                </c:pt>
                <c:pt idx="2">
                  <c:v>P2G</c:v>
                </c:pt>
                <c:pt idx="3">
                  <c:v>Solver</c:v>
                </c:pt>
                <c:pt idx="4">
                  <c:v>G2P</c:v>
                </c:pt>
                <c:pt idx="5">
                  <c:v>Sorting</c:v>
                </c:pt>
                <c:pt idx="6">
                  <c:v>Others</c:v>
                </c:pt>
              </c:strCache>
            </c:strRef>
          </c:cat>
          <c:val>
            <c:numRef>
              <c:f>Sheet1!$C$2:$C$8</c:f>
              <c:numCache>
                <c:formatCode>General</c:formatCode>
                <c:ptCount val="7"/>
                <c:pt idx="0">
                  <c:v>2.5849732219999999</c:v>
                </c:pt>
                <c:pt idx="1">
                  <c:v>2.3638627269999999</c:v>
                </c:pt>
                <c:pt idx="2">
                  <c:v>8.5774502839999993</c:v>
                </c:pt>
                <c:pt idx="3">
                  <c:v>0.97017573300000004</c:v>
                </c:pt>
                <c:pt idx="4">
                  <c:v>5.1049101139999991</c:v>
                </c:pt>
                <c:pt idx="5">
                  <c:v>4.1648820449999988</c:v>
                </c:pt>
                <c:pt idx="6">
                  <c:v>2.7092909089999999E-2</c:v>
                </c:pt>
              </c:numCache>
            </c:numRef>
          </c:val>
          <c:extLst>
            <c:ext xmlns:c16="http://schemas.microsoft.com/office/drawing/2014/chart" uri="{C3380CC4-5D6E-409C-BE32-E72D297353CC}">
              <c16:uniqueId val="{0000000D-1E19-42B0-B761-82EA6B0FFECB}"/>
            </c:ext>
          </c:extLst>
        </c:ser>
        <c:dLbls>
          <c:showLegendKey val="0"/>
          <c:showVal val="0"/>
          <c:showCatName val="0"/>
          <c:showSerName val="0"/>
          <c:showPercent val="0"/>
          <c:showBubbleSize val="0"/>
        </c:dLbls>
        <c:gapWidth val="100"/>
        <c:axId val="2091057600"/>
        <c:axId val="2091060560"/>
      </c:barChart>
      <c:catAx>
        <c:axId val="2091057600"/>
        <c:scaling>
          <c:orientation val="minMax"/>
        </c:scaling>
        <c:delete val="1"/>
        <c:axPos val="b"/>
        <c:numFmt formatCode="General" sourceLinked="1"/>
        <c:majorTickMark val="none"/>
        <c:minorTickMark val="none"/>
        <c:tickLblPos val="nextTo"/>
        <c:crossAx val="2091060560"/>
        <c:crosses val="autoZero"/>
        <c:auto val="1"/>
        <c:lblAlgn val="ctr"/>
        <c:lblOffset val="100"/>
        <c:noMultiLvlLbl val="0"/>
      </c:catAx>
      <c:valAx>
        <c:axId val="2091060560"/>
        <c:scaling>
          <c:orientation val="minMax"/>
        </c:scaling>
        <c:delete val="0"/>
        <c:axPos val="l"/>
        <c:majorGridlines>
          <c:spPr>
            <a:ln w="12700"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91057600"/>
        <c:crosses val="autoZero"/>
        <c:crossBetween val="between"/>
        <c:majorUnit val="2"/>
      </c:valAx>
      <c:spPr>
        <a:noFill/>
        <a:ln>
          <a:noFill/>
        </a:ln>
        <a:effectLst/>
      </c:spPr>
    </c:plotArea>
    <c:legend>
      <c:legendPos val="b"/>
      <c:layout>
        <c:manualLayout>
          <c:xMode val="edge"/>
          <c:yMode val="edge"/>
          <c:x val="4.4625277468251803E-2"/>
          <c:y val="1.9638533555398598E-2"/>
          <c:w val="0.289034408846502"/>
          <c:h val="0.2697671511991229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manualLayout>
          <c:layoutTarget val="inner"/>
          <c:xMode val="edge"/>
          <c:yMode val="edge"/>
          <c:x val="4.8579005636301541E-2"/>
          <c:y val="5.9984871077161869E-2"/>
          <c:w val="0.94767011804045398"/>
          <c:h val="0.90630785977334205"/>
        </c:manualLayout>
      </c:layout>
      <c:barChart>
        <c:barDir val="col"/>
        <c:grouping val="clustered"/>
        <c:varyColors val="0"/>
        <c:ser>
          <c:idx val="0"/>
          <c:order val="0"/>
          <c:tx>
            <c:strRef>
              <c:f>Sheet1!$B$1</c:f>
              <c:strCache>
                <c:ptCount val="1"/>
                <c:pt idx="0">
                  <c:v>Reorder</c:v>
                </c:pt>
              </c:strCache>
            </c:strRef>
          </c:tx>
          <c:spPr>
            <a:solidFill>
              <a:srgbClr val="2CA02B"/>
            </a:solidFill>
            <a:ln>
              <a:noFill/>
            </a:ln>
            <a:effectLst/>
          </c:spPr>
          <c:invertIfNegative val="0"/>
          <c:dPt>
            <c:idx val="0"/>
            <c:invertIfNegative val="0"/>
            <c:bubble3D val="0"/>
            <c:spPr>
              <a:solidFill>
                <a:schemeClr val="bg1">
                  <a:lumMod val="50000"/>
                </a:schemeClr>
              </a:solidFill>
              <a:ln>
                <a:noFill/>
              </a:ln>
              <a:effectLst/>
            </c:spPr>
            <c:extLst>
              <c:ext xmlns:c16="http://schemas.microsoft.com/office/drawing/2014/chart" uri="{C3380CC4-5D6E-409C-BE32-E72D297353CC}">
                <c16:uniqueId val="{00000001-1E19-42B0-B761-82EA6B0FFECB}"/>
              </c:ext>
            </c:extLst>
          </c:dPt>
          <c:dPt>
            <c:idx val="3"/>
            <c:invertIfNegative val="0"/>
            <c:bubble3D val="0"/>
            <c:spPr>
              <a:solidFill>
                <a:schemeClr val="bg1">
                  <a:lumMod val="50000"/>
                </a:schemeClr>
              </a:solidFill>
              <a:ln>
                <a:noFill/>
              </a:ln>
              <a:effectLst/>
            </c:spPr>
            <c:extLst>
              <c:ext xmlns:c16="http://schemas.microsoft.com/office/drawing/2014/chart" uri="{C3380CC4-5D6E-409C-BE32-E72D297353CC}">
                <c16:uniqueId val="{00000003-1E19-42B0-B761-82EA6B0FFECB}"/>
              </c:ext>
            </c:extLst>
          </c:dPt>
          <c:dPt>
            <c:idx val="6"/>
            <c:invertIfNegative val="0"/>
            <c:bubble3D val="0"/>
            <c:spPr>
              <a:solidFill>
                <a:schemeClr val="bg1">
                  <a:lumMod val="50000"/>
                </a:schemeClr>
              </a:solidFill>
              <a:ln>
                <a:noFill/>
              </a:ln>
              <a:effectLst/>
            </c:spPr>
            <c:extLst>
              <c:ext xmlns:c16="http://schemas.microsoft.com/office/drawing/2014/chart" uri="{C3380CC4-5D6E-409C-BE32-E72D297353CC}">
                <c16:uniqueId val="{00000005-1E19-42B0-B761-82EA6B0FFECB}"/>
              </c:ext>
            </c:extLst>
          </c:dPt>
          <c:cat>
            <c:strRef>
              <c:f>Sheet1!$A$2:$A$9</c:f>
              <c:strCache>
                <c:ptCount val="7"/>
                <c:pt idx="0">
                  <c:v>Mapping</c:v>
                </c:pt>
                <c:pt idx="1">
                  <c:v>Stress</c:v>
                </c:pt>
                <c:pt idx="2">
                  <c:v>P2G</c:v>
                </c:pt>
                <c:pt idx="3">
                  <c:v>Solver</c:v>
                </c:pt>
                <c:pt idx="4">
                  <c:v>G2P</c:v>
                </c:pt>
                <c:pt idx="5">
                  <c:v>Sorting</c:v>
                </c:pt>
                <c:pt idx="6">
                  <c:v>Others</c:v>
                </c:pt>
              </c:strCache>
            </c:strRef>
          </c:cat>
          <c:val>
            <c:numRef>
              <c:f>Sheet1!$B$2:$B$8</c:f>
              <c:numCache>
                <c:formatCode>General</c:formatCode>
                <c:ptCount val="7"/>
                <c:pt idx="0">
                  <c:v>2.598394909</c:v>
                </c:pt>
                <c:pt idx="1">
                  <c:v>2.3914318360000002</c:v>
                </c:pt>
                <c:pt idx="2">
                  <c:v>8.5584756679999998</c:v>
                </c:pt>
                <c:pt idx="3">
                  <c:v>0.9575006506</c:v>
                </c:pt>
                <c:pt idx="4">
                  <c:v>5.0613202089999998</c:v>
                </c:pt>
                <c:pt idx="5">
                  <c:v>9.1825963930000007</c:v>
                </c:pt>
                <c:pt idx="6">
                  <c:v>2.9167974239999998E-2</c:v>
                </c:pt>
              </c:numCache>
            </c:numRef>
          </c:val>
          <c:extLst>
            <c:ext xmlns:c16="http://schemas.microsoft.com/office/drawing/2014/chart" uri="{C3380CC4-5D6E-409C-BE32-E72D297353CC}">
              <c16:uniqueId val="{00000006-1E19-42B0-B761-82EA6B0FFECB}"/>
            </c:ext>
          </c:extLst>
        </c:ser>
        <c:ser>
          <c:idx val="1"/>
          <c:order val="1"/>
          <c:tx>
            <c:strRef>
              <c:f>Sheet1!$C$1</c:f>
              <c:strCache>
                <c:ptCount val="1"/>
                <c:pt idx="0">
                  <c:v>No Reorder</c:v>
                </c:pt>
              </c:strCache>
            </c:strRef>
          </c:tx>
          <c:spPr>
            <a:solidFill>
              <a:schemeClr val="accent6">
                <a:lumMod val="40000"/>
                <a:lumOff val="60000"/>
              </a:schemeClr>
            </a:solidFill>
            <a:ln>
              <a:noFill/>
            </a:ln>
            <a:effectLst/>
          </c:spPr>
          <c:invertIfNegative val="0"/>
          <c:dPt>
            <c:idx val="0"/>
            <c:invertIfNegative val="0"/>
            <c:bubble3D val="0"/>
            <c:spPr>
              <a:solidFill>
                <a:schemeClr val="bg1">
                  <a:lumMod val="85000"/>
                </a:schemeClr>
              </a:solidFill>
              <a:ln>
                <a:noFill/>
              </a:ln>
              <a:effectLst/>
            </c:spPr>
            <c:extLst>
              <c:ext xmlns:c16="http://schemas.microsoft.com/office/drawing/2014/chart" uri="{C3380CC4-5D6E-409C-BE32-E72D297353CC}">
                <c16:uniqueId val="{00000008-1E19-42B0-B761-82EA6B0FFECB}"/>
              </c:ext>
            </c:extLst>
          </c:dPt>
          <c:dPt>
            <c:idx val="3"/>
            <c:invertIfNegative val="0"/>
            <c:bubble3D val="0"/>
            <c:spPr>
              <a:solidFill>
                <a:schemeClr val="bg1">
                  <a:lumMod val="85000"/>
                </a:schemeClr>
              </a:solidFill>
              <a:ln>
                <a:noFill/>
              </a:ln>
              <a:effectLst/>
            </c:spPr>
            <c:extLst>
              <c:ext xmlns:c16="http://schemas.microsoft.com/office/drawing/2014/chart" uri="{C3380CC4-5D6E-409C-BE32-E72D297353CC}">
                <c16:uniqueId val="{0000000A-1E19-42B0-B761-82EA6B0FFECB}"/>
              </c:ext>
            </c:extLst>
          </c:dPt>
          <c:dPt>
            <c:idx val="6"/>
            <c:invertIfNegative val="0"/>
            <c:bubble3D val="0"/>
            <c:spPr>
              <a:solidFill>
                <a:schemeClr val="bg1">
                  <a:lumMod val="85000"/>
                </a:schemeClr>
              </a:solidFill>
              <a:ln>
                <a:noFill/>
              </a:ln>
              <a:effectLst/>
            </c:spPr>
            <c:extLst>
              <c:ext xmlns:c16="http://schemas.microsoft.com/office/drawing/2014/chart" uri="{C3380CC4-5D6E-409C-BE32-E72D297353CC}">
                <c16:uniqueId val="{0000000C-1E19-42B0-B761-82EA6B0FFECB}"/>
              </c:ext>
            </c:extLst>
          </c:dPt>
          <c:cat>
            <c:strRef>
              <c:f>Sheet1!$A$2:$A$9</c:f>
              <c:strCache>
                <c:ptCount val="7"/>
                <c:pt idx="0">
                  <c:v>Mapping</c:v>
                </c:pt>
                <c:pt idx="1">
                  <c:v>Stress</c:v>
                </c:pt>
                <c:pt idx="2">
                  <c:v>P2G</c:v>
                </c:pt>
                <c:pt idx="3">
                  <c:v>Solver</c:v>
                </c:pt>
                <c:pt idx="4">
                  <c:v>G2P</c:v>
                </c:pt>
                <c:pt idx="5">
                  <c:v>Sorting</c:v>
                </c:pt>
                <c:pt idx="6">
                  <c:v>Others</c:v>
                </c:pt>
              </c:strCache>
            </c:strRef>
          </c:cat>
          <c:val>
            <c:numRef>
              <c:f>Sheet1!$C$2:$C$8</c:f>
              <c:numCache>
                <c:formatCode>General</c:formatCode>
                <c:ptCount val="7"/>
                <c:pt idx="0">
                  <c:v>2.5849732219999999</c:v>
                </c:pt>
                <c:pt idx="1">
                  <c:v>2.3638627269999999</c:v>
                </c:pt>
                <c:pt idx="2">
                  <c:v>8.5774502839999993</c:v>
                </c:pt>
                <c:pt idx="3">
                  <c:v>0.97017573300000004</c:v>
                </c:pt>
                <c:pt idx="4">
                  <c:v>5.1049101139999991</c:v>
                </c:pt>
                <c:pt idx="5">
                  <c:v>4.1648820449999988</c:v>
                </c:pt>
                <c:pt idx="6">
                  <c:v>2.7092909089999999E-2</c:v>
                </c:pt>
              </c:numCache>
            </c:numRef>
          </c:val>
          <c:extLst>
            <c:ext xmlns:c16="http://schemas.microsoft.com/office/drawing/2014/chart" uri="{C3380CC4-5D6E-409C-BE32-E72D297353CC}">
              <c16:uniqueId val="{0000000D-1E19-42B0-B761-82EA6B0FFECB}"/>
            </c:ext>
          </c:extLst>
        </c:ser>
        <c:dLbls>
          <c:showLegendKey val="0"/>
          <c:showVal val="0"/>
          <c:showCatName val="0"/>
          <c:showSerName val="0"/>
          <c:showPercent val="0"/>
          <c:showBubbleSize val="0"/>
        </c:dLbls>
        <c:gapWidth val="100"/>
        <c:axId val="2091057600"/>
        <c:axId val="2091060560"/>
      </c:barChart>
      <c:catAx>
        <c:axId val="2091057600"/>
        <c:scaling>
          <c:orientation val="minMax"/>
        </c:scaling>
        <c:delete val="1"/>
        <c:axPos val="b"/>
        <c:numFmt formatCode="General" sourceLinked="1"/>
        <c:majorTickMark val="none"/>
        <c:minorTickMark val="none"/>
        <c:tickLblPos val="nextTo"/>
        <c:crossAx val="2091060560"/>
        <c:crosses val="autoZero"/>
        <c:auto val="1"/>
        <c:lblAlgn val="ctr"/>
        <c:lblOffset val="100"/>
        <c:noMultiLvlLbl val="0"/>
      </c:catAx>
      <c:valAx>
        <c:axId val="2091060560"/>
        <c:scaling>
          <c:orientation val="minMax"/>
        </c:scaling>
        <c:delete val="0"/>
        <c:axPos val="l"/>
        <c:majorGridlines>
          <c:spPr>
            <a:ln w="12700"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91057600"/>
        <c:crosses val="autoZero"/>
        <c:crossBetween val="between"/>
        <c:majorUnit val="2"/>
      </c:valAx>
      <c:spPr>
        <a:noFill/>
        <a:ln>
          <a:noFill/>
        </a:ln>
        <a:effectLst/>
      </c:spPr>
    </c:plotArea>
    <c:legend>
      <c:legendPos val="b"/>
      <c:layout>
        <c:manualLayout>
          <c:xMode val="edge"/>
          <c:yMode val="edge"/>
          <c:x val="4.4625277468251803E-2"/>
          <c:y val="1.9638533555398598E-2"/>
          <c:w val="0.289034408846502"/>
          <c:h val="0.2697671511991229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6">
  <a:schemeClr val="accent3"/>
</cs:colorStyle>
</file>

<file path=ppt/charts/colors3.xml><?xml version="1.0" encoding="utf-8"?>
<cs:colorStyle xmlns:cs="http://schemas.microsoft.com/office/drawing/2012/chartStyle" xmlns:a="http://schemas.openxmlformats.org/drawingml/2006/main" meth="withinLinear" id="16">
  <a:schemeClr val="accent3"/>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0.png"/><Relationship Id="rId1" Type="http://schemas.openxmlformats.org/officeDocument/2006/relationships/image" Target="../media/image70.png"/><Relationship Id="rId4" Type="http://schemas.openxmlformats.org/officeDocument/2006/relationships/image" Target="../media/image5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548C4B-3EA3-429D-8AF8-9DF62C8905BA}"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zh-CN" altLang="en-US"/>
        </a:p>
      </dgm:t>
    </dgm:pt>
    <dgm:pt modelId="{59A17A2F-9885-4746-B210-AABF5A8D5CE6}">
      <dgm:prSet phldrT="[文本]" custT="1"/>
      <dgm:spPr>
        <a:solidFill>
          <a:srgbClr val="FFE699"/>
        </a:solidFill>
        <a:ln>
          <a:solidFill>
            <a:srgbClr val="BF9000"/>
          </a:solidFill>
        </a:ln>
      </dgm:spPr>
      <dgm:t>
        <a:bodyPr/>
        <a:lstStyle/>
        <a:p>
          <a:r>
            <a:rPr lang="en-US" altLang="zh-CN" sz="1200" b="1" dirty="0">
              <a:solidFill>
                <a:schemeClr val="tx1">
                  <a:lumMod val="95000"/>
                  <a:lumOff val="5000"/>
                </a:schemeClr>
              </a:solidFill>
            </a:rPr>
            <a:t>Maintain Structures</a:t>
          </a:r>
          <a:endParaRPr lang="zh-CN" altLang="en-US" sz="1200" b="1" dirty="0">
            <a:solidFill>
              <a:schemeClr val="tx1">
                <a:lumMod val="95000"/>
                <a:lumOff val="5000"/>
              </a:schemeClr>
            </a:solidFill>
          </a:endParaRPr>
        </a:p>
      </dgm:t>
    </dgm:pt>
    <dgm:pt modelId="{289DF26A-85A5-4D75-B221-1393A56AC6BA}" type="parTrans" cxnId="{1E9C2DD9-5536-4453-A4F2-AFEB889DC671}">
      <dgm:prSet/>
      <dgm:spPr/>
      <dgm:t>
        <a:bodyPr/>
        <a:lstStyle/>
        <a:p>
          <a:endParaRPr lang="zh-CN" altLang="en-US"/>
        </a:p>
      </dgm:t>
    </dgm:pt>
    <dgm:pt modelId="{86B19E95-19F0-4A7F-A1EB-B630CA9E4FFC}" type="sibTrans" cxnId="{1E9C2DD9-5536-4453-A4F2-AFEB889DC671}">
      <dgm:prSet/>
      <dgm:spPr/>
      <dgm:t>
        <a:bodyPr/>
        <a:lstStyle/>
        <a:p>
          <a:endParaRPr lang="zh-CN" altLang="en-US"/>
        </a:p>
      </dgm:t>
    </dgm:pt>
    <dgm:pt modelId="{C7A7BE0B-DEE7-420E-A7E8-0C9783A0EAE5}">
      <dgm:prSet phldrT="[文本]" custT="1"/>
      <dgm:spPr>
        <a:solidFill>
          <a:schemeClr val="accent4">
            <a:lumMod val="40000"/>
            <a:lumOff val="60000"/>
          </a:schemeClr>
        </a:solidFill>
        <a:ln>
          <a:solidFill>
            <a:schemeClr val="accent4">
              <a:lumMod val="75000"/>
            </a:schemeClr>
          </a:solidFill>
        </a:ln>
      </dgm:spPr>
      <dgm:t>
        <a:bodyPr/>
        <a:lstStyle/>
        <a:p>
          <a:r>
            <a:rPr lang="en-US" altLang="zh-CN" sz="1050" dirty="0"/>
            <a:t>Particle: Sort &amp; Order</a:t>
          </a:r>
          <a:endParaRPr lang="zh-CN" altLang="en-US" sz="1050" dirty="0"/>
        </a:p>
      </dgm:t>
    </dgm:pt>
    <dgm:pt modelId="{3F80ED7D-82BC-4B9F-AF36-EF8BB2B93051}" type="parTrans" cxnId="{5203C6B2-2EDC-4639-A063-4AC73C0D0579}">
      <dgm:prSet/>
      <dgm:spPr/>
      <dgm:t>
        <a:bodyPr/>
        <a:lstStyle/>
        <a:p>
          <a:endParaRPr lang="zh-CN" altLang="en-US"/>
        </a:p>
      </dgm:t>
    </dgm:pt>
    <dgm:pt modelId="{08C99A7F-38C0-4F2C-B3B7-FE5BBFFDE121}" type="sibTrans" cxnId="{5203C6B2-2EDC-4639-A063-4AC73C0D0579}">
      <dgm:prSet/>
      <dgm:spPr/>
      <dgm:t>
        <a:bodyPr/>
        <a:lstStyle/>
        <a:p>
          <a:endParaRPr lang="zh-CN" altLang="en-US"/>
        </a:p>
      </dgm:t>
    </dgm:pt>
    <dgm:pt modelId="{879CF443-1830-417A-9C33-5DFBEA3F4DE1}">
      <dgm:prSet phldrT="[文本]" custT="1"/>
      <dgm:spPr>
        <a:solidFill>
          <a:schemeClr val="accent4">
            <a:lumMod val="40000"/>
            <a:lumOff val="60000"/>
          </a:schemeClr>
        </a:solidFill>
        <a:ln>
          <a:solidFill>
            <a:schemeClr val="accent4">
              <a:lumMod val="75000"/>
            </a:schemeClr>
          </a:solidFill>
        </a:ln>
      </dgm:spPr>
      <dgm:t>
        <a:bodyPr/>
        <a:lstStyle/>
        <a:p>
          <a:r>
            <a:rPr lang="en-US" altLang="zh-CN" sz="1050" dirty="0"/>
            <a:t>Sparse Grid: Generate Sparse Blocks</a:t>
          </a:r>
          <a:endParaRPr lang="zh-CN" altLang="en-US" sz="1050" dirty="0"/>
        </a:p>
      </dgm:t>
    </dgm:pt>
    <dgm:pt modelId="{88289105-4074-411C-92BA-71064F4D6F89}" type="parTrans" cxnId="{FBDAB9F3-0CDB-43E6-BE3C-A866987F5B59}">
      <dgm:prSet/>
      <dgm:spPr/>
      <dgm:t>
        <a:bodyPr/>
        <a:lstStyle/>
        <a:p>
          <a:endParaRPr lang="zh-CN" altLang="en-US"/>
        </a:p>
      </dgm:t>
    </dgm:pt>
    <dgm:pt modelId="{0B1A3E37-5BB8-4C23-A490-FFCB6ECC5D1A}" type="sibTrans" cxnId="{FBDAB9F3-0CDB-43E6-BE3C-A866987F5B59}">
      <dgm:prSet/>
      <dgm:spPr/>
      <dgm:t>
        <a:bodyPr/>
        <a:lstStyle/>
        <a:p>
          <a:endParaRPr lang="zh-CN" altLang="en-US"/>
        </a:p>
      </dgm:t>
    </dgm:pt>
    <dgm:pt modelId="{1FD661B5-C52C-4D7F-8C16-55FA696FA797}">
      <dgm:prSet phldrT="[文本]" custT="1"/>
      <dgm:spPr>
        <a:solidFill>
          <a:schemeClr val="accent4">
            <a:lumMod val="40000"/>
            <a:lumOff val="60000"/>
          </a:schemeClr>
        </a:solidFill>
        <a:ln>
          <a:solidFill>
            <a:schemeClr val="accent4">
              <a:lumMod val="75000"/>
            </a:schemeClr>
          </a:solidFill>
        </a:ln>
      </dgm:spPr>
      <dgm:t>
        <a:bodyPr/>
        <a:lstStyle/>
        <a:p>
          <a:r>
            <a:rPr lang="en-US" altLang="zh-CN" sz="1200" b="1" dirty="0">
              <a:solidFill>
                <a:schemeClr val="tx1">
                  <a:lumMod val="95000"/>
                  <a:lumOff val="5000"/>
                </a:schemeClr>
              </a:solidFill>
            </a:rPr>
            <a:t>Rasterize</a:t>
          </a:r>
          <a:endParaRPr lang="zh-CN" altLang="en-US" sz="1200" b="1" dirty="0">
            <a:solidFill>
              <a:schemeClr val="tx1">
                <a:lumMod val="95000"/>
                <a:lumOff val="5000"/>
              </a:schemeClr>
            </a:solidFill>
          </a:endParaRPr>
        </a:p>
      </dgm:t>
    </dgm:pt>
    <dgm:pt modelId="{45B8E45D-1BE2-4A21-99BC-B1E77A780AE0}" type="parTrans" cxnId="{DC26AD73-95E0-4E89-B6A0-8D5FC82B4E4F}">
      <dgm:prSet/>
      <dgm:spPr/>
      <dgm:t>
        <a:bodyPr/>
        <a:lstStyle/>
        <a:p>
          <a:endParaRPr lang="zh-CN" altLang="en-US"/>
        </a:p>
      </dgm:t>
    </dgm:pt>
    <dgm:pt modelId="{C4448328-19C6-4206-9D23-DF95D15DEBD8}" type="sibTrans" cxnId="{DC26AD73-95E0-4E89-B6A0-8D5FC82B4E4F}">
      <dgm:prSet/>
      <dgm:spPr/>
      <dgm:t>
        <a:bodyPr/>
        <a:lstStyle/>
        <a:p>
          <a:endParaRPr lang="zh-CN" altLang="en-US"/>
        </a:p>
      </dgm:t>
    </dgm:pt>
    <dgm:pt modelId="{6DE40C70-57DF-47BE-B87C-63FBBF9AE7DC}">
      <dgm:prSet phldrT="[文本]"/>
      <dgm:spPr>
        <a:solidFill>
          <a:schemeClr val="accent4">
            <a:lumMod val="40000"/>
            <a:lumOff val="60000"/>
          </a:schemeClr>
        </a:solidFill>
        <a:ln>
          <a:solidFill>
            <a:schemeClr val="accent4">
              <a:lumMod val="75000"/>
            </a:schemeClr>
          </a:solidFill>
        </a:ln>
      </dgm:spPr>
      <dgm:t>
        <a:bodyPr/>
        <a:lstStyle/>
        <a:p>
          <a:r>
            <a:rPr lang="en-US" altLang="zh-CN" dirty="0"/>
            <a:t>Material Stress Computation</a:t>
          </a:r>
          <a:endParaRPr lang="zh-CN" altLang="en-US" dirty="0"/>
        </a:p>
      </dgm:t>
    </dgm:pt>
    <dgm:pt modelId="{32713822-391D-4A6E-88F1-3C7427930E9B}" type="parTrans" cxnId="{68FB05AA-F154-43D8-B63A-0A0CFAE0D584}">
      <dgm:prSet/>
      <dgm:spPr/>
      <dgm:t>
        <a:bodyPr/>
        <a:lstStyle/>
        <a:p>
          <a:endParaRPr lang="zh-CN" altLang="en-US"/>
        </a:p>
      </dgm:t>
    </dgm:pt>
    <dgm:pt modelId="{027259A6-666F-4D5B-A2D7-AB441ADCC29F}" type="sibTrans" cxnId="{68FB05AA-F154-43D8-B63A-0A0CFAE0D584}">
      <dgm:prSet/>
      <dgm:spPr/>
      <dgm:t>
        <a:bodyPr/>
        <a:lstStyle/>
        <a:p>
          <a:endParaRPr lang="zh-CN" altLang="en-US"/>
        </a:p>
      </dgm:t>
    </dgm:pt>
    <dgm:pt modelId="{C2A4E17D-179B-42CE-A257-0A0A26F552D9}">
      <dgm:prSet phldrT="[文本]"/>
      <dgm:spPr>
        <a:solidFill>
          <a:schemeClr val="accent4">
            <a:lumMod val="40000"/>
            <a:lumOff val="60000"/>
          </a:schemeClr>
        </a:solidFill>
        <a:ln>
          <a:solidFill>
            <a:schemeClr val="accent4">
              <a:lumMod val="75000"/>
            </a:schemeClr>
          </a:solidFill>
        </a:ln>
      </dgm:spPr>
      <dgm:t>
        <a:bodyPr/>
        <a:lstStyle/>
        <a:p>
          <a:r>
            <a:rPr lang="en-US" altLang="zh-CN" b="1" dirty="0"/>
            <a:t>Particle-to-Grid Transfer </a:t>
          </a:r>
          <a:r>
            <a:rPr lang="en-US" altLang="zh-CN" dirty="0"/>
            <a:t>(mass, momentum, etc.)</a:t>
          </a:r>
          <a:endParaRPr lang="zh-CN" altLang="en-US" dirty="0"/>
        </a:p>
      </dgm:t>
    </dgm:pt>
    <dgm:pt modelId="{ADCA38B2-5169-4B0B-99F9-B7BBF772FBF5}" type="parTrans" cxnId="{EC34EE72-021B-42A4-839C-EF79F419E1EF}">
      <dgm:prSet/>
      <dgm:spPr/>
      <dgm:t>
        <a:bodyPr/>
        <a:lstStyle/>
        <a:p>
          <a:endParaRPr lang="zh-CN" altLang="en-US"/>
        </a:p>
      </dgm:t>
    </dgm:pt>
    <dgm:pt modelId="{9142B4B1-E6E5-4A21-B74E-30F5DC504647}" type="sibTrans" cxnId="{EC34EE72-021B-42A4-839C-EF79F419E1EF}">
      <dgm:prSet/>
      <dgm:spPr/>
      <dgm:t>
        <a:bodyPr/>
        <a:lstStyle/>
        <a:p>
          <a:endParaRPr lang="zh-CN" altLang="en-US"/>
        </a:p>
      </dgm:t>
    </dgm:pt>
    <dgm:pt modelId="{7BEA00D8-8B36-4192-BF55-0045A589EC53}">
      <dgm:prSet phldrT="[文本]" custT="1"/>
      <dgm:spPr>
        <a:solidFill>
          <a:schemeClr val="accent4">
            <a:lumMod val="40000"/>
            <a:lumOff val="60000"/>
          </a:schemeClr>
        </a:solidFill>
        <a:ln>
          <a:solidFill>
            <a:schemeClr val="accent4">
              <a:lumMod val="75000"/>
            </a:schemeClr>
          </a:solidFill>
        </a:ln>
      </dgm:spPr>
      <dgm:t>
        <a:bodyPr/>
        <a:lstStyle/>
        <a:p>
          <a:r>
            <a:rPr lang="en-US" altLang="zh-CN" sz="1200" b="1" dirty="0">
              <a:solidFill>
                <a:schemeClr val="tx1">
                  <a:lumMod val="95000"/>
                  <a:lumOff val="5000"/>
                </a:schemeClr>
              </a:solidFill>
            </a:rPr>
            <a:t>Advection</a:t>
          </a:r>
          <a:endParaRPr lang="zh-CN" altLang="en-US" sz="1200" b="1" dirty="0">
            <a:solidFill>
              <a:schemeClr val="tx1">
                <a:lumMod val="95000"/>
                <a:lumOff val="5000"/>
              </a:schemeClr>
            </a:solidFill>
          </a:endParaRPr>
        </a:p>
      </dgm:t>
    </dgm:pt>
    <dgm:pt modelId="{75E6CC89-12F7-4FAA-A877-39F50DBA6FE5}" type="parTrans" cxnId="{DDC7E844-5BF5-432B-8876-991F59D2B112}">
      <dgm:prSet/>
      <dgm:spPr/>
      <dgm:t>
        <a:bodyPr/>
        <a:lstStyle/>
        <a:p>
          <a:endParaRPr lang="zh-CN" altLang="en-US"/>
        </a:p>
      </dgm:t>
    </dgm:pt>
    <dgm:pt modelId="{1EA5FEEE-757B-4E6B-B9E3-F9961D827882}" type="sibTrans" cxnId="{DDC7E844-5BF5-432B-8876-991F59D2B112}">
      <dgm:prSet/>
      <dgm:spPr/>
      <dgm:t>
        <a:bodyPr/>
        <a:lstStyle/>
        <a:p>
          <a:endParaRPr lang="zh-CN" altLang="en-US"/>
        </a:p>
      </dgm:t>
    </dgm:pt>
    <dgm:pt modelId="{8A252FBF-FECA-4634-A8B0-15EFE79D1E69}">
      <dgm:prSet phldrT="[文本]"/>
      <dgm:spPr>
        <a:solidFill>
          <a:schemeClr val="accent4">
            <a:lumMod val="40000"/>
            <a:lumOff val="60000"/>
          </a:schemeClr>
        </a:solidFill>
        <a:ln>
          <a:solidFill>
            <a:schemeClr val="accent4">
              <a:lumMod val="75000"/>
            </a:schemeClr>
          </a:solidFill>
        </a:ln>
      </dgm:spPr>
      <dgm:t>
        <a:bodyPr/>
        <a:lstStyle/>
        <a:p>
          <a:r>
            <a:rPr lang="en-US" altLang="zh-CN" dirty="0"/>
            <a:t>Update Particle Attributes (position, deformation gradient, </a:t>
          </a:r>
          <a:r>
            <a:rPr lang="en-US" altLang="zh-CN" dirty="0" err="1"/>
            <a:t>etc</a:t>
          </a:r>
          <a:r>
            <a:rPr lang="en-US" altLang="zh-CN" dirty="0"/>
            <a:t>)</a:t>
          </a:r>
          <a:endParaRPr lang="zh-CN" altLang="en-US" dirty="0"/>
        </a:p>
      </dgm:t>
    </dgm:pt>
    <dgm:pt modelId="{C9AAD586-904D-4D24-A427-3D626F2A45EA}" type="parTrans" cxnId="{717FE326-E269-4CAA-B922-E3DA658A80D8}">
      <dgm:prSet/>
      <dgm:spPr/>
      <dgm:t>
        <a:bodyPr/>
        <a:lstStyle/>
        <a:p>
          <a:endParaRPr lang="zh-CN" altLang="en-US"/>
        </a:p>
      </dgm:t>
    </dgm:pt>
    <dgm:pt modelId="{6937C390-4379-4953-8A98-1507C1CC7B83}" type="sibTrans" cxnId="{717FE326-E269-4CAA-B922-E3DA658A80D8}">
      <dgm:prSet/>
      <dgm:spPr/>
      <dgm:t>
        <a:bodyPr/>
        <a:lstStyle/>
        <a:p>
          <a:endParaRPr lang="zh-CN" altLang="en-US"/>
        </a:p>
      </dgm:t>
    </dgm:pt>
    <dgm:pt modelId="{F8F125F4-EF75-45DB-905E-F7573271202C}">
      <dgm:prSet phldrT="[文本]" custT="1"/>
      <dgm:spPr>
        <a:solidFill>
          <a:schemeClr val="accent4">
            <a:lumMod val="40000"/>
            <a:lumOff val="60000"/>
          </a:schemeClr>
        </a:solidFill>
        <a:ln>
          <a:solidFill>
            <a:schemeClr val="accent4">
              <a:lumMod val="75000"/>
            </a:schemeClr>
          </a:solidFill>
        </a:ln>
      </dgm:spPr>
      <dgm:t>
        <a:bodyPr/>
        <a:lstStyle/>
        <a:p>
          <a:r>
            <a:rPr lang="en-US" altLang="zh-CN" sz="1050" dirty="0"/>
            <a:t>Particle – Grid Mapping</a:t>
          </a:r>
          <a:endParaRPr lang="zh-CN" altLang="en-US" sz="1050" dirty="0"/>
        </a:p>
      </dgm:t>
    </dgm:pt>
    <dgm:pt modelId="{242B64EC-7132-49E3-AF15-71BDEA687CE9}" type="parTrans" cxnId="{F041253F-5001-4F50-BAB0-92B50787288B}">
      <dgm:prSet/>
      <dgm:spPr/>
      <dgm:t>
        <a:bodyPr/>
        <a:lstStyle/>
        <a:p>
          <a:endParaRPr lang="zh-CN" altLang="en-US"/>
        </a:p>
      </dgm:t>
    </dgm:pt>
    <dgm:pt modelId="{9A9F3615-DCA7-4021-8F64-655250B00925}" type="sibTrans" cxnId="{F041253F-5001-4F50-BAB0-92B50787288B}">
      <dgm:prSet/>
      <dgm:spPr/>
      <dgm:t>
        <a:bodyPr/>
        <a:lstStyle/>
        <a:p>
          <a:endParaRPr lang="zh-CN" altLang="en-US"/>
        </a:p>
      </dgm:t>
    </dgm:pt>
    <dgm:pt modelId="{93D4EEBA-37F2-4A6A-8372-A891D537AB83}">
      <dgm:prSet phldrT="[文本]" custT="1"/>
      <dgm:spPr>
        <a:solidFill>
          <a:schemeClr val="accent4">
            <a:lumMod val="40000"/>
            <a:lumOff val="60000"/>
          </a:schemeClr>
        </a:solidFill>
        <a:ln>
          <a:solidFill>
            <a:schemeClr val="accent4">
              <a:lumMod val="75000"/>
            </a:schemeClr>
          </a:solidFill>
        </a:ln>
      </dgm:spPr>
      <dgm:t>
        <a:bodyPr/>
        <a:lstStyle/>
        <a:p>
          <a:r>
            <a:rPr lang="en-US" altLang="zh-CN" sz="1100" b="1" dirty="0">
              <a:solidFill>
                <a:schemeClr val="tx1">
                  <a:lumMod val="95000"/>
                  <a:lumOff val="5000"/>
                </a:schemeClr>
              </a:solidFill>
            </a:rPr>
            <a:t>Time Integration</a:t>
          </a:r>
          <a:endParaRPr lang="zh-CN" altLang="en-US" sz="1100" b="1" dirty="0">
            <a:solidFill>
              <a:schemeClr val="tx1">
                <a:lumMod val="95000"/>
                <a:lumOff val="5000"/>
              </a:schemeClr>
            </a:solidFill>
          </a:endParaRPr>
        </a:p>
      </dgm:t>
    </dgm:pt>
    <dgm:pt modelId="{1B85E50E-FA84-49BC-A1AD-C1BBD9A943CB}" type="parTrans" cxnId="{FCD27605-4F46-4CB8-9368-5BA97CECDE30}">
      <dgm:prSet/>
      <dgm:spPr/>
      <dgm:t>
        <a:bodyPr/>
        <a:lstStyle/>
        <a:p>
          <a:endParaRPr lang="zh-CN" altLang="en-US"/>
        </a:p>
      </dgm:t>
    </dgm:pt>
    <dgm:pt modelId="{E7291062-C703-4077-978A-8BF208702C05}" type="sibTrans" cxnId="{FCD27605-4F46-4CB8-9368-5BA97CECDE30}">
      <dgm:prSet/>
      <dgm:spPr/>
      <dgm:t>
        <a:bodyPr/>
        <a:lstStyle/>
        <a:p>
          <a:endParaRPr lang="zh-CN" altLang="en-US"/>
        </a:p>
      </dgm:t>
    </dgm:pt>
    <mc:AlternateContent xmlns:mc="http://schemas.openxmlformats.org/markup-compatibility/2006" xmlns:a14="http://schemas.microsoft.com/office/drawing/2010/main">
      <mc:Choice Requires="a14">
        <dgm:pt modelId="{F32C0993-F92F-4803-8D2D-D5996EA221A1}">
          <dgm:prSet phldrT="[文本]"/>
          <dgm:spPr>
            <a:solidFill>
              <a:schemeClr val="accent4">
                <a:lumMod val="40000"/>
                <a:lumOff val="60000"/>
              </a:schemeClr>
            </a:solidFill>
            <a:ln>
              <a:solidFill>
                <a:schemeClr val="accent4">
                  <a:lumMod val="75000"/>
                </a:schemeClr>
              </a:solidFill>
            </a:ln>
          </dgm:spPr>
          <dgm:t>
            <a:bodyPr/>
            <a:lstStyle/>
            <a:p>
              <a:r>
                <a:rPr lang="en-US" altLang="zh-CN" dirty="0"/>
                <a:t>Explicit: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sub>
                    <m:sup>
                      <m:r>
                        <a:rPr lang="en-US" altLang="zh-CN" i="1">
                          <a:latin typeface="Cambria Math" panose="02040503050406030204" pitchFamily="18" charset="0"/>
                        </a:rPr>
                        <m:t>𝑛</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up>
                      <m:r>
                        <a:rPr lang="en-US" altLang="zh-CN" i="1">
                          <a:latin typeface="Cambria Math" panose="02040503050406030204" pitchFamily="18" charset="0"/>
                        </a:rPr>
                        <m:t>𝑛</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𝛿</m:t>
                  </m:r>
                  <m:r>
                    <a:rPr lang="en-US" altLang="zh-CN" b="0" i="1" smtClean="0">
                      <a:latin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𝑒𝑥𝑡</m:t>
                      </m:r>
                    </m:sup>
                  </m:sSup>
                  <m:r>
                    <a:rPr lang="en-US" altLang="zh-CN" b="0" i="1" smtClean="0">
                      <a:latin typeface="Cambria Math" panose="02040503050406030204" pitchFamily="18" charset="0"/>
                    </a:rPr>
                    <m:t>)/</m:t>
                  </m:r>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𝑛</m:t>
                      </m:r>
                    </m:sup>
                  </m:sSubSup>
                </m:oMath>
              </a14:m>
              <a:endParaRPr lang="zh-CN" altLang="en-US" dirty="0"/>
            </a:p>
          </dgm:t>
        </dgm:pt>
      </mc:Choice>
      <mc:Fallback xmlns="">
        <dgm:pt modelId="{F32C0993-F92F-4803-8D2D-D5996EA221A1}">
          <dgm:prSet phldrT="[文本]"/>
          <dgm:spPr>
            <a:solidFill>
              <a:schemeClr val="accent4">
                <a:lumMod val="40000"/>
                <a:lumOff val="60000"/>
              </a:schemeClr>
            </a:solidFill>
            <a:ln>
              <a:solidFill>
                <a:schemeClr val="accent4">
                  <a:lumMod val="75000"/>
                </a:schemeClr>
              </a:solidFill>
            </a:ln>
          </dgm:spPr>
          <dgm:t>
            <a:bodyPr/>
            <a:lstStyle/>
            <a:p>
              <a:r>
                <a:rPr lang="en-US" altLang="zh-CN" dirty="0"/>
                <a:t>Explicit: </a:t>
              </a:r>
              <a:r>
                <a:rPr lang="en-US" altLang="zh-CN" b="0" i="0">
                  <a:latin typeface="Cambria Math" panose="02040503050406030204" pitchFamily="18" charset="0"/>
                </a:rPr>
                <a:t>𝑣_</a:t>
              </a:r>
              <a:r>
                <a:rPr lang="en-US" altLang="zh-CN" i="0">
                  <a:latin typeface="Cambria Math" panose="02040503050406030204" pitchFamily="18" charset="0"/>
                </a:rPr>
                <a:t>𝑖^(𝑛</a:t>
              </a:r>
              <a:r>
                <a:rPr lang="en-US" altLang="zh-CN" b="0" i="0">
                  <a:latin typeface="Cambria Math" panose="02040503050406030204" pitchFamily="18" charset="0"/>
                </a:rPr>
                <a:t>+1)=(𝑝_</a:t>
              </a:r>
              <a:r>
                <a:rPr lang="en-US" altLang="zh-CN" i="0">
                  <a:latin typeface="Cambria Math" panose="02040503050406030204" pitchFamily="18" charset="0"/>
                </a:rPr>
                <a:t>𝑖^𝑛</a:t>
              </a:r>
              <a:r>
                <a:rPr lang="en-US" altLang="zh-CN" b="0" i="0">
                  <a:latin typeface="Cambria Math" panose="02040503050406030204" pitchFamily="18" charset="0"/>
                </a:rPr>
                <a:t>+</a:t>
              </a:r>
              <a:r>
                <a:rPr lang="zh-CN" altLang="en-US" b="0" i="0">
                  <a:latin typeface="Cambria Math" panose="02040503050406030204" pitchFamily="18" charset="0"/>
                </a:rPr>
                <a:t>𝛿</a:t>
              </a:r>
              <a:r>
                <a:rPr lang="en-US" altLang="zh-CN" b="0" i="0">
                  <a:latin typeface="Cambria Math" panose="02040503050406030204" pitchFamily="18" charset="0"/>
                </a:rPr>
                <a:t>𝑡</a:t>
              </a:r>
              <a:r>
                <a:rPr lang="en-US" altLang="zh-CN" b="0" i="0">
                  <a:latin typeface="Cambria Math" panose="02040503050406030204" pitchFamily="18" charset="0"/>
                  <a:ea typeface="Cambria Math" panose="02040503050406030204" pitchFamily="18" charset="0"/>
                </a:rPr>
                <a:t>∗𝑓^𝑒𝑥𝑡</a:t>
              </a:r>
              <a:r>
                <a:rPr lang="en-US" altLang="zh-CN" b="0" i="0">
                  <a:latin typeface="Cambria Math" panose="02040503050406030204" pitchFamily="18" charset="0"/>
                </a:rPr>
                <a:t>)/𝑚_𝑖^𝑛</a:t>
              </a:r>
              <a:endParaRPr lang="zh-CN" altLang="en-US" dirty="0"/>
            </a:p>
          </dgm:t>
        </dgm:pt>
      </mc:Fallback>
    </mc:AlternateContent>
    <dgm:pt modelId="{C5B38B65-0D74-4D2F-AC86-0CA3C2CA267B}" type="parTrans" cxnId="{362DF999-2835-4B77-BFAF-B48DB8A51130}">
      <dgm:prSet/>
      <dgm:spPr/>
      <dgm:t>
        <a:bodyPr/>
        <a:lstStyle/>
        <a:p>
          <a:endParaRPr lang="zh-CN" altLang="en-US"/>
        </a:p>
      </dgm:t>
    </dgm:pt>
    <dgm:pt modelId="{902D14A9-C26A-43E1-B53B-23CCA4448078}" type="sibTrans" cxnId="{362DF999-2835-4B77-BFAF-B48DB8A51130}">
      <dgm:prSet/>
      <dgm:spPr/>
      <dgm:t>
        <a:bodyPr/>
        <a:lstStyle/>
        <a:p>
          <a:endParaRPr lang="zh-CN" altLang="en-US"/>
        </a:p>
      </dgm:t>
    </dgm:pt>
    <mc:AlternateContent xmlns:mc="http://schemas.openxmlformats.org/markup-compatibility/2006" xmlns:a14="http://schemas.microsoft.com/office/drawing/2010/main">
      <mc:Choice Requires="a14">
        <dgm:pt modelId="{3CD29E3D-234A-427C-85DE-3B9D271561CD}">
          <dgm:prSet phldrT="[文本]"/>
          <dgm:spPr>
            <a:solidFill>
              <a:schemeClr val="accent4">
                <a:lumMod val="40000"/>
                <a:lumOff val="60000"/>
              </a:schemeClr>
            </a:solidFill>
            <a:ln>
              <a:solidFill>
                <a:schemeClr val="accent4">
                  <a:lumMod val="75000"/>
                </a:schemeClr>
              </a:solidFill>
            </a:ln>
          </dgm:spPr>
          <dgm:t>
            <a:bodyPr/>
            <a:lstStyle/>
            <a:p>
              <a:r>
                <a:rPr lang="en-US" altLang="zh-CN" dirty="0"/>
                <a:t>Implicit: Solve for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sub>
                    <m:sup>
                      <m:r>
                        <a:rPr lang="en-US" altLang="zh-CN" i="1">
                          <a:latin typeface="Cambria Math" panose="02040503050406030204" pitchFamily="18" charset="0"/>
                        </a:rPr>
                        <m:t>𝑛</m:t>
                      </m:r>
                      <m:r>
                        <a:rPr lang="en-US" altLang="zh-CN" b="0" i="1" smtClean="0">
                          <a:latin typeface="Cambria Math" panose="02040503050406030204" pitchFamily="18" charset="0"/>
                        </a:rPr>
                        <m:t>+1</m:t>
                      </m:r>
                    </m:sup>
                  </m:sSubSup>
                </m:oMath>
              </a14:m>
              <a:r>
                <a:rPr lang="en-US" altLang="zh-CN" dirty="0"/>
                <a:t>  </a:t>
              </a:r>
              <a:endParaRPr lang="zh-CN" altLang="en-US" dirty="0"/>
            </a:p>
          </dgm:t>
        </dgm:pt>
      </mc:Choice>
      <mc:Fallback xmlns="">
        <dgm:pt modelId="{3CD29E3D-234A-427C-85DE-3B9D271561CD}">
          <dgm:prSet phldrT="[文本]"/>
          <dgm:spPr>
            <a:solidFill>
              <a:schemeClr val="accent4">
                <a:lumMod val="40000"/>
                <a:lumOff val="60000"/>
              </a:schemeClr>
            </a:solidFill>
            <a:ln>
              <a:solidFill>
                <a:schemeClr val="accent4">
                  <a:lumMod val="75000"/>
                </a:schemeClr>
              </a:solidFill>
            </a:ln>
          </dgm:spPr>
          <dgm:t>
            <a:bodyPr/>
            <a:lstStyle/>
            <a:p>
              <a:r>
                <a:rPr lang="en-US" altLang="zh-CN" dirty="0"/>
                <a:t>Implicit: Solve for </a:t>
              </a:r>
              <a:r>
                <a:rPr lang="en-US" altLang="zh-CN" b="0" i="0">
                  <a:latin typeface="Cambria Math" panose="02040503050406030204" pitchFamily="18" charset="0"/>
                </a:rPr>
                <a:t>𝑣_</a:t>
              </a:r>
              <a:r>
                <a:rPr lang="en-US" altLang="zh-CN" i="0">
                  <a:latin typeface="Cambria Math" panose="02040503050406030204" pitchFamily="18" charset="0"/>
                </a:rPr>
                <a:t>𝑖^(𝑛</a:t>
              </a:r>
              <a:r>
                <a:rPr lang="en-US" altLang="zh-CN" b="0" i="0">
                  <a:latin typeface="Cambria Math" panose="02040503050406030204" pitchFamily="18" charset="0"/>
                </a:rPr>
                <a:t>+1)</a:t>
              </a:r>
              <a:r>
                <a:rPr lang="en-US" altLang="zh-CN" dirty="0"/>
                <a:t>  </a:t>
              </a:r>
              <a:endParaRPr lang="zh-CN" altLang="en-US" dirty="0"/>
            </a:p>
          </dgm:t>
        </dgm:pt>
      </mc:Fallback>
    </mc:AlternateContent>
    <dgm:pt modelId="{D99423ED-6416-4931-8A3A-82226ADBD12B}" type="parTrans" cxnId="{3464FAD3-DE93-40FA-957E-9669BA707002}">
      <dgm:prSet/>
      <dgm:spPr/>
      <dgm:t>
        <a:bodyPr/>
        <a:lstStyle/>
        <a:p>
          <a:endParaRPr lang="zh-CN" altLang="en-US"/>
        </a:p>
      </dgm:t>
    </dgm:pt>
    <dgm:pt modelId="{2A0876FC-F6BC-4064-8494-45EA70EF568E}" type="sibTrans" cxnId="{3464FAD3-DE93-40FA-957E-9669BA707002}">
      <dgm:prSet/>
      <dgm:spPr/>
      <dgm:t>
        <a:bodyPr/>
        <a:lstStyle/>
        <a:p>
          <a:endParaRPr lang="zh-CN" altLang="en-US"/>
        </a:p>
      </dgm:t>
    </dgm:pt>
    <dgm:pt modelId="{51995B22-E24B-4C38-A7CC-43D5479D9402}">
      <dgm:prSet phldrT="[文本]" custT="1"/>
      <dgm:spPr>
        <a:solidFill>
          <a:schemeClr val="accent4">
            <a:lumMod val="40000"/>
            <a:lumOff val="60000"/>
          </a:schemeClr>
        </a:solidFill>
        <a:ln>
          <a:solidFill>
            <a:schemeClr val="accent4">
              <a:lumMod val="75000"/>
            </a:schemeClr>
          </a:solidFill>
        </a:ln>
      </dgm:spPr>
      <dgm:t>
        <a:bodyPr/>
        <a:lstStyle/>
        <a:p>
          <a:r>
            <a:rPr lang="en-US" altLang="zh-CN" sz="1200" b="1" dirty="0">
              <a:solidFill>
                <a:schemeClr val="tx1">
                  <a:lumMod val="95000"/>
                  <a:lumOff val="5000"/>
                </a:schemeClr>
              </a:solidFill>
            </a:rPr>
            <a:t>Resample</a:t>
          </a:r>
          <a:endParaRPr lang="zh-CN" altLang="en-US" sz="1200" b="1" dirty="0">
            <a:solidFill>
              <a:schemeClr val="tx1">
                <a:lumMod val="95000"/>
                <a:lumOff val="5000"/>
              </a:schemeClr>
            </a:solidFill>
          </a:endParaRPr>
        </a:p>
      </dgm:t>
    </dgm:pt>
    <dgm:pt modelId="{D5F1B2F8-D948-4B1B-BAF1-33DC86FC7767}" type="parTrans" cxnId="{B68A94A5-527E-4ADB-926F-46E6EF596D83}">
      <dgm:prSet/>
      <dgm:spPr/>
      <dgm:t>
        <a:bodyPr/>
        <a:lstStyle/>
        <a:p>
          <a:endParaRPr lang="zh-CN" altLang="en-US"/>
        </a:p>
      </dgm:t>
    </dgm:pt>
    <dgm:pt modelId="{1F18A742-B797-4BED-9C92-BF03115DDFCB}" type="sibTrans" cxnId="{B68A94A5-527E-4ADB-926F-46E6EF596D83}">
      <dgm:prSet/>
      <dgm:spPr/>
      <dgm:t>
        <a:bodyPr/>
        <a:lstStyle/>
        <a:p>
          <a:endParaRPr lang="zh-CN" altLang="en-US"/>
        </a:p>
      </dgm:t>
    </dgm:pt>
    <dgm:pt modelId="{AC856979-DD89-48A7-9BC4-1A4A67159788}">
      <dgm:prSet phldrT="[文本]"/>
      <dgm:spPr>
        <a:solidFill>
          <a:schemeClr val="accent4">
            <a:lumMod val="40000"/>
            <a:lumOff val="60000"/>
          </a:schemeClr>
        </a:solidFill>
        <a:ln>
          <a:solidFill>
            <a:schemeClr val="accent4">
              <a:lumMod val="75000"/>
            </a:schemeClr>
          </a:solidFill>
        </a:ln>
      </dgm:spPr>
      <dgm:t>
        <a:bodyPr/>
        <a:lstStyle/>
        <a:p>
          <a:r>
            <a:rPr lang="en-US" altLang="zh-CN" dirty="0"/>
            <a:t>Grid-to-Particle Transfer (velocity)</a:t>
          </a:r>
          <a:endParaRPr lang="zh-CN" altLang="en-US" dirty="0"/>
        </a:p>
      </dgm:t>
    </dgm:pt>
    <dgm:pt modelId="{DD28E374-DE38-42D6-A235-8F8E5945500E}" type="parTrans" cxnId="{754191F2-0940-48BA-A118-C674CAD067EB}">
      <dgm:prSet/>
      <dgm:spPr/>
      <dgm:t>
        <a:bodyPr/>
        <a:lstStyle/>
        <a:p>
          <a:endParaRPr lang="zh-CN" altLang="en-US"/>
        </a:p>
      </dgm:t>
    </dgm:pt>
    <dgm:pt modelId="{C3A61E85-17B8-42DB-BA7E-4D39E217C7BB}" type="sibTrans" cxnId="{754191F2-0940-48BA-A118-C674CAD067EB}">
      <dgm:prSet/>
      <dgm:spPr/>
      <dgm:t>
        <a:bodyPr/>
        <a:lstStyle/>
        <a:p>
          <a:endParaRPr lang="zh-CN" altLang="en-US"/>
        </a:p>
      </dgm:t>
    </dgm:pt>
    <dgm:pt modelId="{2F743B8E-6046-4277-8D74-3008C1D3090C}" type="pres">
      <dgm:prSet presAssocID="{C6548C4B-3EA3-429D-8AF8-9DF62C8905BA}" presName="linearFlow" presStyleCnt="0">
        <dgm:presLayoutVars>
          <dgm:dir/>
          <dgm:animLvl val="lvl"/>
          <dgm:resizeHandles val="exact"/>
        </dgm:presLayoutVars>
      </dgm:prSet>
      <dgm:spPr/>
    </dgm:pt>
    <dgm:pt modelId="{6C50E1C8-A683-4C36-BDDC-1B13236AE59C}" type="pres">
      <dgm:prSet presAssocID="{59A17A2F-9885-4746-B210-AABF5A8D5CE6}" presName="composite" presStyleCnt="0"/>
      <dgm:spPr/>
    </dgm:pt>
    <dgm:pt modelId="{F49B6B88-AE7A-4CDD-8869-475CEB771637}" type="pres">
      <dgm:prSet presAssocID="{59A17A2F-9885-4746-B210-AABF5A8D5CE6}" presName="parentText" presStyleLbl="alignNode1" presStyleIdx="0" presStyleCnt="5">
        <dgm:presLayoutVars>
          <dgm:chMax val="1"/>
          <dgm:bulletEnabled val="1"/>
        </dgm:presLayoutVars>
      </dgm:prSet>
      <dgm:spPr/>
    </dgm:pt>
    <dgm:pt modelId="{5A89BE7C-AB72-4699-BFE5-8A9F69855D1C}" type="pres">
      <dgm:prSet presAssocID="{59A17A2F-9885-4746-B210-AABF5A8D5CE6}" presName="descendantText" presStyleLbl="alignAcc1" presStyleIdx="0" presStyleCnt="5">
        <dgm:presLayoutVars>
          <dgm:bulletEnabled val="1"/>
        </dgm:presLayoutVars>
      </dgm:prSet>
      <dgm:spPr/>
    </dgm:pt>
    <dgm:pt modelId="{B49CC1FD-D202-4A65-9789-A444EB38074F}" type="pres">
      <dgm:prSet presAssocID="{86B19E95-19F0-4A7F-A1EB-B630CA9E4FFC}" presName="sp" presStyleCnt="0"/>
      <dgm:spPr/>
    </dgm:pt>
    <dgm:pt modelId="{47A22127-A3D7-4676-B36A-DF365770156D}" type="pres">
      <dgm:prSet presAssocID="{1FD661B5-C52C-4D7F-8C16-55FA696FA797}" presName="composite" presStyleCnt="0"/>
      <dgm:spPr/>
    </dgm:pt>
    <dgm:pt modelId="{B637DF5B-07FE-405C-A3CD-A6EFA644D5C1}" type="pres">
      <dgm:prSet presAssocID="{1FD661B5-C52C-4D7F-8C16-55FA696FA797}" presName="parentText" presStyleLbl="alignNode1" presStyleIdx="1" presStyleCnt="5">
        <dgm:presLayoutVars>
          <dgm:chMax val="1"/>
          <dgm:bulletEnabled val="1"/>
        </dgm:presLayoutVars>
      </dgm:prSet>
      <dgm:spPr/>
    </dgm:pt>
    <dgm:pt modelId="{0A73FC4F-449E-4E30-A008-B3B7A2AB3411}" type="pres">
      <dgm:prSet presAssocID="{1FD661B5-C52C-4D7F-8C16-55FA696FA797}" presName="descendantText" presStyleLbl="alignAcc1" presStyleIdx="1" presStyleCnt="5">
        <dgm:presLayoutVars>
          <dgm:bulletEnabled val="1"/>
        </dgm:presLayoutVars>
      </dgm:prSet>
      <dgm:spPr/>
    </dgm:pt>
    <dgm:pt modelId="{9E9D0E77-3862-4973-ADAD-2C7B3657AF74}" type="pres">
      <dgm:prSet presAssocID="{C4448328-19C6-4206-9D23-DF95D15DEBD8}" presName="sp" presStyleCnt="0"/>
      <dgm:spPr/>
    </dgm:pt>
    <dgm:pt modelId="{9C22D692-0363-4550-89A3-6E0F18A4456A}" type="pres">
      <dgm:prSet presAssocID="{93D4EEBA-37F2-4A6A-8372-A891D537AB83}" presName="composite" presStyleCnt="0"/>
      <dgm:spPr/>
    </dgm:pt>
    <dgm:pt modelId="{BCE654EC-721C-4004-A5F2-1032C9F9C056}" type="pres">
      <dgm:prSet presAssocID="{93D4EEBA-37F2-4A6A-8372-A891D537AB83}" presName="parentText" presStyleLbl="alignNode1" presStyleIdx="2" presStyleCnt="5">
        <dgm:presLayoutVars>
          <dgm:chMax val="1"/>
          <dgm:bulletEnabled val="1"/>
        </dgm:presLayoutVars>
      </dgm:prSet>
      <dgm:spPr/>
    </dgm:pt>
    <dgm:pt modelId="{4125C617-3FCB-4185-AD14-75913DBD7D1C}" type="pres">
      <dgm:prSet presAssocID="{93D4EEBA-37F2-4A6A-8372-A891D537AB83}" presName="descendantText" presStyleLbl="alignAcc1" presStyleIdx="2" presStyleCnt="5">
        <dgm:presLayoutVars>
          <dgm:bulletEnabled val="1"/>
        </dgm:presLayoutVars>
      </dgm:prSet>
      <dgm:spPr/>
    </dgm:pt>
    <dgm:pt modelId="{71A426F0-0B8E-4A66-8AD5-7CAA45495F7C}" type="pres">
      <dgm:prSet presAssocID="{E7291062-C703-4077-978A-8BF208702C05}" presName="sp" presStyleCnt="0"/>
      <dgm:spPr/>
    </dgm:pt>
    <dgm:pt modelId="{E030E88B-A7C4-4C8B-8B8D-62C1C982151A}" type="pres">
      <dgm:prSet presAssocID="{51995B22-E24B-4C38-A7CC-43D5479D9402}" presName="composite" presStyleCnt="0"/>
      <dgm:spPr/>
    </dgm:pt>
    <dgm:pt modelId="{8DE888A8-A26A-48AE-9473-6789C8F9A32B}" type="pres">
      <dgm:prSet presAssocID="{51995B22-E24B-4C38-A7CC-43D5479D9402}" presName="parentText" presStyleLbl="alignNode1" presStyleIdx="3" presStyleCnt="5">
        <dgm:presLayoutVars>
          <dgm:chMax val="1"/>
          <dgm:bulletEnabled val="1"/>
        </dgm:presLayoutVars>
      </dgm:prSet>
      <dgm:spPr/>
    </dgm:pt>
    <dgm:pt modelId="{C6CDE29F-259A-4472-83C4-D6A4916BCE8E}" type="pres">
      <dgm:prSet presAssocID="{51995B22-E24B-4C38-A7CC-43D5479D9402}" presName="descendantText" presStyleLbl="alignAcc1" presStyleIdx="3" presStyleCnt="5">
        <dgm:presLayoutVars>
          <dgm:bulletEnabled val="1"/>
        </dgm:presLayoutVars>
      </dgm:prSet>
      <dgm:spPr/>
    </dgm:pt>
    <dgm:pt modelId="{B82FF4CA-3796-4828-B2B8-F762CDE77361}" type="pres">
      <dgm:prSet presAssocID="{1F18A742-B797-4BED-9C92-BF03115DDFCB}" presName="sp" presStyleCnt="0"/>
      <dgm:spPr/>
    </dgm:pt>
    <dgm:pt modelId="{6387C0E3-50E4-466F-9DF8-65DB52662047}" type="pres">
      <dgm:prSet presAssocID="{7BEA00D8-8B36-4192-BF55-0045A589EC53}" presName="composite" presStyleCnt="0"/>
      <dgm:spPr/>
    </dgm:pt>
    <dgm:pt modelId="{24EAB86C-D4AC-4C07-AF49-BF556401871F}" type="pres">
      <dgm:prSet presAssocID="{7BEA00D8-8B36-4192-BF55-0045A589EC53}" presName="parentText" presStyleLbl="alignNode1" presStyleIdx="4" presStyleCnt="5">
        <dgm:presLayoutVars>
          <dgm:chMax val="1"/>
          <dgm:bulletEnabled val="1"/>
        </dgm:presLayoutVars>
      </dgm:prSet>
      <dgm:spPr/>
    </dgm:pt>
    <dgm:pt modelId="{1E760096-8972-48CE-A54F-8C6952DB92CD}" type="pres">
      <dgm:prSet presAssocID="{7BEA00D8-8B36-4192-BF55-0045A589EC53}" presName="descendantText" presStyleLbl="alignAcc1" presStyleIdx="4" presStyleCnt="5">
        <dgm:presLayoutVars>
          <dgm:bulletEnabled val="1"/>
        </dgm:presLayoutVars>
      </dgm:prSet>
      <dgm:spPr/>
    </dgm:pt>
  </dgm:ptLst>
  <dgm:cxnLst>
    <dgm:cxn modelId="{FCD27605-4F46-4CB8-9368-5BA97CECDE30}" srcId="{C6548C4B-3EA3-429D-8AF8-9DF62C8905BA}" destId="{93D4EEBA-37F2-4A6A-8372-A891D537AB83}" srcOrd="2" destOrd="0" parTransId="{1B85E50E-FA84-49BC-A1AD-C1BBD9A943CB}" sibTransId="{E7291062-C703-4077-978A-8BF208702C05}"/>
    <dgm:cxn modelId="{A2CAE524-C466-44AC-B237-8024BE0A9F81}" type="presOf" srcId="{93D4EEBA-37F2-4A6A-8372-A891D537AB83}" destId="{BCE654EC-721C-4004-A5F2-1032C9F9C056}" srcOrd="0" destOrd="0" presId="urn:microsoft.com/office/officeart/2005/8/layout/chevron2"/>
    <dgm:cxn modelId="{717FE326-E269-4CAA-B922-E3DA658A80D8}" srcId="{7BEA00D8-8B36-4192-BF55-0045A589EC53}" destId="{8A252FBF-FECA-4634-A8B0-15EFE79D1E69}" srcOrd="0" destOrd="0" parTransId="{C9AAD586-904D-4D24-A427-3D626F2A45EA}" sibTransId="{6937C390-4379-4953-8A98-1507C1CC7B83}"/>
    <dgm:cxn modelId="{37812A3B-55C6-499B-A1CC-E534154A163A}" type="presOf" srcId="{6DE40C70-57DF-47BE-B87C-63FBBF9AE7DC}" destId="{0A73FC4F-449E-4E30-A008-B3B7A2AB3411}" srcOrd="0" destOrd="0" presId="urn:microsoft.com/office/officeart/2005/8/layout/chevron2"/>
    <dgm:cxn modelId="{F041253F-5001-4F50-BAB0-92B50787288B}" srcId="{59A17A2F-9885-4746-B210-AABF5A8D5CE6}" destId="{F8F125F4-EF75-45DB-905E-F7573271202C}" srcOrd="2" destOrd="0" parTransId="{242B64EC-7132-49E3-AF15-71BDEA687CE9}" sibTransId="{9A9F3615-DCA7-4021-8F64-655250B00925}"/>
    <dgm:cxn modelId="{A4E9F143-0EAD-4257-AA83-0066EFA5CEDA}" type="presOf" srcId="{59A17A2F-9885-4746-B210-AABF5A8D5CE6}" destId="{F49B6B88-AE7A-4CDD-8869-475CEB771637}" srcOrd="0" destOrd="0" presId="urn:microsoft.com/office/officeart/2005/8/layout/chevron2"/>
    <dgm:cxn modelId="{DDC7E844-5BF5-432B-8876-991F59D2B112}" srcId="{C6548C4B-3EA3-429D-8AF8-9DF62C8905BA}" destId="{7BEA00D8-8B36-4192-BF55-0045A589EC53}" srcOrd="4" destOrd="0" parTransId="{75E6CC89-12F7-4FAA-A877-39F50DBA6FE5}" sibTransId="{1EA5FEEE-757B-4E6B-B9E3-F9961D827882}"/>
    <dgm:cxn modelId="{C045166E-8937-4AAE-8956-2219A53C8996}" type="presOf" srcId="{C6548C4B-3EA3-429D-8AF8-9DF62C8905BA}" destId="{2F743B8E-6046-4277-8D74-3008C1D3090C}" srcOrd="0" destOrd="0" presId="urn:microsoft.com/office/officeart/2005/8/layout/chevron2"/>
    <dgm:cxn modelId="{EC34EE72-021B-42A4-839C-EF79F419E1EF}" srcId="{1FD661B5-C52C-4D7F-8C16-55FA696FA797}" destId="{C2A4E17D-179B-42CE-A257-0A0A26F552D9}" srcOrd="1" destOrd="0" parTransId="{ADCA38B2-5169-4B0B-99F9-B7BBF772FBF5}" sibTransId="{9142B4B1-E6E5-4A21-B74E-30F5DC504647}"/>
    <dgm:cxn modelId="{AC779253-59D7-4F51-8EB2-A709513BDF19}" type="presOf" srcId="{F8F125F4-EF75-45DB-905E-F7573271202C}" destId="{5A89BE7C-AB72-4699-BFE5-8A9F69855D1C}" srcOrd="0" destOrd="2" presId="urn:microsoft.com/office/officeart/2005/8/layout/chevron2"/>
    <dgm:cxn modelId="{DC26AD73-95E0-4E89-B6A0-8D5FC82B4E4F}" srcId="{C6548C4B-3EA3-429D-8AF8-9DF62C8905BA}" destId="{1FD661B5-C52C-4D7F-8C16-55FA696FA797}" srcOrd="1" destOrd="0" parTransId="{45B8E45D-1BE2-4A21-99BC-B1E77A780AE0}" sibTransId="{C4448328-19C6-4206-9D23-DF95D15DEBD8}"/>
    <dgm:cxn modelId="{225C3B55-2E82-4D6D-880C-7B00D7A7248B}" type="presOf" srcId="{C2A4E17D-179B-42CE-A257-0A0A26F552D9}" destId="{0A73FC4F-449E-4E30-A008-B3B7A2AB3411}" srcOrd="0" destOrd="1" presId="urn:microsoft.com/office/officeart/2005/8/layout/chevron2"/>
    <dgm:cxn modelId="{0027FE75-C9BA-4155-BCF0-3336C70DAD76}" type="presOf" srcId="{8A252FBF-FECA-4634-A8B0-15EFE79D1E69}" destId="{1E760096-8972-48CE-A54F-8C6952DB92CD}" srcOrd="0" destOrd="0" presId="urn:microsoft.com/office/officeart/2005/8/layout/chevron2"/>
    <dgm:cxn modelId="{362DF999-2835-4B77-BFAF-B48DB8A51130}" srcId="{93D4EEBA-37F2-4A6A-8372-A891D537AB83}" destId="{F32C0993-F92F-4803-8D2D-D5996EA221A1}" srcOrd="0" destOrd="0" parTransId="{C5B38B65-0D74-4D2F-AC86-0CA3C2CA267B}" sibTransId="{902D14A9-C26A-43E1-B53B-23CCA4448078}"/>
    <dgm:cxn modelId="{D86A09A0-231C-4632-ABC4-4C061ABC316D}" type="presOf" srcId="{1FD661B5-C52C-4D7F-8C16-55FA696FA797}" destId="{B637DF5B-07FE-405C-A3CD-A6EFA644D5C1}" srcOrd="0" destOrd="0" presId="urn:microsoft.com/office/officeart/2005/8/layout/chevron2"/>
    <dgm:cxn modelId="{B68A94A5-527E-4ADB-926F-46E6EF596D83}" srcId="{C6548C4B-3EA3-429D-8AF8-9DF62C8905BA}" destId="{51995B22-E24B-4C38-A7CC-43D5479D9402}" srcOrd="3" destOrd="0" parTransId="{D5F1B2F8-D948-4B1B-BAF1-33DC86FC7767}" sibTransId="{1F18A742-B797-4BED-9C92-BF03115DDFCB}"/>
    <dgm:cxn modelId="{68FB05AA-F154-43D8-B63A-0A0CFAE0D584}" srcId="{1FD661B5-C52C-4D7F-8C16-55FA696FA797}" destId="{6DE40C70-57DF-47BE-B87C-63FBBF9AE7DC}" srcOrd="0" destOrd="0" parTransId="{32713822-391D-4A6E-88F1-3C7427930E9B}" sibTransId="{027259A6-666F-4D5B-A2D7-AB441ADCC29F}"/>
    <dgm:cxn modelId="{388347AD-DBA0-491E-AA02-44986FD1B4AF}" type="presOf" srcId="{51995B22-E24B-4C38-A7CC-43D5479D9402}" destId="{8DE888A8-A26A-48AE-9473-6789C8F9A32B}" srcOrd="0" destOrd="0" presId="urn:microsoft.com/office/officeart/2005/8/layout/chevron2"/>
    <dgm:cxn modelId="{5203C6B2-2EDC-4639-A063-4AC73C0D0579}" srcId="{59A17A2F-9885-4746-B210-AABF5A8D5CE6}" destId="{C7A7BE0B-DEE7-420E-A7E8-0C9783A0EAE5}" srcOrd="0" destOrd="0" parTransId="{3F80ED7D-82BC-4B9F-AF36-EF8BB2B93051}" sibTransId="{08C99A7F-38C0-4F2C-B3B7-FE5BBFFDE121}"/>
    <dgm:cxn modelId="{880F12BD-50BD-49F7-8818-ADA211B695C5}" type="presOf" srcId="{C7A7BE0B-DEE7-420E-A7E8-0C9783A0EAE5}" destId="{5A89BE7C-AB72-4699-BFE5-8A9F69855D1C}" srcOrd="0" destOrd="0" presId="urn:microsoft.com/office/officeart/2005/8/layout/chevron2"/>
    <dgm:cxn modelId="{A6BD40C2-0D6D-4963-9ACD-9909411D9726}" type="presOf" srcId="{3CD29E3D-234A-427C-85DE-3B9D271561CD}" destId="{4125C617-3FCB-4185-AD14-75913DBD7D1C}" srcOrd="0" destOrd="1" presId="urn:microsoft.com/office/officeart/2005/8/layout/chevron2"/>
    <dgm:cxn modelId="{793642C3-97EE-4523-9540-8D6DD308E5AC}" type="presOf" srcId="{AC856979-DD89-48A7-9BC4-1A4A67159788}" destId="{C6CDE29F-259A-4472-83C4-D6A4916BCE8E}" srcOrd="0" destOrd="0" presId="urn:microsoft.com/office/officeart/2005/8/layout/chevron2"/>
    <dgm:cxn modelId="{3464FAD3-DE93-40FA-957E-9669BA707002}" srcId="{93D4EEBA-37F2-4A6A-8372-A891D537AB83}" destId="{3CD29E3D-234A-427C-85DE-3B9D271561CD}" srcOrd="1" destOrd="0" parTransId="{D99423ED-6416-4931-8A3A-82226ADBD12B}" sibTransId="{2A0876FC-F6BC-4064-8494-45EA70EF568E}"/>
    <dgm:cxn modelId="{9511FAD4-6C63-47E4-8E67-E11A2CE755D2}" type="presOf" srcId="{F32C0993-F92F-4803-8D2D-D5996EA221A1}" destId="{4125C617-3FCB-4185-AD14-75913DBD7D1C}" srcOrd="0" destOrd="0" presId="urn:microsoft.com/office/officeart/2005/8/layout/chevron2"/>
    <dgm:cxn modelId="{1E9C2DD9-5536-4453-A4F2-AFEB889DC671}" srcId="{C6548C4B-3EA3-429D-8AF8-9DF62C8905BA}" destId="{59A17A2F-9885-4746-B210-AABF5A8D5CE6}" srcOrd="0" destOrd="0" parTransId="{289DF26A-85A5-4D75-B221-1393A56AC6BA}" sibTransId="{86B19E95-19F0-4A7F-A1EB-B630CA9E4FFC}"/>
    <dgm:cxn modelId="{C06CF7E2-A132-4BF2-88D2-C81C36F8A02D}" type="presOf" srcId="{7BEA00D8-8B36-4192-BF55-0045A589EC53}" destId="{24EAB86C-D4AC-4C07-AF49-BF556401871F}" srcOrd="0" destOrd="0" presId="urn:microsoft.com/office/officeart/2005/8/layout/chevron2"/>
    <dgm:cxn modelId="{50DB2BE5-F0C3-40D8-AED5-CDFBC9A79B60}" type="presOf" srcId="{879CF443-1830-417A-9C33-5DFBEA3F4DE1}" destId="{5A89BE7C-AB72-4699-BFE5-8A9F69855D1C}" srcOrd="0" destOrd="1" presId="urn:microsoft.com/office/officeart/2005/8/layout/chevron2"/>
    <dgm:cxn modelId="{754191F2-0940-48BA-A118-C674CAD067EB}" srcId="{51995B22-E24B-4C38-A7CC-43D5479D9402}" destId="{AC856979-DD89-48A7-9BC4-1A4A67159788}" srcOrd="0" destOrd="0" parTransId="{DD28E374-DE38-42D6-A235-8F8E5945500E}" sibTransId="{C3A61E85-17B8-42DB-BA7E-4D39E217C7BB}"/>
    <dgm:cxn modelId="{FBDAB9F3-0CDB-43E6-BE3C-A866987F5B59}" srcId="{59A17A2F-9885-4746-B210-AABF5A8D5CE6}" destId="{879CF443-1830-417A-9C33-5DFBEA3F4DE1}" srcOrd="1" destOrd="0" parTransId="{88289105-4074-411C-92BA-71064F4D6F89}" sibTransId="{0B1A3E37-5BB8-4C23-A490-FFCB6ECC5D1A}"/>
    <dgm:cxn modelId="{80F6210B-DEDE-408F-B847-ADC18A3CD497}" type="presParOf" srcId="{2F743B8E-6046-4277-8D74-3008C1D3090C}" destId="{6C50E1C8-A683-4C36-BDDC-1B13236AE59C}" srcOrd="0" destOrd="0" presId="urn:microsoft.com/office/officeart/2005/8/layout/chevron2"/>
    <dgm:cxn modelId="{AC5CE5BB-AD3D-4D38-896A-AF9B3ECE8CAB}" type="presParOf" srcId="{6C50E1C8-A683-4C36-BDDC-1B13236AE59C}" destId="{F49B6B88-AE7A-4CDD-8869-475CEB771637}" srcOrd="0" destOrd="0" presId="urn:microsoft.com/office/officeart/2005/8/layout/chevron2"/>
    <dgm:cxn modelId="{BF0E3095-D59D-4ABD-8E56-011DC6FB081A}" type="presParOf" srcId="{6C50E1C8-A683-4C36-BDDC-1B13236AE59C}" destId="{5A89BE7C-AB72-4699-BFE5-8A9F69855D1C}" srcOrd="1" destOrd="0" presId="urn:microsoft.com/office/officeart/2005/8/layout/chevron2"/>
    <dgm:cxn modelId="{9C5BBE14-4DE8-47F7-9687-BA0FC5E3B5D0}" type="presParOf" srcId="{2F743B8E-6046-4277-8D74-3008C1D3090C}" destId="{B49CC1FD-D202-4A65-9789-A444EB38074F}" srcOrd="1" destOrd="0" presId="urn:microsoft.com/office/officeart/2005/8/layout/chevron2"/>
    <dgm:cxn modelId="{65991612-AC82-48C2-A9FD-5DECE3FC61F1}" type="presParOf" srcId="{2F743B8E-6046-4277-8D74-3008C1D3090C}" destId="{47A22127-A3D7-4676-B36A-DF365770156D}" srcOrd="2" destOrd="0" presId="urn:microsoft.com/office/officeart/2005/8/layout/chevron2"/>
    <dgm:cxn modelId="{C8BE9211-C646-4B9A-AA62-E86AB1AF5B24}" type="presParOf" srcId="{47A22127-A3D7-4676-B36A-DF365770156D}" destId="{B637DF5B-07FE-405C-A3CD-A6EFA644D5C1}" srcOrd="0" destOrd="0" presId="urn:microsoft.com/office/officeart/2005/8/layout/chevron2"/>
    <dgm:cxn modelId="{1AD07E5E-D0C6-450C-A85D-D1DAA06A2279}" type="presParOf" srcId="{47A22127-A3D7-4676-B36A-DF365770156D}" destId="{0A73FC4F-449E-4E30-A008-B3B7A2AB3411}" srcOrd="1" destOrd="0" presId="urn:microsoft.com/office/officeart/2005/8/layout/chevron2"/>
    <dgm:cxn modelId="{E787D567-38BA-4770-9B21-BDF2AC745048}" type="presParOf" srcId="{2F743B8E-6046-4277-8D74-3008C1D3090C}" destId="{9E9D0E77-3862-4973-ADAD-2C7B3657AF74}" srcOrd="3" destOrd="0" presId="urn:microsoft.com/office/officeart/2005/8/layout/chevron2"/>
    <dgm:cxn modelId="{830E1568-D856-496B-9C2F-4098C93504CA}" type="presParOf" srcId="{2F743B8E-6046-4277-8D74-3008C1D3090C}" destId="{9C22D692-0363-4550-89A3-6E0F18A4456A}" srcOrd="4" destOrd="0" presId="urn:microsoft.com/office/officeart/2005/8/layout/chevron2"/>
    <dgm:cxn modelId="{D3ABEEE3-7953-443A-ADF7-03B2AA9E213E}" type="presParOf" srcId="{9C22D692-0363-4550-89A3-6E0F18A4456A}" destId="{BCE654EC-721C-4004-A5F2-1032C9F9C056}" srcOrd="0" destOrd="0" presId="urn:microsoft.com/office/officeart/2005/8/layout/chevron2"/>
    <dgm:cxn modelId="{839F0F2D-8287-4E13-99F9-E290517F04F0}" type="presParOf" srcId="{9C22D692-0363-4550-89A3-6E0F18A4456A}" destId="{4125C617-3FCB-4185-AD14-75913DBD7D1C}" srcOrd="1" destOrd="0" presId="urn:microsoft.com/office/officeart/2005/8/layout/chevron2"/>
    <dgm:cxn modelId="{634B4185-DA40-417D-9450-2432BE734F18}" type="presParOf" srcId="{2F743B8E-6046-4277-8D74-3008C1D3090C}" destId="{71A426F0-0B8E-4A66-8AD5-7CAA45495F7C}" srcOrd="5" destOrd="0" presId="urn:microsoft.com/office/officeart/2005/8/layout/chevron2"/>
    <dgm:cxn modelId="{9429C6A0-2D90-4076-8356-5ED816B0519F}" type="presParOf" srcId="{2F743B8E-6046-4277-8D74-3008C1D3090C}" destId="{E030E88B-A7C4-4C8B-8B8D-62C1C982151A}" srcOrd="6" destOrd="0" presId="urn:microsoft.com/office/officeart/2005/8/layout/chevron2"/>
    <dgm:cxn modelId="{C4E91393-0094-4A16-82E3-BE3063734E1A}" type="presParOf" srcId="{E030E88B-A7C4-4C8B-8B8D-62C1C982151A}" destId="{8DE888A8-A26A-48AE-9473-6789C8F9A32B}" srcOrd="0" destOrd="0" presId="urn:microsoft.com/office/officeart/2005/8/layout/chevron2"/>
    <dgm:cxn modelId="{55398D1C-B679-4744-8B58-06E707E87965}" type="presParOf" srcId="{E030E88B-A7C4-4C8B-8B8D-62C1C982151A}" destId="{C6CDE29F-259A-4472-83C4-D6A4916BCE8E}" srcOrd="1" destOrd="0" presId="urn:microsoft.com/office/officeart/2005/8/layout/chevron2"/>
    <dgm:cxn modelId="{73EEE032-0189-43C5-83D6-D3EEE0BFC44B}" type="presParOf" srcId="{2F743B8E-6046-4277-8D74-3008C1D3090C}" destId="{B82FF4CA-3796-4828-B2B8-F762CDE77361}" srcOrd="7" destOrd="0" presId="urn:microsoft.com/office/officeart/2005/8/layout/chevron2"/>
    <dgm:cxn modelId="{7B5B9DB7-546F-4965-8FC4-E31DC94421C0}" type="presParOf" srcId="{2F743B8E-6046-4277-8D74-3008C1D3090C}" destId="{6387C0E3-50E4-466F-9DF8-65DB52662047}" srcOrd="8" destOrd="0" presId="urn:microsoft.com/office/officeart/2005/8/layout/chevron2"/>
    <dgm:cxn modelId="{3BD2566B-C54F-465B-B85C-42608949CEA3}" type="presParOf" srcId="{6387C0E3-50E4-466F-9DF8-65DB52662047}" destId="{24EAB86C-D4AC-4C07-AF49-BF556401871F}" srcOrd="0" destOrd="0" presId="urn:microsoft.com/office/officeart/2005/8/layout/chevron2"/>
    <dgm:cxn modelId="{FBFFE229-C33A-41D4-B60D-6FA18BD295BB}" type="presParOf" srcId="{6387C0E3-50E4-466F-9DF8-65DB52662047}" destId="{1E760096-8972-48CE-A54F-8C6952DB92CD}" srcOrd="1" destOrd="0" presId="urn:microsoft.com/office/officeart/2005/8/layout/chevron2"/>
  </dgm:cxnLst>
  <dgm:bg>
    <a:noFill/>
    <a:effectLst/>
  </dgm:bg>
  <dgm:whole>
    <a:ln>
      <a:noFill/>
    </a:ln>
    <a:effectLst/>
  </dgm:whole>
  <dgm:extLst>
    <a:ext uri="http://schemas.microsoft.com/office/drawing/2008/diagram">
      <dsp:dataModelExt xmlns:dsp="http://schemas.microsoft.com/office/drawing/2008/diagram" relId="rId2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548C4B-3EA3-429D-8AF8-9DF62C8905BA}"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zh-CN" altLang="en-US"/>
        </a:p>
      </dgm:t>
    </dgm:pt>
    <dgm:pt modelId="{59A17A2F-9885-4746-B210-AABF5A8D5CE6}">
      <dgm:prSet phldrT="[文本]" custT="1"/>
      <dgm:spPr>
        <a:solidFill>
          <a:srgbClr val="FFE699"/>
        </a:solidFill>
        <a:ln>
          <a:solidFill>
            <a:srgbClr val="BF9000"/>
          </a:solidFill>
        </a:ln>
      </dgm:spPr>
      <dgm:t>
        <a:bodyPr/>
        <a:lstStyle/>
        <a:p>
          <a:r>
            <a:rPr lang="en-US" altLang="zh-CN" sz="1200" b="1" dirty="0">
              <a:solidFill>
                <a:schemeClr val="tx1">
                  <a:lumMod val="95000"/>
                  <a:lumOff val="5000"/>
                </a:schemeClr>
              </a:solidFill>
            </a:rPr>
            <a:t>Maintain Structures</a:t>
          </a:r>
          <a:endParaRPr lang="zh-CN" altLang="en-US" sz="1200" b="1" dirty="0">
            <a:solidFill>
              <a:schemeClr val="tx1">
                <a:lumMod val="95000"/>
                <a:lumOff val="5000"/>
              </a:schemeClr>
            </a:solidFill>
          </a:endParaRPr>
        </a:p>
      </dgm:t>
    </dgm:pt>
    <dgm:pt modelId="{289DF26A-85A5-4D75-B221-1393A56AC6BA}" type="parTrans" cxnId="{1E9C2DD9-5536-4453-A4F2-AFEB889DC671}">
      <dgm:prSet/>
      <dgm:spPr/>
      <dgm:t>
        <a:bodyPr/>
        <a:lstStyle/>
        <a:p>
          <a:endParaRPr lang="zh-CN" altLang="en-US"/>
        </a:p>
      </dgm:t>
    </dgm:pt>
    <dgm:pt modelId="{86B19E95-19F0-4A7F-A1EB-B630CA9E4FFC}" type="sibTrans" cxnId="{1E9C2DD9-5536-4453-A4F2-AFEB889DC671}">
      <dgm:prSet/>
      <dgm:spPr/>
      <dgm:t>
        <a:bodyPr/>
        <a:lstStyle/>
        <a:p>
          <a:endParaRPr lang="zh-CN" altLang="en-US"/>
        </a:p>
      </dgm:t>
    </dgm:pt>
    <dgm:pt modelId="{C7A7BE0B-DEE7-420E-A7E8-0C9783A0EAE5}">
      <dgm:prSet phldrT="[文本]" custT="1"/>
      <dgm:spPr>
        <a:solidFill>
          <a:schemeClr val="accent4">
            <a:lumMod val="40000"/>
            <a:lumOff val="60000"/>
          </a:schemeClr>
        </a:solidFill>
        <a:ln>
          <a:solidFill>
            <a:schemeClr val="accent4">
              <a:lumMod val="75000"/>
            </a:schemeClr>
          </a:solidFill>
        </a:ln>
      </dgm:spPr>
      <dgm:t>
        <a:bodyPr/>
        <a:lstStyle/>
        <a:p>
          <a:r>
            <a:rPr lang="en-US" altLang="zh-CN" sz="1050" dirty="0"/>
            <a:t>Particle: Sort &amp; Order</a:t>
          </a:r>
          <a:endParaRPr lang="zh-CN" altLang="en-US" sz="1050" dirty="0"/>
        </a:p>
      </dgm:t>
    </dgm:pt>
    <dgm:pt modelId="{3F80ED7D-82BC-4B9F-AF36-EF8BB2B93051}" type="parTrans" cxnId="{5203C6B2-2EDC-4639-A063-4AC73C0D0579}">
      <dgm:prSet/>
      <dgm:spPr/>
      <dgm:t>
        <a:bodyPr/>
        <a:lstStyle/>
        <a:p>
          <a:endParaRPr lang="zh-CN" altLang="en-US"/>
        </a:p>
      </dgm:t>
    </dgm:pt>
    <dgm:pt modelId="{08C99A7F-38C0-4F2C-B3B7-FE5BBFFDE121}" type="sibTrans" cxnId="{5203C6B2-2EDC-4639-A063-4AC73C0D0579}">
      <dgm:prSet/>
      <dgm:spPr/>
      <dgm:t>
        <a:bodyPr/>
        <a:lstStyle/>
        <a:p>
          <a:endParaRPr lang="zh-CN" altLang="en-US"/>
        </a:p>
      </dgm:t>
    </dgm:pt>
    <dgm:pt modelId="{879CF443-1830-417A-9C33-5DFBEA3F4DE1}">
      <dgm:prSet phldrT="[文本]" custT="1"/>
      <dgm:spPr>
        <a:solidFill>
          <a:schemeClr val="accent4">
            <a:lumMod val="40000"/>
            <a:lumOff val="60000"/>
          </a:schemeClr>
        </a:solidFill>
        <a:ln>
          <a:solidFill>
            <a:schemeClr val="accent4">
              <a:lumMod val="75000"/>
            </a:schemeClr>
          </a:solidFill>
        </a:ln>
      </dgm:spPr>
      <dgm:t>
        <a:bodyPr/>
        <a:lstStyle/>
        <a:p>
          <a:r>
            <a:rPr lang="en-US" altLang="zh-CN" sz="1050" dirty="0"/>
            <a:t>Sparse Grid: Generate Sparse Blocks</a:t>
          </a:r>
          <a:endParaRPr lang="zh-CN" altLang="en-US" sz="1050" dirty="0"/>
        </a:p>
      </dgm:t>
    </dgm:pt>
    <dgm:pt modelId="{88289105-4074-411C-92BA-71064F4D6F89}" type="parTrans" cxnId="{FBDAB9F3-0CDB-43E6-BE3C-A866987F5B59}">
      <dgm:prSet/>
      <dgm:spPr/>
      <dgm:t>
        <a:bodyPr/>
        <a:lstStyle/>
        <a:p>
          <a:endParaRPr lang="zh-CN" altLang="en-US"/>
        </a:p>
      </dgm:t>
    </dgm:pt>
    <dgm:pt modelId="{0B1A3E37-5BB8-4C23-A490-FFCB6ECC5D1A}" type="sibTrans" cxnId="{FBDAB9F3-0CDB-43E6-BE3C-A866987F5B59}">
      <dgm:prSet/>
      <dgm:spPr/>
      <dgm:t>
        <a:bodyPr/>
        <a:lstStyle/>
        <a:p>
          <a:endParaRPr lang="zh-CN" altLang="en-US"/>
        </a:p>
      </dgm:t>
    </dgm:pt>
    <dgm:pt modelId="{1FD661B5-C52C-4D7F-8C16-55FA696FA797}">
      <dgm:prSet phldrT="[文本]" custT="1"/>
      <dgm:spPr>
        <a:solidFill>
          <a:schemeClr val="accent4">
            <a:lumMod val="40000"/>
            <a:lumOff val="60000"/>
          </a:schemeClr>
        </a:solidFill>
        <a:ln>
          <a:solidFill>
            <a:schemeClr val="accent4">
              <a:lumMod val="75000"/>
            </a:schemeClr>
          </a:solidFill>
        </a:ln>
      </dgm:spPr>
      <dgm:t>
        <a:bodyPr/>
        <a:lstStyle/>
        <a:p>
          <a:r>
            <a:rPr lang="en-US" altLang="zh-CN" sz="1200" b="1" dirty="0">
              <a:solidFill>
                <a:schemeClr val="tx1">
                  <a:lumMod val="95000"/>
                  <a:lumOff val="5000"/>
                </a:schemeClr>
              </a:solidFill>
            </a:rPr>
            <a:t>Rasterize</a:t>
          </a:r>
          <a:endParaRPr lang="zh-CN" altLang="en-US" sz="1200" b="1" dirty="0">
            <a:solidFill>
              <a:schemeClr val="tx1">
                <a:lumMod val="95000"/>
                <a:lumOff val="5000"/>
              </a:schemeClr>
            </a:solidFill>
          </a:endParaRPr>
        </a:p>
      </dgm:t>
    </dgm:pt>
    <dgm:pt modelId="{45B8E45D-1BE2-4A21-99BC-B1E77A780AE0}" type="parTrans" cxnId="{DC26AD73-95E0-4E89-B6A0-8D5FC82B4E4F}">
      <dgm:prSet/>
      <dgm:spPr/>
      <dgm:t>
        <a:bodyPr/>
        <a:lstStyle/>
        <a:p>
          <a:endParaRPr lang="zh-CN" altLang="en-US"/>
        </a:p>
      </dgm:t>
    </dgm:pt>
    <dgm:pt modelId="{C4448328-19C6-4206-9D23-DF95D15DEBD8}" type="sibTrans" cxnId="{DC26AD73-95E0-4E89-B6A0-8D5FC82B4E4F}">
      <dgm:prSet/>
      <dgm:spPr/>
      <dgm:t>
        <a:bodyPr/>
        <a:lstStyle/>
        <a:p>
          <a:endParaRPr lang="zh-CN" altLang="en-US"/>
        </a:p>
      </dgm:t>
    </dgm:pt>
    <dgm:pt modelId="{6DE40C70-57DF-47BE-B87C-63FBBF9AE7DC}">
      <dgm:prSet phldrT="[文本]"/>
      <dgm:spPr>
        <a:solidFill>
          <a:schemeClr val="accent4">
            <a:lumMod val="40000"/>
            <a:lumOff val="60000"/>
          </a:schemeClr>
        </a:solidFill>
        <a:ln>
          <a:solidFill>
            <a:schemeClr val="accent4">
              <a:lumMod val="75000"/>
            </a:schemeClr>
          </a:solidFill>
        </a:ln>
      </dgm:spPr>
      <dgm:t>
        <a:bodyPr/>
        <a:lstStyle/>
        <a:p>
          <a:r>
            <a:rPr lang="en-US" altLang="zh-CN" dirty="0"/>
            <a:t>Material Stress Computation</a:t>
          </a:r>
          <a:endParaRPr lang="zh-CN" altLang="en-US" dirty="0"/>
        </a:p>
      </dgm:t>
    </dgm:pt>
    <dgm:pt modelId="{32713822-391D-4A6E-88F1-3C7427930E9B}" type="parTrans" cxnId="{68FB05AA-F154-43D8-B63A-0A0CFAE0D584}">
      <dgm:prSet/>
      <dgm:spPr/>
      <dgm:t>
        <a:bodyPr/>
        <a:lstStyle/>
        <a:p>
          <a:endParaRPr lang="zh-CN" altLang="en-US"/>
        </a:p>
      </dgm:t>
    </dgm:pt>
    <dgm:pt modelId="{027259A6-666F-4D5B-A2D7-AB441ADCC29F}" type="sibTrans" cxnId="{68FB05AA-F154-43D8-B63A-0A0CFAE0D584}">
      <dgm:prSet/>
      <dgm:spPr/>
      <dgm:t>
        <a:bodyPr/>
        <a:lstStyle/>
        <a:p>
          <a:endParaRPr lang="zh-CN" altLang="en-US"/>
        </a:p>
      </dgm:t>
    </dgm:pt>
    <dgm:pt modelId="{C2A4E17D-179B-42CE-A257-0A0A26F552D9}">
      <dgm:prSet phldrT="[文本]"/>
      <dgm:spPr>
        <a:solidFill>
          <a:schemeClr val="accent4">
            <a:lumMod val="40000"/>
            <a:lumOff val="60000"/>
          </a:schemeClr>
        </a:solidFill>
        <a:ln>
          <a:solidFill>
            <a:schemeClr val="accent4">
              <a:lumMod val="75000"/>
            </a:schemeClr>
          </a:solidFill>
        </a:ln>
      </dgm:spPr>
      <dgm:t>
        <a:bodyPr/>
        <a:lstStyle/>
        <a:p>
          <a:r>
            <a:rPr lang="en-US" altLang="zh-CN" b="1" dirty="0"/>
            <a:t>Particle-to-Grid Transfer </a:t>
          </a:r>
          <a:r>
            <a:rPr lang="en-US" altLang="zh-CN" dirty="0"/>
            <a:t>(mass, momentum, etc.)</a:t>
          </a:r>
          <a:endParaRPr lang="zh-CN" altLang="en-US" dirty="0"/>
        </a:p>
      </dgm:t>
    </dgm:pt>
    <dgm:pt modelId="{ADCA38B2-5169-4B0B-99F9-B7BBF772FBF5}" type="parTrans" cxnId="{EC34EE72-021B-42A4-839C-EF79F419E1EF}">
      <dgm:prSet/>
      <dgm:spPr/>
      <dgm:t>
        <a:bodyPr/>
        <a:lstStyle/>
        <a:p>
          <a:endParaRPr lang="zh-CN" altLang="en-US"/>
        </a:p>
      </dgm:t>
    </dgm:pt>
    <dgm:pt modelId="{9142B4B1-E6E5-4A21-B74E-30F5DC504647}" type="sibTrans" cxnId="{EC34EE72-021B-42A4-839C-EF79F419E1EF}">
      <dgm:prSet/>
      <dgm:spPr/>
      <dgm:t>
        <a:bodyPr/>
        <a:lstStyle/>
        <a:p>
          <a:endParaRPr lang="zh-CN" altLang="en-US"/>
        </a:p>
      </dgm:t>
    </dgm:pt>
    <dgm:pt modelId="{7BEA00D8-8B36-4192-BF55-0045A589EC53}">
      <dgm:prSet phldrT="[文本]" custT="1"/>
      <dgm:spPr>
        <a:solidFill>
          <a:schemeClr val="accent4">
            <a:lumMod val="40000"/>
            <a:lumOff val="60000"/>
          </a:schemeClr>
        </a:solidFill>
        <a:ln>
          <a:solidFill>
            <a:schemeClr val="accent4">
              <a:lumMod val="75000"/>
            </a:schemeClr>
          </a:solidFill>
        </a:ln>
      </dgm:spPr>
      <dgm:t>
        <a:bodyPr/>
        <a:lstStyle/>
        <a:p>
          <a:r>
            <a:rPr lang="en-US" altLang="zh-CN" sz="1200" b="1" dirty="0">
              <a:solidFill>
                <a:schemeClr val="tx1">
                  <a:lumMod val="95000"/>
                  <a:lumOff val="5000"/>
                </a:schemeClr>
              </a:solidFill>
            </a:rPr>
            <a:t>Advection</a:t>
          </a:r>
          <a:endParaRPr lang="zh-CN" altLang="en-US" sz="1200" b="1" dirty="0">
            <a:solidFill>
              <a:schemeClr val="tx1">
                <a:lumMod val="95000"/>
                <a:lumOff val="5000"/>
              </a:schemeClr>
            </a:solidFill>
          </a:endParaRPr>
        </a:p>
      </dgm:t>
    </dgm:pt>
    <dgm:pt modelId="{75E6CC89-12F7-4FAA-A877-39F50DBA6FE5}" type="parTrans" cxnId="{DDC7E844-5BF5-432B-8876-991F59D2B112}">
      <dgm:prSet/>
      <dgm:spPr/>
      <dgm:t>
        <a:bodyPr/>
        <a:lstStyle/>
        <a:p>
          <a:endParaRPr lang="zh-CN" altLang="en-US"/>
        </a:p>
      </dgm:t>
    </dgm:pt>
    <dgm:pt modelId="{1EA5FEEE-757B-4E6B-B9E3-F9961D827882}" type="sibTrans" cxnId="{DDC7E844-5BF5-432B-8876-991F59D2B112}">
      <dgm:prSet/>
      <dgm:spPr/>
      <dgm:t>
        <a:bodyPr/>
        <a:lstStyle/>
        <a:p>
          <a:endParaRPr lang="zh-CN" altLang="en-US"/>
        </a:p>
      </dgm:t>
    </dgm:pt>
    <dgm:pt modelId="{8A252FBF-FECA-4634-A8B0-15EFE79D1E69}">
      <dgm:prSet phldrT="[文本]"/>
      <dgm:spPr>
        <a:solidFill>
          <a:schemeClr val="accent4">
            <a:lumMod val="40000"/>
            <a:lumOff val="60000"/>
          </a:schemeClr>
        </a:solidFill>
        <a:ln>
          <a:solidFill>
            <a:schemeClr val="accent4">
              <a:lumMod val="75000"/>
            </a:schemeClr>
          </a:solidFill>
        </a:ln>
      </dgm:spPr>
      <dgm:t>
        <a:bodyPr/>
        <a:lstStyle/>
        <a:p>
          <a:r>
            <a:rPr lang="en-US" altLang="zh-CN" dirty="0"/>
            <a:t>Update Particle Attributes (position, deformation gradient, </a:t>
          </a:r>
          <a:r>
            <a:rPr lang="en-US" altLang="zh-CN" dirty="0" err="1"/>
            <a:t>etc</a:t>
          </a:r>
          <a:r>
            <a:rPr lang="en-US" altLang="zh-CN" dirty="0"/>
            <a:t>)</a:t>
          </a:r>
          <a:endParaRPr lang="zh-CN" altLang="en-US" dirty="0"/>
        </a:p>
      </dgm:t>
    </dgm:pt>
    <dgm:pt modelId="{C9AAD586-904D-4D24-A427-3D626F2A45EA}" type="parTrans" cxnId="{717FE326-E269-4CAA-B922-E3DA658A80D8}">
      <dgm:prSet/>
      <dgm:spPr/>
      <dgm:t>
        <a:bodyPr/>
        <a:lstStyle/>
        <a:p>
          <a:endParaRPr lang="zh-CN" altLang="en-US"/>
        </a:p>
      </dgm:t>
    </dgm:pt>
    <dgm:pt modelId="{6937C390-4379-4953-8A98-1507C1CC7B83}" type="sibTrans" cxnId="{717FE326-E269-4CAA-B922-E3DA658A80D8}">
      <dgm:prSet/>
      <dgm:spPr/>
      <dgm:t>
        <a:bodyPr/>
        <a:lstStyle/>
        <a:p>
          <a:endParaRPr lang="zh-CN" altLang="en-US"/>
        </a:p>
      </dgm:t>
    </dgm:pt>
    <dgm:pt modelId="{F8F125F4-EF75-45DB-905E-F7573271202C}">
      <dgm:prSet phldrT="[文本]" custT="1"/>
      <dgm:spPr>
        <a:solidFill>
          <a:schemeClr val="accent4">
            <a:lumMod val="40000"/>
            <a:lumOff val="60000"/>
          </a:schemeClr>
        </a:solidFill>
        <a:ln>
          <a:solidFill>
            <a:schemeClr val="accent4">
              <a:lumMod val="75000"/>
            </a:schemeClr>
          </a:solidFill>
        </a:ln>
      </dgm:spPr>
      <dgm:t>
        <a:bodyPr/>
        <a:lstStyle/>
        <a:p>
          <a:r>
            <a:rPr lang="en-US" altLang="zh-CN" sz="1050" dirty="0"/>
            <a:t>Particle – Grid Mapping</a:t>
          </a:r>
          <a:endParaRPr lang="zh-CN" altLang="en-US" sz="1050" dirty="0"/>
        </a:p>
      </dgm:t>
    </dgm:pt>
    <dgm:pt modelId="{242B64EC-7132-49E3-AF15-71BDEA687CE9}" type="parTrans" cxnId="{F041253F-5001-4F50-BAB0-92B50787288B}">
      <dgm:prSet/>
      <dgm:spPr/>
      <dgm:t>
        <a:bodyPr/>
        <a:lstStyle/>
        <a:p>
          <a:endParaRPr lang="zh-CN" altLang="en-US"/>
        </a:p>
      </dgm:t>
    </dgm:pt>
    <dgm:pt modelId="{9A9F3615-DCA7-4021-8F64-655250B00925}" type="sibTrans" cxnId="{F041253F-5001-4F50-BAB0-92B50787288B}">
      <dgm:prSet/>
      <dgm:spPr/>
      <dgm:t>
        <a:bodyPr/>
        <a:lstStyle/>
        <a:p>
          <a:endParaRPr lang="zh-CN" altLang="en-US"/>
        </a:p>
      </dgm:t>
    </dgm:pt>
    <dgm:pt modelId="{93D4EEBA-37F2-4A6A-8372-A891D537AB83}">
      <dgm:prSet phldrT="[文本]" custT="1"/>
      <dgm:spPr>
        <a:solidFill>
          <a:schemeClr val="accent4">
            <a:lumMod val="40000"/>
            <a:lumOff val="60000"/>
          </a:schemeClr>
        </a:solidFill>
        <a:ln>
          <a:solidFill>
            <a:schemeClr val="accent4">
              <a:lumMod val="75000"/>
            </a:schemeClr>
          </a:solidFill>
        </a:ln>
      </dgm:spPr>
      <dgm:t>
        <a:bodyPr/>
        <a:lstStyle/>
        <a:p>
          <a:r>
            <a:rPr lang="en-US" altLang="zh-CN" sz="1100" b="1" dirty="0">
              <a:solidFill>
                <a:schemeClr val="tx1">
                  <a:lumMod val="95000"/>
                  <a:lumOff val="5000"/>
                </a:schemeClr>
              </a:solidFill>
            </a:rPr>
            <a:t>Time Integration</a:t>
          </a:r>
          <a:endParaRPr lang="zh-CN" altLang="en-US" sz="1100" b="1" dirty="0">
            <a:solidFill>
              <a:schemeClr val="tx1">
                <a:lumMod val="95000"/>
                <a:lumOff val="5000"/>
              </a:schemeClr>
            </a:solidFill>
          </a:endParaRPr>
        </a:p>
      </dgm:t>
    </dgm:pt>
    <dgm:pt modelId="{1B85E50E-FA84-49BC-A1AD-C1BBD9A943CB}" type="parTrans" cxnId="{FCD27605-4F46-4CB8-9368-5BA97CECDE30}">
      <dgm:prSet/>
      <dgm:spPr/>
      <dgm:t>
        <a:bodyPr/>
        <a:lstStyle/>
        <a:p>
          <a:endParaRPr lang="zh-CN" altLang="en-US"/>
        </a:p>
      </dgm:t>
    </dgm:pt>
    <dgm:pt modelId="{E7291062-C703-4077-978A-8BF208702C05}" type="sibTrans" cxnId="{FCD27605-4F46-4CB8-9368-5BA97CECDE30}">
      <dgm:prSet/>
      <dgm:spPr/>
      <dgm:t>
        <a:bodyPr/>
        <a:lstStyle/>
        <a:p>
          <a:endParaRPr lang="zh-CN" altLang="en-US"/>
        </a:p>
      </dgm:t>
    </dgm:pt>
    <dgm:pt modelId="{F32C0993-F92F-4803-8D2D-D5996EA221A1}">
      <dgm:prSet phldrT="[文本]"/>
      <dgm:spPr>
        <a:blipFill>
          <a:blip xmlns:r="http://schemas.openxmlformats.org/officeDocument/2006/relationships" r:embed="rId4"/>
          <a:stretch>
            <a:fillRect l="-227"/>
          </a:stretch>
        </a:blipFill>
        <a:ln>
          <a:solidFill>
            <a:schemeClr val="accent4">
              <a:lumMod val="75000"/>
            </a:schemeClr>
          </a:solidFill>
        </a:ln>
      </dgm:spPr>
      <dgm:t>
        <a:bodyPr/>
        <a:lstStyle/>
        <a:p>
          <a:r>
            <a:rPr lang="zh-CN" altLang="en-US">
              <a:noFill/>
            </a:rPr>
            <a:t> </a:t>
          </a:r>
        </a:p>
      </dgm:t>
    </dgm:pt>
    <dgm:pt modelId="{C5B38B65-0D74-4D2F-AC86-0CA3C2CA267B}" type="parTrans" cxnId="{362DF999-2835-4B77-BFAF-B48DB8A51130}">
      <dgm:prSet/>
      <dgm:spPr/>
      <dgm:t>
        <a:bodyPr/>
        <a:lstStyle/>
        <a:p>
          <a:endParaRPr lang="zh-CN" altLang="en-US"/>
        </a:p>
      </dgm:t>
    </dgm:pt>
    <dgm:pt modelId="{902D14A9-C26A-43E1-B53B-23CCA4448078}" type="sibTrans" cxnId="{362DF999-2835-4B77-BFAF-B48DB8A51130}">
      <dgm:prSet/>
      <dgm:spPr/>
      <dgm:t>
        <a:bodyPr/>
        <a:lstStyle/>
        <a:p>
          <a:endParaRPr lang="zh-CN" altLang="en-US"/>
        </a:p>
      </dgm:t>
    </dgm:pt>
    <dgm:pt modelId="{3CD29E3D-234A-427C-85DE-3B9D271561CD}">
      <dgm:prSet phldrT="[文本]"/>
      <dgm:spPr>
        <a:solidFill>
          <a:schemeClr val="accent4">
            <a:lumMod val="40000"/>
            <a:lumOff val="60000"/>
          </a:schemeClr>
        </a:solidFill>
        <a:ln>
          <a:solidFill>
            <a:schemeClr val="accent4">
              <a:lumMod val="75000"/>
            </a:schemeClr>
          </a:solidFill>
        </a:ln>
      </dgm:spPr>
      <dgm:t>
        <a:bodyPr/>
        <a:lstStyle/>
        <a:p>
          <a:r>
            <a:rPr lang="zh-CN" altLang="en-US">
              <a:noFill/>
            </a:rPr>
            <a:t> </a:t>
          </a:r>
        </a:p>
      </dgm:t>
    </dgm:pt>
    <dgm:pt modelId="{D99423ED-6416-4931-8A3A-82226ADBD12B}" type="parTrans" cxnId="{3464FAD3-DE93-40FA-957E-9669BA707002}">
      <dgm:prSet/>
      <dgm:spPr/>
      <dgm:t>
        <a:bodyPr/>
        <a:lstStyle/>
        <a:p>
          <a:endParaRPr lang="zh-CN" altLang="en-US"/>
        </a:p>
      </dgm:t>
    </dgm:pt>
    <dgm:pt modelId="{2A0876FC-F6BC-4064-8494-45EA70EF568E}" type="sibTrans" cxnId="{3464FAD3-DE93-40FA-957E-9669BA707002}">
      <dgm:prSet/>
      <dgm:spPr/>
      <dgm:t>
        <a:bodyPr/>
        <a:lstStyle/>
        <a:p>
          <a:endParaRPr lang="zh-CN" altLang="en-US"/>
        </a:p>
      </dgm:t>
    </dgm:pt>
    <dgm:pt modelId="{51995B22-E24B-4C38-A7CC-43D5479D9402}">
      <dgm:prSet phldrT="[文本]" custT="1"/>
      <dgm:spPr>
        <a:solidFill>
          <a:schemeClr val="accent4">
            <a:lumMod val="40000"/>
            <a:lumOff val="60000"/>
          </a:schemeClr>
        </a:solidFill>
        <a:ln>
          <a:solidFill>
            <a:schemeClr val="accent4">
              <a:lumMod val="75000"/>
            </a:schemeClr>
          </a:solidFill>
        </a:ln>
      </dgm:spPr>
      <dgm:t>
        <a:bodyPr/>
        <a:lstStyle/>
        <a:p>
          <a:r>
            <a:rPr lang="en-US" altLang="zh-CN" sz="1200" b="1" dirty="0">
              <a:solidFill>
                <a:schemeClr val="tx1">
                  <a:lumMod val="95000"/>
                  <a:lumOff val="5000"/>
                </a:schemeClr>
              </a:solidFill>
            </a:rPr>
            <a:t>Resample</a:t>
          </a:r>
          <a:endParaRPr lang="zh-CN" altLang="en-US" sz="1200" b="1" dirty="0">
            <a:solidFill>
              <a:schemeClr val="tx1">
                <a:lumMod val="95000"/>
                <a:lumOff val="5000"/>
              </a:schemeClr>
            </a:solidFill>
          </a:endParaRPr>
        </a:p>
      </dgm:t>
    </dgm:pt>
    <dgm:pt modelId="{D5F1B2F8-D948-4B1B-BAF1-33DC86FC7767}" type="parTrans" cxnId="{B68A94A5-527E-4ADB-926F-46E6EF596D83}">
      <dgm:prSet/>
      <dgm:spPr/>
      <dgm:t>
        <a:bodyPr/>
        <a:lstStyle/>
        <a:p>
          <a:endParaRPr lang="zh-CN" altLang="en-US"/>
        </a:p>
      </dgm:t>
    </dgm:pt>
    <dgm:pt modelId="{1F18A742-B797-4BED-9C92-BF03115DDFCB}" type="sibTrans" cxnId="{B68A94A5-527E-4ADB-926F-46E6EF596D83}">
      <dgm:prSet/>
      <dgm:spPr/>
      <dgm:t>
        <a:bodyPr/>
        <a:lstStyle/>
        <a:p>
          <a:endParaRPr lang="zh-CN" altLang="en-US"/>
        </a:p>
      </dgm:t>
    </dgm:pt>
    <dgm:pt modelId="{AC856979-DD89-48A7-9BC4-1A4A67159788}">
      <dgm:prSet phldrT="[文本]"/>
      <dgm:spPr>
        <a:solidFill>
          <a:schemeClr val="accent4">
            <a:lumMod val="40000"/>
            <a:lumOff val="60000"/>
          </a:schemeClr>
        </a:solidFill>
        <a:ln>
          <a:solidFill>
            <a:schemeClr val="accent4">
              <a:lumMod val="75000"/>
            </a:schemeClr>
          </a:solidFill>
        </a:ln>
      </dgm:spPr>
      <dgm:t>
        <a:bodyPr/>
        <a:lstStyle/>
        <a:p>
          <a:r>
            <a:rPr lang="en-US" altLang="zh-CN" dirty="0"/>
            <a:t>Grid-to-Particle Transfer (velocity)</a:t>
          </a:r>
          <a:endParaRPr lang="zh-CN" altLang="en-US" dirty="0"/>
        </a:p>
      </dgm:t>
    </dgm:pt>
    <dgm:pt modelId="{DD28E374-DE38-42D6-A235-8F8E5945500E}" type="parTrans" cxnId="{754191F2-0940-48BA-A118-C674CAD067EB}">
      <dgm:prSet/>
      <dgm:spPr/>
      <dgm:t>
        <a:bodyPr/>
        <a:lstStyle/>
        <a:p>
          <a:endParaRPr lang="zh-CN" altLang="en-US"/>
        </a:p>
      </dgm:t>
    </dgm:pt>
    <dgm:pt modelId="{C3A61E85-17B8-42DB-BA7E-4D39E217C7BB}" type="sibTrans" cxnId="{754191F2-0940-48BA-A118-C674CAD067EB}">
      <dgm:prSet/>
      <dgm:spPr/>
      <dgm:t>
        <a:bodyPr/>
        <a:lstStyle/>
        <a:p>
          <a:endParaRPr lang="zh-CN" altLang="en-US"/>
        </a:p>
      </dgm:t>
    </dgm:pt>
    <dgm:pt modelId="{2F743B8E-6046-4277-8D74-3008C1D3090C}" type="pres">
      <dgm:prSet presAssocID="{C6548C4B-3EA3-429D-8AF8-9DF62C8905BA}" presName="linearFlow" presStyleCnt="0">
        <dgm:presLayoutVars>
          <dgm:dir/>
          <dgm:animLvl val="lvl"/>
          <dgm:resizeHandles val="exact"/>
        </dgm:presLayoutVars>
      </dgm:prSet>
      <dgm:spPr/>
    </dgm:pt>
    <dgm:pt modelId="{6C50E1C8-A683-4C36-BDDC-1B13236AE59C}" type="pres">
      <dgm:prSet presAssocID="{59A17A2F-9885-4746-B210-AABF5A8D5CE6}" presName="composite" presStyleCnt="0"/>
      <dgm:spPr/>
    </dgm:pt>
    <dgm:pt modelId="{F49B6B88-AE7A-4CDD-8869-475CEB771637}" type="pres">
      <dgm:prSet presAssocID="{59A17A2F-9885-4746-B210-AABF5A8D5CE6}" presName="parentText" presStyleLbl="alignNode1" presStyleIdx="0" presStyleCnt="5">
        <dgm:presLayoutVars>
          <dgm:chMax val="1"/>
          <dgm:bulletEnabled val="1"/>
        </dgm:presLayoutVars>
      </dgm:prSet>
      <dgm:spPr/>
    </dgm:pt>
    <dgm:pt modelId="{5A89BE7C-AB72-4699-BFE5-8A9F69855D1C}" type="pres">
      <dgm:prSet presAssocID="{59A17A2F-9885-4746-B210-AABF5A8D5CE6}" presName="descendantText" presStyleLbl="alignAcc1" presStyleIdx="0" presStyleCnt="5">
        <dgm:presLayoutVars>
          <dgm:bulletEnabled val="1"/>
        </dgm:presLayoutVars>
      </dgm:prSet>
      <dgm:spPr/>
    </dgm:pt>
    <dgm:pt modelId="{B49CC1FD-D202-4A65-9789-A444EB38074F}" type="pres">
      <dgm:prSet presAssocID="{86B19E95-19F0-4A7F-A1EB-B630CA9E4FFC}" presName="sp" presStyleCnt="0"/>
      <dgm:spPr/>
    </dgm:pt>
    <dgm:pt modelId="{47A22127-A3D7-4676-B36A-DF365770156D}" type="pres">
      <dgm:prSet presAssocID="{1FD661B5-C52C-4D7F-8C16-55FA696FA797}" presName="composite" presStyleCnt="0"/>
      <dgm:spPr/>
    </dgm:pt>
    <dgm:pt modelId="{B637DF5B-07FE-405C-A3CD-A6EFA644D5C1}" type="pres">
      <dgm:prSet presAssocID="{1FD661B5-C52C-4D7F-8C16-55FA696FA797}" presName="parentText" presStyleLbl="alignNode1" presStyleIdx="1" presStyleCnt="5">
        <dgm:presLayoutVars>
          <dgm:chMax val="1"/>
          <dgm:bulletEnabled val="1"/>
        </dgm:presLayoutVars>
      </dgm:prSet>
      <dgm:spPr/>
    </dgm:pt>
    <dgm:pt modelId="{0A73FC4F-449E-4E30-A008-B3B7A2AB3411}" type="pres">
      <dgm:prSet presAssocID="{1FD661B5-C52C-4D7F-8C16-55FA696FA797}" presName="descendantText" presStyleLbl="alignAcc1" presStyleIdx="1" presStyleCnt="5">
        <dgm:presLayoutVars>
          <dgm:bulletEnabled val="1"/>
        </dgm:presLayoutVars>
      </dgm:prSet>
      <dgm:spPr/>
    </dgm:pt>
    <dgm:pt modelId="{9E9D0E77-3862-4973-ADAD-2C7B3657AF74}" type="pres">
      <dgm:prSet presAssocID="{C4448328-19C6-4206-9D23-DF95D15DEBD8}" presName="sp" presStyleCnt="0"/>
      <dgm:spPr/>
    </dgm:pt>
    <dgm:pt modelId="{9C22D692-0363-4550-89A3-6E0F18A4456A}" type="pres">
      <dgm:prSet presAssocID="{93D4EEBA-37F2-4A6A-8372-A891D537AB83}" presName="composite" presStyleCnt="0"/>
      <dgm:spPr/>
    </dgm:pt>
    <dgm:pt modelId="{BCE654EC-721C-4004-A5F2-1032C9F9C056}" type="pres">
      <dgm:prSet presAssocID="{93D4EEBA-37F2-4A6A-8372-A891D537AB83}" presName="parentText" presStyleLbl="alignNode1" presStyleIdx="2" presStyleCnt="5">
        <dgm:presLayoutVars>
          <dgm:chMax val="1"/>
          <dgm:bulletEnabled val="1"/>
        </dgm:presLayoutVars>
      </dgm:prSet>
      <dgm:spPr/>
    </dgm:pt>
    <dgm:pt modelId="{4125C617-3FCB-4185-AD14-75913DBD7D1C}" type="pres">
      <dgm:prSet presAssocID="{93D4EEBA-37F2-4A6A-8372-A891D537AB83}" presName="descendantText" presStyleLbl="alignAcc1" presStyleIdx="2" presStyleCnt="5">
        <dgm:presLayoutVars>
          <dgm:bulletEnabled val="1"/>
        </dgm:presLayoutVars>
      </dgm:prSet>
      <dgm:spPr/>
    </dgm:pt>
    <dgm:pt modelId="{71A426F0-0B8E-4A66-8AD5-7CAA45495F7C}" type="pres">
      <dgm:prSet presAssocID="{E7291062-C703-4077-978A-8BF208702C05}" presName="sp" presStyleCnt="0"/>
      <dgm:spPr/>
    </dgm:pt>
    <dgm:pt modelId="{E030E88B-A7C4-4C8B-8B8D-62C1C982151A}" type="pres">
      <dgm:prSet presAssocID="{51995B22-E24B-4C38-A7CC-43D5479D9402}" presName="composite" presStyleCnt="0"/>
      <dgm:spPr/>
    </dgm:pt>
    <dgm:pt modelId="{8DE888A8-A26A-48AE-9473-6789C8F9A32B}" type="pres">
      <dgm:prSet presAssocID="{51995B22-E24B-4C38-A7CC-43D5479D9402}" presName="parentText" presStyleLbl="alignNode1" presStyleIdx="3" presStyleCnt="5">
        <dgm:presLayoutVars>
          <dgm:chMax val="1"/>
          <dgm:bulletEnabled val="1"/>
        </dgm:presLayoutVars>
      </dgm:prSet>
      <dgm:spPr/>
    </dgm:pt>
    <dgm:pt modelId="{C6CDE29F-259A-4472-83C4-D6A4916BCE8E}" type="pres">
      <dgm:prSet presAssocID="{51995B22-E24B-4C38-A7CC-43D5479D9402}" presName="descendantText" presStyleLbl="alignAcc1" presStyleIdx="3" presStyleCnt="5">
        <dgm:presLayoutVars>
          <dgm:bulletEnabled val="1"/>
        </dgm:presLayoutVars>
      </dgm:prSet>
      <dgm:spPr/>
    </dgm:pt>
    <dgm:pt modelId="{B82FF4CA-3796-4828-B2B8-F762CDE77361}" type="pres">
      <dgm:prSet presAssocID="{1F18A742-B797-4BED-9C92-BF03115DDFCB}" presName="sp" presStyleCnt="0"/>
      <dgm:spPr/>
    </dgm:pt>
    <dgm:pt modelId="{6387C0E3-50E4-466F-9DF8-65DB52662047}" type="pres">
      <dgm:prSet presAssocID="{7BEA00D8-8B36-4192-BF55-0045A589EC53}" presName="composite" presStyleCnt="0"/>
      <dgm:spPr/>
    </dgm:pt>
    <dgm:pt modelId="{24EAB86C-D4AC-4C07-AF49-BF556401871F}" type="pres">
      <dgm:prSet presAssocID="{7BEA00D8-8B36-4192-BF55-0045A589EC53}" presName="parentText" presStyleLbl="alignNode1" presStyleIdx="4" presStyleCnt="5">
        <dgm:presLayoutVars>
          <dgm:chMax val="1"/>
          <dgm:bulletEnabled val="1"/>
        </dgm:presLayoutVars>
      </dgm:prSet>
      <dgm:spPr/>
    </dgm:pt>
    <dgm:pt modelId="{1E760096-8972-48CE-A54F-8C6952DB92CD}" type="pres">
      <dgm:prSet presAssocID="{7BEA00D8-8B36-4192-BF55-0045A589EC53}" presName="descendantText" presStyleLbl="alignAcc1" presStyleIdx="4" presStyleCnt="5">
        <dgm:presLayoutVars>
          <dgm:bulletEnabled val="1"/>
        </dgm:presLayoutVars>
      </dgm:prSet>
      <dgm:spPr/>
    </dgm:pt>
  </dgm:ptLst>
  <dgm:cxnLst>
    <dgm:cxn modelId="{FCD27605-4F46-4CB8-9368-5BA97CECDE30}" srcId="{C6548C4B-3EA3-429D-8AF8-9DF62C8905BA}" destId="{93D4EEBA-37F2-4A6A-8372-A891D537AB83}" srcOrd="2" destOrd="0" parTransId="{1B85E50E-FA84-49BC-A1AD-C1BBD9A943CB}" sibTransId="{E7291062-C703-4077-978A-8BF208702C05}"/>
    <dgm:cxn modelId="{A2CAE524-C466-44AC-B237-8024BE0A9F81}" type="presOf" srcId="{93D4EEBA-37F2-4A6A-8372-A891D537AB83}" destId="{BCE654EC-721C-4004-A5F2-1032C9F9C056}" srcOrd="0" destOrd="0" presId="urn:microsoft.com/office/officeart/2005/8/layout/chevron2"/>
    <dgm:cxn modelId="{717FE326-E269-4CAA-B922-E3DA658A80D8}" srcId="{7BEA00D8-8B36-4192-BF55-0045A589EC53}" destId="{8A252FBF-FECA-4634-A8B0-15EFE79D1E69}" srcOrd="0" destOrd="0" parTransId="{C9AAD586-904D-4D24-A427-3D626F2A45EA}" sibTransId="{6937C390-4379-4953-8A98-1507C1CC7B83}"/>
    <dgm:cxn modelId="{37812A3B-55C6-499B-A1CC-E534154A163A}" type="presOf" srcId="{6DE40C70-57DF-47BE-B87C-63FBBF9AE7DC}" destId="{0A73FC4F-449E-4E30-A008-B3B7A2AB3411}" srcOrd="0" destOrd="0" presId="urn:microsoft.com/office/officeart/2005/8/layout/chevron2"/>
    <dgm:cxn modelId="{F041253F-5001-4F50-BAB0-92B50787288B}" srcId="{59A17A2F-9885-4746-B210-AABF5A8D5CE6}" destId="{F8F125F4-EF75-45DB-905E-F7573271202C}" srcOrd="2" destOrd="0" parTransId="{242B64EC-7132-49E3-AF15-71BDEA687CE9}" sibTransId="{9A9F3615-DCA7-4021-8F64-655250B00925}"/>
    <dgm:cxn modelId="{A4E9F143-0EAD-4257-AA83-0066EFA5CEDA}" type="presOf" srcId="{59A17A2F-9885-4746-B210-AABF5A8D5CE6}" destId="{F49B6B88-AE7A-4CDD-8869-475CEB771637}" srcOrd="0" destOrd="0" presId="urn:microsoft.com/office/officeart/2005/8/layout/chevron2"/>
    <dgm:cxn modelId="{DDC7E844-5BF5-432B-8876-991F59D2B112}" srcId="{C6548C4B-3EA3-429D-8AF8-9DF62C8905BA}" destId="{7BEA00D8-8B36-4192-BF55-0045A589EC53}" srcOrd="4" destOrd="0" parTransId="{75E6CC89-12F7-4FAA-A877-39F50DBA6FE5}" sibTransId="{1EA5FEEE-757B-4E6B-B9E3-F9961D827882}"/>
    <dgm:cxn modelId="{C045166E-8937-4AAE-8956-2219A53C8996}" type="presOf" srcId="{C6548C4B-3EA3-429D-8AF8-9DF62C8905BA}" destId="{2F743B8E-6046-4277-8D74-3008C1D3090C}" srcOrd="0" destOrd="0" presId="urn:microsoft.com/office/officeart/2005/8/layout/chevron2"/>
    <dgm:cxn modelId="{EC34EE72-021B-42A4-839C-EF79F419E1EF}" srcId="{1FD661B5-C52C-4D7F-8C16-55FA696FA797}" destId="{C2A4E17D-179B-42CE-A257-0A0A26F552D9}" srcOrd="1" destOrd="0" parTransId="{ADCA38B2-5169-4B0B-99F9-B7BBF772FBF5}" sibTransId="{9142B4B1-E6E5-4A21-B74E-30F5DC504647}"/>
    <dgm:cxn modelId="{AC779253-59D7-4F51-8EB2-A709513BDF19}" type="presOf" srcId="{F8F125F4-EF75-45DB-905E-F7573271202C}" destId="{5A89BE7C-AB72-4699-BFE5-8A9F69855D1C}" srcOrd="0" destOrd="2" presId="urn:microsoft.com/office/officeart/2005/8/layout/chevron2"/>
    <dgm:cxn modelId="{DC26AD73-95E0-4E89-B6A0-8D5FC82B4E4F}" srcId="{C6548C4B-3EA3-429D-8AF8-9DF62C8905BA}" destId="{1FD661B5-C52C-4D7F-8C16-55FA696FA797}" srcOrd="1" destOrd="0" parTransId="{45B8E45D-1BE2-4A21-99BC-B1E77A780AE0}" sibTransId="{C4448328-19C6-4206-9D23-DF95D15DEBD8}"/>
    <dgm:cxn modelId="{225C3B55-2E82-4D6D-880C-7B00D7A7248B}" type="presOf" srcId="{C2A4E17D-179B-42CE-A257-0A0A26F552D9}" destId="{0A73FC4F-449E-4E30-A008-B3B7A2AB3411}" srcOrd="0" destOrd="1" presId="urn:microsoft.com/office/officeart/2005/8/layout/chevron2"/>
    <dgm:cxn modelId="{0027FE75-C9BA-4155-BCF0-3336C70DAD76}" type="presOf" srcId="{8A252FBF-FECA-4634-A8B0-15EFE79D1E69}" destId="{1E760096-8972-48CE-A54F-8C6952DB92CD}" srcOrd="0" destOrd="0" presId="urn:microsoft.com/office/officeart/2005/8/layout/chevron2"/>
    <dgm:cxn modelId="{362DF999-2835-4B77-BFAF-B48DB8A51130}" srcId="{93D4EEBA-37F2-4A6A-8372-A891D537AB83}" destId="{F32C0993-F92F-4803-8D2D-D5996EA221A1}" srcOrd="0" destOrd="0" parTransId="{C5B38B65-0D74-4D2F-AC86-0CA3C2CA267B}" sibTransId="{902D14A9-C26A-43E1-B53B-23CCA4448078}"/>
    <dgm:cxn modelId="{D86A09A0-231C-4632-ABC4-4C061ABC316D}" type="presOf" srcId="{1FD661B5-C52C-4D7F-8C16-55FA696FA797}" destId="{B637DF5B-07FE-405C-A3CD-A6EFA644D5C1}" srcOrd="0" destOrd="0" presId="urn:microsoft.com/office/officeart/2005/8/layout/chevron2"/>
    <dgm:cxn modelId="{B68A94A5-527E-4ADB-926F-46E6EF596D83}" srcId="{C6548C4B-3EA3-429D-8AF8-9DF62C8905BA}" destId="{51995B22-E24B-4C38-A7CC-43D5479D9402}" srcOrd="3" destOrd="0" parTransId="{D5F1B2F8-D948-4B1B-BAF1-33DC86FC7767}" sibTransId="{1F18A742-B797-4BED-9C92-BF03115DDFCB}"/>
    <dgm:cxn modelId="{68FB05AA-F154-43D8-B63A-0A0CFAE0D584}" srcId="{1FD661B5-C52C-4D7F-8C16-55FA696FA797}" destId="{6DE40C70-57DF-47BE-B87C-63FBBF9AE7DC}" srcOrd="0" destOrd="0" parTransId="{32713822-391D-4A6E-88F1-3C7427930E9B}" sibTransId="{027259A6-666F-4D5B-A2D7-AB441ADCC29F}"/>
    <dgm:cxn modelId="{388347AD-DBA0-491E-AA02-44986FD1B4AF}" type="presOf" srcId="{51995B22-E24B-4C38-A7CC-43D5479D9402}" destId="{8DE888A8-A26A-48AE-9473-6789C8F9A32B}" srcOrd="0" destOrd="0" presId="urn:microsoft.com/office/officeart/2005/8/layout/chevron2"/>
    <dgm:cxn modelId="{5203C6B2-2EDC-4639-A063-4AC73C0D0579}" srcId="{59A17A2F-9885-4746-B210-AABF5A8D5CE6}" destId="{C7A7BE0B-DEE7-420E-A7E8-0C9783A0EAE5}" srcOrd="0" destOrd="0" parTransId="{3F80ED7D-82BC-4B9F-AF36-EF8BB2B93051}" sibTransId="{08C99A7F-38C0-4F2C-B3B7-FE5BBFFDE121}"/>
    <dgm:cxn modelId="{880F12BD-50BD-49F7-8818-ADA211B695C5}" type="presOf" srcId="{C7A7BE0B-DEE7-420E-A7E8-0C9783A0EAE5}" destId="{5A89BE7C-AB72-4699-BFE5-8A9F69855D1C}" srcOrd="0" destOrd="0" presId="urn:microsoft.com/office/officeart/2005/8/layout/chevron2"/>
    <dgm:cxn modelId="{A6BD40C2-0D6D-4963-9ACD-9909411D9726}" type="presOf" srcId="{3CD29E3D-234A-427C-85DE-3B9D271561CD}" destId="{4125C617-3FCB-4185-AD14-75913DBD7D1C}" srcOrd="0" destOrd="1" presId="urn:microsoft.com/office/officeart/2005/8/layout/chevron2"/>
    <dgm:cxn modelId="{793642C3-97EE-4523-9540-8D6DD308E5AC}" type="presOf" srcId="{AC856979-DD89-48A7-9BC4-1A4A67159788}" destId="{C6CDE29F-259A-4472-83C4-D6A4916BCE8E}" srcOrd="0" destOrd="0" presId="urn:microsoft.com/office/officeart/2005/8/layout/chevron2"/>
    <dgm:cxn modelId="{3464FAD3-DE93-40FA-957E-9669BA707002}" srcId="{93D4EEBA-37F2-4A6A-8372-A891D537AB83}" destId="{3CD29E3D-234A-427C-85DE-3B9D271561CD}" srcOrd="1" destOrd="0" parTransId="{D99423ED-6416-4931-8A3A-82226ADBD12B}" sibTransId="{2A0876FC-F6BC-4064-8494-45EA70EF568E}"/>
    <dgm:cxn modelId="{9511FAD4-6C63-47E4-8E67-E11A2CE755D2}" type="presOf" srcId="{F32C0993-F92F-4803-8D2D-D5996EA221A1}" destId="{4125C617-3FCB-4185-AD14-75913DBD7D1C}" srcOrd="0" destOrd="0" presId="urn:microsoft.com/office/officeart/2005/8/layout/chevron2"/>
    <dgm:cxn modelId="{1E9C2DD9-5536-4453-A4F2-AFEB889DC671}" srcId="{C6548C4B-3EA3-429D-8AF8-9DF62C8905BA}" destId="{59A17A2F-9885-4746-B210-AABF5A8D5CE6}" srcOrd="0" destOrd="0" parTransId="{289DF26A-85A5-4D75-B221-1393A56AC6BA}" sibTransId="{86B19E95-19F0-4A7F-A1EB-B630CA9E4FFC}"/>
    <dgm:cxn modelId="{C06CF7E2-A132-4BF2-88D2-C81C36F8A02D}" type="presOf" srcId="{7BEA00D8-8B36-4192-BF55-0045A589EC53}" destId="{24EAB86C-D4AC-4C07-AF49-BF556401871F}" srcOrd="0" destOrd="0" presId="urn:microsoft.com/office/officeart/2005/8/layout/chevron2"/>
    <dgm:cxn modelId="{50DB2BE5-F0C3-40D8-AED5-CDFBC9A79B60}" type="presOf" srcId="{879CF443-1830-417A-9C33-5DFBEA3F4DE1}" destId="{5A89BE7C-AB72-4699-BFE5-8A9F69855D1C}" srcOrd="0" destOrd="1" presId="urn:microsoft.com/office/officeart/2005/8/layout/chevron2"/>
    <dgm:cxn modelId="{754191F2-0940-48BA-A118-C674CAD067EB}" srcId="{51995B22-E24B-4C38-A7CC-43D5479D9402}" destId="{AC856979-DD89-48A7-9BC4-1A4A67159788}" srcOrd="0" destOrd="0" parTransId="{DD28E374-DE38-42D6-A235-8F8E5945500E}" sibTransId="{C3A61E85-17B8-42DB-BA7E-4D39E217C7BB}"/>
    <dgm:cxn modelId="{FBDAB9F3-0CDB-43E6-BE3C-A866987F5B59}" srcId="{59A17A2F-9885-4746-B210-AABF5A8D5CE6}" destId="{879CF443-1830-417A-9C33-5DFBEA3F4DE1}" srcOrd="1" destOrd="0" parTransId="{88289105-4074-411C-92BA-71064F4D6F89}" sibTransId="{0B1A3E37-5BB8-4C23-A490-FFCB6ECC5D1A}"/>
    <dgm:cxn modelId="{80F6210B-DEDE-408F-B847-ADC18A3CD497}" type="presParOf" srcId="{2F743B8E-6046-4277-8D74-3008C1D3090C}" destId="{6C50E1C8-A683-4C36-BDDC-1B13236AE59C}" srcOrd="0" destOrd="0" presId="urn:microsoft.com/office/officeart/2005/8/layout/chevron2"/>
    <dgm:cxn modelId="{AC5CE5BB-AD3D-4D38-896A-AF9B3ECE8CAB}" type="presParOf" srcId="{6C50E1C8-A683-4C36-BDDC-1B13236AE59C}" destId="{F49B6B88-AE7A-4CDD-8869-475CEB771637}" srcOrd="0" destOrd="0" presId="urn:microsoft.com/office/officeart/2005/8/layout/chevron2"/>
    <dgm:cxn modelId="{BF0E3095-D59D-4ABD-8E56-011DC6FB081A}" type="presParOf" srcId="{6C50E1C8-A683-4C36-BDDC-1B13236AE59C}" destId="{5A89BE7C-AB72-4699-BFE5-8A9F69855D1C}" srcOrd="1" destOrd="0" presId="urn:microsoft.com/office/officeart/2005/8/layout/chevron2"/>
    <dgm:cxn modelId="{9C5BBE14-4DE8-47F7-9687-BA0FC5E3B5D0}" type="presParOf" srcId="{2F743B8E-6046-4277-8D74-3008C1D3090C}" destId="{B49CC1FD-D202-4A65-9789-A444EB38074F}" srcOrd="1" destOrd="0" presId="urn:microsoft.com/office/officeart/2005/8/layout/chevron2"/>
    <dgm:cxn modelId="{65991612-AC82-48C2-A9FD-5DECE3FC61F1}" type="presParOf" srcId="{2F743B8E-6046-4277-8D74-3008C1D3090C}" destId="{47A22127-A3D7-4676-B36A-DF365770156D}" srcOrd="2" destOrd="0" presId="urn:microsoft.com/office/officeart/2005/8/layout/chevron2"/>
    <dgm:cxn modelId="{C8BE9211-C646-4B9A-AA62-E86AB1AF5B24}" type="presParOf" srcId="{47A22127-A3D7-4676-B36A-DF365770156D}" destId="{B637DF5B-07FE-405C-A3CD-A6EFA644D5C1}" srcOrd="0" destOrd="0" presId="urn:microsoft.com/office/officeart/2005/8/layout/chevron2"/>
    <dgm:cxn modelId="{1AD07E5E-D0C6-450C-A85D-D1DAA06A2279}" type="presParOf" srcId="{47A22127-A3D7-4676-B36A-DF365770156D}" destId="{0A73FC4F-449E-4E30-A008-B3B7A2AB3411}" srcOrd="1" destOrd="0" presId="urn:microsoft.com/office/officeart/2005/8/layout/chevron2"/>
    <dgm:cxn modelId="{E787D567-38BA-4770-9B21-BDF2AC745048}" type="presParOf" srcId="{2F743B8E-6046-4277-8D74-3008C1D3090C}" destId="{9E9D0E77-3862-4973-ADAD-2C7B3657AF74}" srcOrd="3" destOrd="0" presId="urn:microsoft.com/office/officeart/2005/8/layout/chevron2"/>
    <dgm:cxn modelId="{830E1568-D856-496B-9C2F-4098C93504CA}" type="presParOf" srcId="{2F743B8E-6046-4277-8D74-3008C1D3090C}" destId="{9C22D692-0363-4550-89A3-6E0F18A4456A}" srcOrd="4" destOrd="0" presId="urn:microsoft.com/office/officeart/2005/8/layout/chevron2"/>
    <dgm:cxn modelId="{D3ABEEE3-7953-443A-ADF7-03B2AA9E213E}" type="presParOf" srcId="{9C22D692-0363-4550-89A3-6E0F18A4456A}" destId="{BCE654EC-721C-4004-A5F2-1032C9F9C056}" srcOrd="0" destOrd="0" presId="urn:microsoft.com/office/officeart/2005/8/layout/chevron2"/>
    <dgm:cxn modelId="{839F0F2D-8287-4E13-99F9-E290517F04F0}" type="presParOf" srcId="{9C22D692-0363-4550-89A3-6E0F18A4456A}" destId="{4125C617-3FCB-4185-AD14-75913DBD7D1C}" srcOrd="1" destOrd="0" presId="urn:microsoft.com/office/officeart/2005/8/layout/chevron2"/>
    <dgm:cxn modelId="{634B4185-DA40-417D-9450-2432BE734F18}" type="presParOf" srcId="{2F743B8E-6046-4277-8D74-3008C1D3090C}" destId="{71A426F0-0B8E-4A66-8AD5-7CAA45495F7C}" srcOrd="5" destOrd="0" presId="urn:microsoft.com/office/officeart/2005/8/layout/chevron2"/>
    <dgm:cxn modelId="{9429C6A0-2D90-4076-8356-5ED816B0519F}" type="presParOf" srcId="{2F743B8E-6046-4277-8D74-3008C1D3090C}" destId="{E030E88B-A7C4-4C8B-8B8D-62C1C982151A}" srcOrd="6" destOrd="0" presId="urn:microsoft.com/office/officeart/2005/8/layout/chevron2"/>
    <dgm:cxn modelId="{C4E91393-0094-4A16-82E3-BE3063734E1A}" type="presParOf" srcId="{E030E88B-A7C4-4C8B-8B8D-62C1C982151A}" destId="{8DE888A8-A26A-48AE-9473-6789C8F9A32B}" srcOrd="0" destOrd="0" presId="urn:microsoft.com/office/officeart/2005/8/layout/chevron2"/>
    <dgm:cxn modelId="{55398D1C-B679-4744-8B58-06E707E87965}" type="presParOf" srcId="{E030E88B-A7C4-4C8B-8B8D-62C1C982151A}" destId="{C6CDE29F-259A-4472-83C4-D6A4916BCE8E}" srcOrd="1" destOrd="0" presId="urn:microsoft.com/office/officeart/2005/8/layout/chevron2"/>
    <dgm:cxn modelId="{73EEE032-0189-43C5-83D6-D3EEE0BFC44B}" type="presParOf" srcId="{2F743B8E-6046-4277-8D74-3008C1D3090C}" destId="{B82FF4CA-3796-4828-B2B8-F762CDE77361}" srcOrd="7" destOrd="0" presId="urn:microsoft.com/office/officeart/2005/8/layout/chevron2"/>
    <dgm:cxn modelId="{7B5B9DB7-546F-4965-8FC4-E31DC94421C0}" type="presParOf" srcId="{2F743B8E-6046-4277-8D74-3008C1D3090C}" destId="{6387C0E3-50E4-466F-9DF8-65DB52662047}" srcOrd="8" destOrd="0" presId="urn:microsoft.com/office/officeart/2005/8/layout/chevron2"/>
    <dgm:cxn modelId="{3BD2566B-C54F-465B-B85C-42608949CEA3}" type="presParOf" srcId="{6387C0E3-50E4-466F-9DF8-65DB52662047}" destId="{24EAB86C-D4AC-4C07-AF49-BF556401871F}" srcOrd="0" destOrd="0" presId="urn:microsoft.com/office/officeart/2005/8/layout/chevron2"/>
    <dgm:cxn modelId="{FBFFE229-C33A-41D4-B60D-6FA18BD295BB}" type="presParOf" srcId="{6387C0E3-50E4-466F-9DF8-65DB52662047}" destId="{1E760096-8972-48CE-A54F-8C6952DB92CD}" srcOrd="1" destOrd="0" presId="urn:microsoft.com/office/officeart/2005/8/layout/chevron2"/>
  </dgm:cxnLst>
  <dgm:bg>
    <a:noFill/>
    <a:effectLst/>
  </dgm:bg>
  <dgm:whole>
    <a:ln>
      <a:noFill/>
    </a:ln>
    <a:effectLst/>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9B6B88-AE7A-4CDD-8869-475CEB771637}">
      <dsp:nvSpPr>
        <dsp:cNvPr id="0" name=""/>
        <dsp:cNvSpPr/>
      </dsp:nvSpPr>
      <dsp:spPr>
        <a:xfrm rot="5400000">
          <a:off x="-154334" y="159443"/>
          <a:ext cx="1028897" cy="720228"/>
        </a:xfrm>
        <a:prstGeom prst="chevron">
          <a:avLst/>
        </a:prstGeom>
        <a:solidFill>
          <a:srgbClr val="FFE699"/>
        </a:solidFill>
        <a:ln w="12700" cap="flat" cmpd="sng" algn="ctr">
          <a:solidFill>
            <a:srgbClr val="BF9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b="1" kern="1200" dirty="0">
              <a:solidFill>
                <a:schemeClr val="tx1">
                  <a:lumMod val="95000"/>
                  <a:lumOff val="5000"/>
                </a:schemeClr>
              </a:solidFill>
            </a:rPr>
            <a:t>Maintain Structures</a:t>
          </a:r>
          <a:endParaRPr lang="zh-CN" altLang="en-US" sz="1200" b="1" kern="1200" dirty="0">
            <a:solidFill>
              <a:schemeClr val="tx1">
                <a:lumMod val="95000"/>
                <a:lumOff val="5000"/>
              </a:schemeClr>
            </a:solidFill>
          </a:endParaRPr>
        </a:p>
      </dsp:txBody>
      <dsp:txXfrm rot="-5400000">
        <a:off x="1" y="365222"/>
        <a:ext cx="720228" cy="308669"/>
      </dsp:txXfrm>
    </dsp:sp>
    <dsp:sp modelId="{5A89BE7C-AB72-4699-BFE5-8A9F69855D1C}">
      <dsp:nvSpPr>
        <dsp:cNvPr id="0" name=""/>
        <dsp:cNvSpPr/>
      </dsp:nvSpPr>
      <dsp:spPr>
        <a:xfrm rot="5400000">
          <a:off x="1722170" y="-996832"/>
          <a:ext cx="669135" cy="2673018"/>
        </a:xfrm>
        <a:prstGeom prst="round2SameRect">
          <a:avLst/>
        </a:prstGeom>
        <a:solidFill>
          <a:schemeClr val="accent4">
            <a:lumMod val="40000"/>
            <a:lumOff val="60000"/>
          </a:schemeClr>
        </a:solidFill>
        <a:ln w="12700" cap="flat" cmpd="sng" algn="ctr">
          <a:solidFill>
            <a:schemeClr val="accent4">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66725">
            <a:lnSpc>
              <a:spcPct val="90000"/>
            </a:lnSpc>
            <a:spcBef>
              <a:spcPct val="0"/>
            </a:spcBef>
            <a:spcAft>
              <a:spcPct val="15000"/>
            </a:spcAft>
            <a:buChar char="•"/>
          </a:pPr>
          <a:r>
            <a:rPr lang="en-US" altLang="zh-CN" sz="1050" kern="1200" dirty="0"/>
            <a:t>Particle: Sort &amp; Order</a:t>
          </a:r>
          <a:endParaRPr lang="zh-CN" altLang="en-US" sz="1050" kern="1200" dirty="0"/>
        </a:p>
        <a:p>
          <a:pPr marL="57150" lvl="1" indent="-57150" algn="l" defTabSz="466725">
            <a:lnSpc>
              <a:spcPct val="90000"/>
            </a:lnSpc>
            <a:spcBef>
              <a:spcPct val="0"/>
            </a:spcBef>
            <a:spcAft>
              <a:spcPct val="15000"/>
            </a:spcAft>
            <a:buChar char="•"/>
          </a:pPr>
          <a:r>
            <a:rPr lang="en-US" altLang="zh-CN" sz="1050" kern="1200" dirty="0"/>
            <a:t>Sparse Grid: Generate Sparse Blocks</a:t>
          </a:r>
          <a:endParaRPr lang="zh-CN" altLang="en-US" sz="1050" kern="1200" dirty="0"/>
        </a:p>
        <a:p>
          <a:pPr marL="57150" lvl="1" indent="-57150" algn="l" defTabSz="466725">
            <a:lnSpc>
              <a:spcPct val="90000"/>
            </a:lnSpc>
            <a:spcBef>
              <a:spcPct val="0"/>
            </a:spcBef>
            <a:spcAft>
              <a:spcPct val="15000"/>
            </a:spcAft>
            <a:buChar char="•"/>
          </a:pPr>
          <a:r>
            <a:rPr lang="en-US" altLang="zh-CN" sz="1050" kern="1200" dirty="0"/>
            <a:t>Particle – Grid Mapping</a:t>
          </a:r>
          <a:endParaRPr lang="zh-CN" altLang="en-US" sz="1050" kern="1200" dirty="0"/>
        </a:p>
      </dsp:txBody>
      <dsp:txXfrm rot="-5400000">
        <a:off x="720229" y="37773"/>
        <a:ext cx="2640354" cy="603807"/>
      </dsp:txXfrm>
    </dsp:sp>
    <dsp:sp modelId="{B637DF5B-07FE-405C-A3CD-A6EFA644D5C1}">
      <dsp:nvSpPr>
        <dsp:cNvPr id="0" name=""/>
        <dsp:cNvSpPr/>
      </dsp:nvSpPr>
      <dsp:spPr>
        <a:xfrm rot="5400000">
          <a:off x="-154334" y="1052984"/>
          <a:ext cx="1028897" cy="720228"/>
        </a:xfrm>
        <a:prstGeom prst="chevron">
          <a:avLst/>
        </a:prstGeom>
        <a:solidFill>
          <a:schemeClr val="accent4">
            <a:lumMod val="40000"/>
            <a:lumOff val="60000"/>
          </a:schemeClr>
        </a:solidFill>
        <a:ln w="12700" cap="flat" cmpd="sng" algn="ctr">
          <a:solidFill>
            <a:schemeClr val="accent4">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b="1" kern="1200" dirty="0">
              <a:solidFill>
                <a:schemeClr val="tx1">
                  <a:lumMod val="95000"/>
                  <a:lumOff val="5000"/>
                </a:schemeClr>
              </a:solidFill>
            </a:rPr>
            <a:t>Rasterize</a:t>
          </a:r>
          <a:endParaRPr lang="zh-CN" altLang="en-US" sz="1200" b="1" kern="1200" dirty="0">
            <a:solidFill>
              <a:schemeClr val="tx1">
                <a:lumMod val="95000"/>
                <a:lumOff val="5000"/>
              </a:schemeClr>
            </a:solidFill>
          </a:endParaRPr>
        </a:p>
      </dsp:txBody>
      <dsp:txXfrm rot="-5400000">
        <a:off x="1" y="1258763"/>
        <a:ext cx="720228" cy="308669"/>
      </dsp:txXfrm>
    </dsp:sp>
    <dsp:sp modelId="{0A73FC4F-449E-4E30-A008-B3B7A2AB3411}">
      <dsp:nvSpPr>
        <dsp:cNvPr id="0" name=""/>
        <dsp:cNvSpPr/>
      </dsp:nvSpPr>
      <dsp:spPr>
        <a:xfrm rot="5400000">
          <a:off x="1722345" y="-103467"/>
          <a:ext cx="668783" cy="2673018"/>
        </a:xfrm>
        <a:prstGeom prst="round2SameRect">
          <a:avLst/>
        </a:prstGeom>
        <a:solidFill>
          <a:schemeClr val="accent4">
            <a:lumMod val="40000"/>
            <a:lumOff val="60000"/>
          </a:schemeClr>
        </a:solidFill>
        <a:ln w="12700" cap="flat" cmpd="sng" algn="ctr">
          <a:solidFill>
            <a:schemeClr val="accent4">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altLang="zh-CN" sz="1200" kern="1200" dirty="0"/>
            <a:t>Material Stress Computation</a:t>
          </a:r>
          <a:endParaRPr lang="zh-CN" altLang="en-US" sz="1200" kern="1200" dirty="0"/>
        </a:p>
        <a:p>
          <a:pPr marL="114300" lvl="1" indent="-114300" algn="l" defTabSz="533400">
            <a:lnSpc>
              <a:spcPct val="90000"/>
            </a:lnSpc>
            <a:spcBef>
              <a:spcPct val="0"/>
            </a:spcBef>
            <a:spcAft>
              <a:spcPct val="15000"/>
            </a:spcAft>
            <a:buChar char="•"/>
          </a:pPr>
          <a:r>
            <a:rPr lang="en-US" altLang="zh-CN" sz="1200" b="1" kern="1200" dirty="0"/>
            <a:t>Particle-to-Grid Transfer </a:t>
          </a:r>
          <a:r>
            <a:rPr lang="en-US" altLang="zh-CN" sz="1200" kern="1200" dirty="0"/>
            <a:t>(mass, momentum, etc.)</a:t>
          </a:r>
          <a:endParaRPr lang="zh-CN" altLang="en-US" sz="1200" kern="1200" dirty="0"/>
        </a:p>
      </dsp:txBody>
      <dsp:txXfrm rot="-5400000">
        <a:off x="720228" y="931297"/>
        <a:ext cx="2640371" cy="603489"/>
      </dsp:txXfrm>
    </dsp:sp>
    <dsp:sp modelId="{BCE654EC-721C-4004-A5F2-1032C9F9C056}">
      <dsp:nvSpPr>
        <dsp:cNvPr id="0" name=""/>
        <dsp:cNvSpPr/>
      </dsp:nvSpPr>
      <dsp:spPr>
        <a:xfrm rot="5400000">
          <a:off x="-154334" y="1946525"/>
          <a:ext cx="1028897" cy="720228"/>
        </a:xfrm>
        <a:prstGeom prst="chevron">
          <a:avLst/>
        </a:prstGeom>
        <a:solidFill>
          <a:schemeClr val="accent4">
            <a:lumMod val="40000"/>
            <a:lumOff val="60000"/>
          </a:schemeClr>
        </a:solidFill>
        <a:ln w="12700" cap="flat" cmpd="sng" algn="ctr">
          <a:solidFill>
            <a:schemeClr val="accent4">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altLang="zh-CN" sz="1100" b="1" kern="1200" dirty="0">
              <a:solidFill>
                <a:schemeClr val="tx1">
                  <a:lumMod val="95000"/>
                  <a:lumOff val="5000"/>
                </a:schemeClr>
              </a:solidFill>
            </a:rPr>
            <a:t>Time Integration</a:t>
          </a:r>
          <a:endParaRPr lang="zh-CN" altLang="en-US" sz="1100" b="1" kern="1200" dirty="0">
            <a:solidFill>
              <a:schemeClr val="tx1">
                <a:lumMod val="95000"/>
                <a:lumOff val="5000"/>
              </a:schemeClr>
            </a:solidFill>
          </a:endParaRPr>
        </a:p>
      </dsp:txBody>
      <dsp:txXfrm rot="-5400000">
        <a:off x="1" y="2152304"/>
        <a:ext cx="720228" cy="308669"/>
      </dsp:txXfrm>
    </dsp:sp>
    <dsp:sp modelId="{4125C617-3FCB-4185-AD14-75913DBD7D1C}">
      <dsp:nvSpPr>
        <dsp:cNvPr id="0" name=""/>
        <dsp:cNvSpPr/>
      </dsp:nvSpPr>
      <dsp:spPr>
        <a:xfrm rot="5400000">
          <a:off x="1722345" y="790073"/>
          <a:ext cx="668783" cy="2673018"/>
        </a:xfrm>
        <a:prstGeom prst="round2SameRect">
          <a:avLst/>
        </a:prstGeom>
        <a:solidFill>
          <a:schemeClr val="accent4">
            <a:lumMod val="40000"/>
            <a:lumOff val="60000"/>
          </a:schemeClr>
        </a:solidFill>
        <a:ln w="12700" cap="flat" cmpd="sng" algn="ctr">
          <a:solidFill>
            <a:schemeClr val="accent4">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altLang="zh-CN" sz="1200" kern="1200" dirty="0"/>
            <a:t>Explicit: </a:t>
          </a:r>
          <a14:m xmlns:a14="http://schemas.microsoft.com/office/drawing/2010/main">
            <m:oMath xmlns:m="http://schemas.openxmlformats.org/officeDocument/2006/math">
              <m:sSubSup>
                <m:sSubSupPr>
                  <m:ctrlPr>
                    <a:rPr lang="en-US" altLang="zh-CN" sz="1200" i="1" kern="1200" smtClean="0">
                      <a:latin typeface="Cambria Math" panose="02040503050406030204" pitchFamily="18" charset="0"/>
                    </a:rPr>
                  </m:ctrlPr>
                </m:sSubSupPr>
                <m:e>
                  <m:r>
                    <a:rPr lang="en-US" altLang="zh-CN" sz="1200" b="0" i="1" kern="1200" smtClean="0">
                      <a:latin typeface="Cambria Math" panose="02040503050406030204" pitchFamily="18" charset="0"/>
                    </a:rPr>
                    <m:t>𝑣</m:t>
                  </m:r>
                </m:e>
                <m:sub>
                  <m:r>
                    <a:rPr lang="en-US" altLang="zh-CN" sz="1200" i="1" kern="1200">
                      <a:latin typeface="Cambria Math" panose="02040503050406030204" pitchFamily="18" charset="0"/>
                    </a:rPr>
                    <m:t>𝑖</m:t>
                  </m:r>
                </m:sub>
                <m:sup>
                  <m:r>
                    <a:rPr lang="en-US" altLang="zh-CN" sz="1200" i="1" kern="1200">
                      <a:latin typeface="Cambria Math" panose="02040503050406030204" pitchFamily="18" charset="0"/>
                    </a:rPr>
                    <m:t>𝑛</m:t>
                  </m:r>
                  <m:r>
                    <a:rPr lang="en-US" altLang="zh-CN" sz="1200" b="0" i="1" kern="1200" smtClean="0">
                      <a:latin typeface="Cambria Math" panose="02040503050406030204" pitchFamily="18" charset="0"/>
                    </a:rPr>
                    <m:t>+1</m:t>
                  </m:r>
                </m:sup>
              </m:sSubSup>
              <m:r>
                <a:rPr lang="en-US" altLang="zh-CN" sz="1200" b="0" i="1" kern="1200" smtClean="0">
                  <a:latin typeface="Cambria Math" panose="02040503050406030204" pitchFamily="18" charset="0"/>
                </a:rPr>
                <m:t>=(</m:t>
              </m:r>
              <m:sSubSup>
                <m:sSubSupPr>
                  <m:ctrlPr>
                    <a:rPr lang="en-US" altLang="zh-CN" sz="1200" i="1" kern="1200" smtClean="0">
                      <a:latin typeface="Cambria Math" panose="02040503050406030204" pitchFamily="18" charset="0"/>
                    </a:rPr>
                  </m:ctrlPr>
                </m:sSubSupPr>
                <m:e>
                  <m:r>
                    <a:rPr lang="en-US" altLang="zh-CN" sz="1200" b="0" i="1" kern="1200" smtClean="0">
                      <a:latin typeface="Cambria Math" panose="02040503050406030204" pitchFamily="18" charset="0"/>
                    </a:rPr>
                    <m:t>𝑝</m:t>
                  </m:r>
                </m:e>
                <m:sub>
                  <m:r>
                    <a:rPr lang="en-US" altLang="zh-CN" sz="1200" i="1" kern="1200">
                      <a:latin typeface="Cambria Math" panose="02040503050406030204" pitchFamily="18" charset="0"/>
                    </a:rPr>
                    <m:t>𝑖</m:t>
                  </m:r>
                </m:sub>
                <m:sup>
                  <m:r>
                    <a:rPr lang="en-US" altLang="zh-CN" sz="1200" i="1" kern="1200">
                      <a:latin typeface="Cambria Math" panose="02040503050406030204" pitchFamily="18" charset="0"/>
                    </a:rPr>
                    <m:t>𝑛</m:t>
                  </m:r>
                </m:sup>
              </m:sSubSup>
              <m:r>
                <a:rPr lang="en-US" altLang="zh-CN" sz="1200" b="0" i="1" kern="1200" smtClean="0">
                  <a:latin typeface="Cambria Math" panose="02040503050406030204" pitchFamily="18" charset="0"/>
                </a:rPr>
                <m:t>+</m:t>
              </m:r>
              <m:r>
                <a:rPr lang="zh-CN" altLang="en-US" sz="1200" b="0" i="1" kern="1200" smtClean="0">
                  <a:latin typeface="Cambria Math" panose="02040503050406030204" pitchFamily="18" charset="0"/>
                </a:rPr>
                <m:t>𝛿</m:t>
              </m:r>
              <m:r>
                <a:rPr lang="en-US" altLang="zh-CN" sz="1200" b="0" i="1" kern="1200" smtClean="0">
                  <a:latin typeface="Cambria Math" panose="02040503050406030204" pitchFamily="18" charset="0"/>
                </a:rPr>
                <m:t>𝑡</m:t>
              </m:r>
              <m:r>
                <a:rPr lang="en-US" altLang="zh-CN" sz="1200" b="0" i="1" kern="1200" smtClean="0">
                  <a:latin typeface="Cambria Math" panose="02040503050406030204" pitchFamily="18" charset="0"/>
                  <a:ea typeface="Cambria Math" panose="02040503050406030204" pitchFamily="18" charset="0"/>
                </a:rPr>
                <m:t>∗</m:t>
              </m:r>
              <m:sSup>
                <m:sSupPr>
                  <m:ctrlPr>
                    <a:rPr lang="en-US" altLang="zh-CN" sz="1200" b="0" i="1" kern="1200" smtClean="0">
                      <a:latin typeface="Cambria Math" panose="02040503050406030204" pitchFamily="18" charset="0"/>
                      <a:ea typeface="Cambria Math" panose="02040503050406030204" pitchFamily="18" charset="0"/>
                    </a:rPr>
                  </m:ctrlPr>
                </m:sSupPr>
                <m:e>
                  <m:r>
                    <a:rPr lang="en-US" altLang="zh-CN" sz="1200" b="0" i="1" kern="1200" smtClean="0">
                      <a:latin typeface="Cambria Math" panose="02040503050406030204" pitchFamily="18" charset="0"/>
                      <a:ea typeface="Cambria Math" panose="02040503050406030204" pitchFamily="18" charset="0"/>
                    </a:rPr>
                    <m:t>𝑓</m:t>
                  </m:r>
                </m:e>
                <m:sup>
                  <m:r>
                    <a:rPr lang="en-US" altLang="zh-CN" sz="1200" b="0" i="1" kern="1200" smtClean="0">
                      <a:latin typeface="Cambria Math" panose="02040503050406030204" pitchFamily="18" charset="0"/>
                      <a:ea typeface="Cambria Math" panose="02040503050406030204" pitchFamily="18" charset="0"/>
                    </a:rPr>
                    <m:t>𝑒𝑥𝑡</m:t>
                  </m:r>
                </m:sup>
              </m:sSup>
              <m:r>
                <a:rPr lang="en-US" altLang="zh-CN" sz="1200" b="0" i="1" kern="1200" smtClean="0">
                  <a:latin typeface="Cambria Math" panose="02040503050406030204" pitchFamily="18" charset="0"/>
                </a:rPr>
                <m:t>)/</m:t>
              </m:r>
              <m:sSubSup>
                <m:sSubSupPr>
                  <m:ctrlPr>
                    <a:rPr lang="en-US" altLang="zh-CN" sz="1200" i="1" kern="1200" smtClean="0">
                      <a:latin typeface="Cambria Math" panose="02040503050406030204" pitchFamily="18" charset="0"/>
                    </a:rPr>
                  </m:ctrlPr>
                </m:sSubSupPr>
                <m:e>
                  <m:r>
                    <a:rPr lang="en-US" altLang="zh-CN" sz="1200" b="0" i="1" kern="1200" smtClean="0">
                      <a:latin typeface="Cambria Math" panose="02040503050406030204" pitchFamily="18" charset="0"/>
                    </a:rPr>
                    <m:t>𝑚</m:t>
                  </m:r>
                </m:e>
                <m:sub>
                  <m:r>
                    <a:rPr lang="en-US" altLang="zh-CN" sz="1200" b="0" i="1" kern="1200" smtClean="0">
                      <a:latin typeface="Cambria Math" panose="02040503050406030204" pitchFamily="18" charset="0"/>
                    </a:rPr>
                    <m:t>𝑖</m:t>
                  </m:r>
                </m:sub>
                <m:sup>
                  <m:r>
                    <a:rPr lang="en-US" altLang="zh-CN" sz="1200" b="0" i="1" kern="1200" smtClean="0">
                      <a:latin typeface="Cambria Math" panose="02040503050406030204" pitchFamily="18" charset="0"/>
                    </a:rPr>
                    <m:t>𝑛</m:t>
                  </m:r>
                </m:sup>
              </m:sSubSup>
            </m:oMath>
          </a14:m>
          <a:endParaRPr lang="zh-CN" altLang="en-US" sz="1200" kern="1200" dirty="0"/>
        </a:p>
        <a:p>
          <a:pPr marL="114300" lvl="1" indent="-114300" algn="l" defTabSz="533400">
            <a:lnSpc>
              <a:spcPct val="90000"/>
            </a:lnSpc>
            <a:spcBef>
              <a:spcPct val="0"/>
            </a:spcBef>
            <a:spcAft>
              <a:spcPct val="15000"/>
            </a:spcAft>
            <a:buChar char="•"/>
          </a:pPr>
          <a:r>
            <a:rPr lang="en-US" altLang="zh-CN" sz="1200" kern="1200" dirty="0"/>
            <a:t>Implicit: Solve for </a:t>
          </a:r>
          <a14:m xmlns:a14="http://schemas.microsoft.com/office/drawing/2010/main">
            <m:oMath xmlns:m="http://schemas.openxmlformats.org/officeDocument/2006/math">
              <m:sSubSup>
                <m:sSubSupPr>
                  <m:ctrlPr>
                    <a:rPr lang="en-US" altLang="zh-CN" sz="1200" i="1" kern="1200" smtClean="0">
                      <a:latin typeface="Cambria Math" panose="02040503050406030204" pitchFamily="18" charset="0"/>
                    </a:rPr>
                  </m:ctrlPr>
                </m:sSubSupPr>
                <m:e>
                  <m:r>
                    <a:rPr lang="en-US" altLang="zh-CN" sz="1200" b="0" i="1" kern="1200" smtClean="0">
                      <a:latin typeface="Cambria Math" panose="02040503050406030204" pitchFamily="18" charset="0"/>
                    </a:rPr>
                    <m:t>𝑣</m:t>
                  </m:r>
                </m:e>
                <m:sub>
                  <m:r>
                    <a:rPr lang="en-US" altLang="zh-CN" sz="1200" i="1" kern="1200">
                      <a:latin typeface="Cambria Math" panose="02040503050406030204" pitchFamily="18" charset="0"/>
                    </a:rPr>
                    <m:t>𝑖</m:t>
                  </m:r>
                </m:sub>
                <m:sup>
                  <m:r>
                    <a:rPr lang="en-US" altLang="zh-CN" sz="1200" i="1" kern="1200">
                      <a:latin typeface="Cambria Math" panose="02040503050406030204" pitchFamily="18" charset="0"/>
                    </a:rPr>
                    <m:t>𝑛</m:t>
                  </m:r>
                  <m:r>
                    <a:rPr lang="en-US" altLang="zh-CN" sz="1200" b="0" i="1" kern="1200" smtClean="0">
                      <a:latin typeface="Cambria Math" panose="02040503050406030204" pitchFamily="18" charset="0"/>
                    </a:rPr>
                    <m:t>+1</m:t>
                  </m:r>
                </m:sup>
              </m:sSubSup>
            </m:oMath>
          </a14:m>
          <a:r>
            <a:rPr lang="en-US" altLang="zh-CN" sz="1200" kern="1200" dirty="0"/>
            <a:t>  </a:t>
          </a:r>
          <a:endParaRPr lang="zh-CN" altLang="en-US" sz="1200" kern="1200" dirty="0"/>
        </a:p>
      </dsp:txBody>
      <dsp:txXfrm rot="-5400000">
        <a:off x="720228" y="1824838"/>
        <a:ext cx="2640371" cy="603489"/>
      </dsp:txXfrm>
    </dsp:sp>
    <dsp:sp modelId="{8DE888A8-A26A-48AE-9473-6789C8F9A32B}">
      <dsp:nvSpPr>
        <dsp:cNvPr id="0" name=""/>
        <dsp:cNvSpPr/>
      </dsp:nvSpPr>
      <dsp:spPr>
        <a:xfrm rot="5400000">
          <a:off x="-154334" y="2840065"/>
          <a:ext cx="1028897" cy="720228"/>
        </a:xfrm>
        <a:prstGeom prst="chevron">
          <a:avLst/>
        </a:prstGeom>
        <a:solidFill>
          <a:schemeClr val="accent4">
            <a:lumMod val="40000"/>
            <a:lumOff val="60000"/>
          </a:schemeClr>
        </a:solidFill>
        <a:ln w="12700" cap="flat" cmpd="sng" algn="ctr">
          <a:solidFill>
            <a:schemeClr val="accent4">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b="1" kern="1200" dirty="0">
              <a:solidFill>
                <a:schemeClr val="tx1">
                  <a:lumMod val="95000"/>
                  <a:lumOff val="5000"/>
                </a:schemeClr>
              </a:solidFill>
            </a:rPr>
            <a:t>Resample</a:t>
          </a:r>
          <a:endParaRPr lang="zh-CN" altLang="en-US" sz="1200" b="1" kern="1200" dirty="0">
            <a:solidFill>
              <a:schemeClr val="tx1">
                <a:lumMod val="95000"/>
                <a:lumOff val="5000"/>
              </a:schemeClr>
            </a:solidFill>
          </a:endParaRPr>
        </a:p>
      </dsp:txBody>
      <dsp:txXfrm rot="-5400000">
        <a:off x="1" y="3045844"/>
        <a:ext cx="720228" cy="308669"/>
      </dsp:txXfrm>
    </dsp:sp>
    <dsp:sp modelId="{C6CDE29F-259A-4472-83C4-D6A4916BCE8E}">
      <dsp:nvSpPr>
        <dsp:cNvPr id="0" name=""/>
        <dsp:cNvSpPr/>
      </dsp:nvSpPr>
      <dsp:spPr>
        <a:xfrm rot="5400000">
          <a:off x="1722345" y="1683613"/>
          <a:ext cx="668783" cy="2673018"/>
        </a:xfrm>
        <a:prstGeom prst="round2SameRect">
          <a:avLst/>
        </a:prstGeom>
        <a:solidFill>
          <a:schemeClr val="accent4">
            <a:lumMod val="40000"/>
            <a:lumOff val="60000"/>
          </a:schemeClr>
        </a:solidFill>
        <a:ln w="12700" cap="flat" cmpd="sng" algn="ctr">
          <a:solidFill>
            <a:schemeClr val="accent4">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altLang="zh-CN" sz="1200" kern="1200" dirty="0"/>
            <a:t>Grid-to-Particle Transfer (velocity)</a:t>
          </a:r>
          <a:endParaRPr lang="zh-CN" altLang="en-US" sz="1200" kern="1200" dirty="0"/>
        </a:p>
      </dsp:txBody>
      <dsp:txXfrm rot="-5400000">
        <a:off x="720228" y="2718378"/>
        <a:ext cx="2640371" cy="603489"/>
      </dsp:txXfrm>
    </dsp:sp>
    <dsp:sp modelId="{24EAB86C-D4AC-4C07-AF49-BF556401871F}">
      <dsp:nvSpPr>
        <dsp:cNvPr id="0" name=""/>
        <dsp:cNvSpPr/>
      </dsp:nvSpPr>
      <dsp:spPr>
        <a:xfrm rot="5400000">
          <a:off x="-154334" y="3733606"/>
          <a:ext cx="1028897" cy="720228"/>
        </a:xfrm>
        <a:prstGeom prst="chevron">
          <a:avLst/>
        </a:prstGeom>
        <a:solidFill>
          <a:schemeClr val="accent4">
            <a:lumMod val="40000"/>
            <a:lumOff val="60000"/>
          </a:schemeClr>
        </a:solidFill>
        <a:ln w="12700" cap="flat" cmpd="sng" algn="ctr">
          <a:solidFill>
            <a:schemeClr val="accent4">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b="1" kern="1200" dirty="0">
              <a:solidFill>
                <a:schemeClr val="tx1">
                  <a:lumMod val="95000"/>
                  <a:lumOff val="5000"/>
                </a:schemeClr>
              </a:solidFill>
            </a:rPr>
            <a:t>Advection</a:t>
          </a:r>
          <a:endParaRPr lang="zh-CN" altLang="en-US" sz="1200" b="1" kern="1200" dirty="0">
            <a:solidFill>
              <a:schemeClr val="tx1">
                <a:lumMod val="95000"/>
                <a:lumOff val="5000"/>
              </a:schemeClr>
            </a:solidFill>
          </a:endParaRPr>
        </a:p>
      </dsp:txBody>
      <dsp:txXfrm rot="-5400000">
        <a:off x="1" y="3939385"/>
        <a:ext cx="720228" cy="308669"/>
      </dsp:txXfrm>
    </dsp:sp>
    <dsp:sp modelId="{1E760096-8972-48CE-A54F-8C6952DB92CD}">
      <dsp:nvSpPr>
        <dsp:cNvPr id="0" name=""/>
        <dsp:cNvSpPr/>
      </dsp:nvSpPr>
      <dsp:spPr>
        <a:xfrm rot="5400000">
          <a:off x="1722345" y="2577154"/>
          <a:ext cx="668783" cy="2673018"/>
        </a:xfrm>
        <a:prstGeom prst="round2SameRect">
          <a:avLst/>
        </a:prstGeom>
        <a:solidFill>
          <a:schemeClr val="accent4">
            <a:lumMod val="40000"/>
            <a:lumOff val="60000"/>
          </a:schemeClr>
        </a:solidFill>
        <a:ln w="12700" cap="flat" cmpd="sng" algn="ctr">
          <a:solidFill>
            <a:schemeClr val="accent4">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altLang="zh-CN" sz="1200" kern="1200" dirty="0"/>
            <a:t>Update Particle Attributes (position, deformation gradient, </a:t>
          </a:r>
          <a:r>
            <a:rPr lang="en-US" altLang="zh-CN" sz="1200" kern="1200" dirty="0" err="1"/>
            <a:t>etc</a:t>
          </a:r>
          <a:r>
            <a:rPr lang="en-US" altLang="zh-CN" sz="1200" kern="1200" dirty="0"/>
            <a:t>)</a:t>
          </a:r>
          <a:endParaRPr lang="zh-CN" altLang="en-US" sz="1200" kern="1200" dirty="0"/>
        </a:p>
      </dsp:txBody>
      <dsp:txXfrm rot="-5400000">
        <a:off x="720228" y="3611919"/>
        <a:ext cx="2640371" cy="60348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3240" max="3840" units="cm"/>
          <inkml:channel name="Y" type="integer" max="2160" units="cm"/>
          <inkml:channel name="T" type="integer" max="2.14748E9" units="dev"/>
        </inkml:traceFormat>
        <inkml:channelProperties>
          <inkml:channelProperty channel="X" name="resolution" value="114.00966" units="1/cm"/>
          <inkml:channelProperty channel="Y" name="resolution" value="63.34311" units="1/cm"/>
          <inkml:channelProperty channel="T" name="resolution" value="1" units="1/dev"/>
        </inkml:channelProperties>
      </inkml:inkSource>
      <inkml:timestamp xml:id="ts0" timeString="2019-03-21T13:08:00.155"/>
    </inkml:context>
    <inkml:brush xml:id="br0">
      <inkml:brushProperty name="width" value="0.05292" units="cm"/>
      <inkml:brushProperty name="height" value="0.05292" units="cm"/>
      <inkml:brushProperty name="color" value="#FF0000"/>
    </inkml:brush>
  </inkml:definitions>
  <inkml:trace contextRef="#ctx0" brushRef="#br0">13263 5488 0,'17'0'62,"0"0"-62,-1 0 16,1 0-16,0 0 0,-1 0 16,1 0-16,33 0 15,-33 0-15,0 0 0,-1 0 16,1 0-16,16 0 16,1 0-16,-18 0 0,1 0 15,0 0-15,-1 0 16,1 33-16,0-33 0,16 0 15,-16 17-15,16-17 16,-16 0-16,0 0 16,-1 0-16,18 0 0,-18 0 15,1 0-15,0 0 16,-1 0 0,1 0-1,0 0-15,16 0 16,0 17-16,-16-17 15,0 0-15,-17 16 0,16-16 0,1 0 0,33 0 16,-33 0 109</inkml:trace>
  <inkml:trace contextRef="#ctx0" brushRef="#br0" timeOffset="6648.153">13614 7173 0,'-17'0'78,"17"17"-63,0-1-15,0 1 16,-17-17-16,17 33 0,0-16 0,0 0 16,0-1-16,-16-16 0,-1 134 15,17-101-15,0-16 16,0 16-16,-33-33 0,33 17 0,0 33 15,0-33 1,0-1 47,0 1-48,16 16 1,1-16-16,-17 0 0,17-17 0,-17 16 15,33 34 1,-33-16-16,17-34 0,-17 16 0,16-16 16,34 34-1,-33-18-15,0-16 16,-1 0 0,1 0-1,-17 17 1,17-17 31,16 0-32,-16 0-15,0 0 16,16 0 0,-16 0-1,-1 0-15,-16-17 0,134-33 31,-118 50-31,-16-33 0,51 16 16,-35 17 0,-16-16-16,17 16 0,0 0 15,-17-17-15,16 17 16,-16-17-16,17 17 0,16-16 16,-33-1-1,17 17-15,0 0 0,-17-33 16,0 16-16,33-16 15,-33 16-15,0 0 16,17 17-16,-1-83 16,-16 66-16,0 0 15,0 1-15,34-68 16,-34 68 0,0-1-16,0 0 15,-17 17 16,-16 0-15,16 0-16,17-16 0,-17 16 0,1 0 16,-34 0-1,33 0-15,0 0 16,1 0 0,-1 0-1,0 0-15,1 0 16,-18 0-16,17 0 15,1 0-15,-18 0 16,18 0-16,-1 0 16,0 0-16,-16 0 15,16 0 1,1 0 0,-1 0-1,0 0-15,1 0 16,-1 0 15</inkml:trace>
  <inkml:trace contextRef="#ctx0" brushRef="#br0" timeOffset="9902.79">14281 7306 0,'17'0'109,"-1"0"-109,18 0 0,-18 0 0,1 0 0,0-16 0,0 16 0,49 0 16,-49 0-16,0 0 0,-1-17 0,1 17 0,0 0 0,-1 0 0,118-33 16,-51 16-1,-49 0-15,-18 17 0,1 0 125,16 0-125,-16 0 16,-17-16-16,17 16 0,-1 0 0,101-17 16,-100 17-1,-17-17-15,17 17 0,-1 0 0,1 0 0,66-17 16,-66 17-1,0 0-15,-1 0 0,1 0 16,66-33 0,-66 33-16,0 0 0,-1 0 0,18 0 15,-17 0-15,16-17 16,-16 17-16,-1 0 0,1 0 0,16 0 16,-16 0-16,50-16 15,-51 16-15,1 0 0,16 0 16,-16 0-16,17-17 15,-18 17 1,1 0-16,33 0 16,-33 0-1,-1 0-15,1 0 16,0 0 0,-1 0-16,1 0 15,50 0 1,-51 0-16,1 0 0,0 0 0,-1 0 0,18 0 0,-17-17 15,133 17 1,-134 0-16,1 0 0,0 0 0,-1 0 16,201 0-1,-200 0-15,16 0 0,-16 0 16,66 0 0,-66 0-16,50 0 0,-50 0 0,-1 0 0,1 0 15,0 0-15,99 0 16,-66 0-16,-16 0 0,-18 0 15,18 0-15,-17 0 0,33 0 0,116 0 16,-149 0-16,0 0 16,-1 0-16,1 0 0,17 0 0,-18 0 0,1 0 0,150 0 31,-151 0-31,1 0 0,16 0 0,-16 0 0,0 0 0,16 0 0,-16 0 0,216 0 31,-199 0-31,-18 0 0,18 0 0,-1 0 0,17 0 0,0 0 16,117-16-1,-150 16-15,-1 0 0,1 0 16,17 0 0,-1 0-16,-16 0 0,-1 0 15,1 0-15,-17-17 0,83 17 16,-66 0-16,0 0 0,-1 0 0,1 0 16,0 0-16,83 0 15,-100-17-15,17 17 0,-1 0 16,51 0-1,-50 0-15,16-33 0,-16 33 16,-1 0-16,1 0 0,50 0 16,-51-17-16,18 17 0,-17 0 15,16 0-15,-16 0 0,-1 0 0,1 0 0,66 0 16,-66 0 0,0 0-16,-1 0 0,18 0 31,-18 0-31,1 0 15,17 0 1,-18 0 0,-16-16-16,67 16 15,-50 0-15,16 0 0,-16 0 0,-1 0 16,1 0-16,33 0 16,-17 0-16,-16 0 15,0 0 1,0 0-1,-1 0-15,18 0 16,-18 0-16,18 0 16,-18 0-16,18 0 15,-18 0 1,1 0 62,0 0-62,16 0-1,-16 0 1,-1 0-16,1 0 16,0 0-16,-1 0 15,1 0-15,-17-17 31,34 17 48,-18 0-17,1 0-46,0 0-1,-1 0-15,-16-17 16,17 17-16,0 0 16,16 0-16,-16 0 0,-17-16 15,16 16-15,1 0 16,0 0-16,-1 0 15,1-17-15,67-16 16,-68 33-16,1 0 0,-17-17 16,17 17-16,-1 0 0,18 0 0,-34-17 0,33 0 15,-16 17-15,-1 0 32</inkml:trace>
  <inkml:trace contextRef="#ctx0" brushRef="#br0" timeOffset="11015.251">20521 6672 0,'16'0'94,"1"0"-78,0 0-16,-1 0 0,18 0 15,-18 0-15,1 0 16,-17 34 0,17-34-16,-1 0 15,-16 16 16,0 1 32,17-17-63,-17 17 0,17-17 16,-17 16-16,0 1 15,0 0 1,0 16-16,33-33 0,-33 17 15,0 0-15,0-1 16,0 1 0,0 0-1,0-1-15,0 18 16,0-18-16,0 1 0,-17 0 0,17 49 16,0-32-1,0-18-15,0 1 0,-16 0 31,-1-17 32,0 0-63,17 17 47,-16-17-47</inkml:trace>
  <inkml:trace contextRef="#ctx0" brushRef="#br0" timeOffset="12762.119">15065 7023 0,'0'16'93,"0"1"-93,0 0 0,-17 33 16,17-34-16,-33 1 0,33 0 16,-17 0-16,17-1 0,0 18 0,-16-34 0,16 16 15,-17 18 1,17-18-16,0 1 31,17-17-15,-1 0-1,18 0-15,-34 17 0,16-17 16,18 33 0,-17-33-16,-1 0 15,1 0 1</inkml:trace>
  <inkml:trace contextRef="#ctx0" brushRef="#br0" timeOffset="52531.698">16200 10409 0,'-17'0'16,"0"0"0,1 0-16,-35 17 15,35-17 1,-1 0 15,0 0-15,1 0-1,-1 0-15,-16 0 16,16 0-16,0 0 0,1 0 0,-1 0 16,-16 0-16,-1 0 15,18 0-15,-1 0 0,0 0 0,1 0 16,-1 0-16,-17 0 0,-32 0 15,49 0-15,0 0 0,1 0 16,-68 0 0,68 0-16,-1 0 0,0 0 15,-50 0 1,51 0-16,-1 0 16,0 0-1</inkml:trace>
  <inkml:trace contextRef="#ctx0" brushRef="#br0" timeOffset="53148.174">13263 10376 0,'17'0'31,"0"0"-31,-1 0 16,34 0-16,34 0 0,-17 0 15,-51 0-15,34 0 0,-33 0 0,0 0 16,33 0-16,-34 0 0,34 0 0,-33 0 0,150 0 16,-100 0-16,-51 0 15,1 0-15,33 0 0,0 0 0,34 16 16,-68-16-16,118 17 16,-118-17-16,1 0 0,0 0 0,0 0 0,33 17 15,-67-17 95,17 33-95,-17-33-15,1 0 0,-1 0 16</inkml:trace>
  <inkml:trace contextRef="#ctx0" brushRef="#br0" timeOffset="54248.54">13097 13228 0,'16'0'15,"1"0"1,0 0-1,-1 0-15,18 0 16,-18 0 0,1 0-16,0 0 0,-1 0 15,1 0-15,50 0 0,-51 0 0,218 0 16,-201 0 0,-16 0-16,0 0 0,33 0 0,-34 0 0,1 0 0,33-17 0,-33 17 0,33 0 0,217-33 15,-200 33 1,-51-17-16,1 17 0,16 0 0,-16 0 0,0 0 0,-1-16 0,34-1 15,51-16 1,-85 33-16</inkml:trace>
  <inkml:trace contextRef="#ctx0" brushRef="#br0" timeOffset="72121.161">17151 13328 0,'33'0'16,"-16"0"-16,-1 0 0,1 0 15,0 0 1,-1 0-16,1 0 16,16 0-1,-16 0-15,0 0 0,-1 0 16,1 0-16,0 0 15,50 0-15,-51 0 0,1 0 16,50 0 0,-34 0-16,0 0 0,-16 0 0,0 0 0,-1 0 15,1 0-15,16 0 0,68 0 16,-68 0-16,-16 0 0,-1 0 0,1 0 0,0 0 16,16 17-16,117-17 15,-100 0-15,-33 0 0,0 0 0,16 0 16,-16 0-16,33 0 0,100 0 15,-134 0-15,1 0 16,0 0-16,0 0 16,-1 0-16,18 0 31</inkml:trace>
  <inkml:trace contextRef="#ctx0" brushRef="#br0" timeOffset="73911.045">13163 16281 0,'17'0'78,"0"0"-62,-1 0-1,51 0-15,-34 0 16,-16 0-16,0 0 0,33 0 0,-33 0 0,-1 0 16,1 0-16,0 0 0,-1 0 0,18 0 0,-1 0 0,-16 0 0,233 0 31,-217 0-31,-16 0 0,0 0 0,-1 0 0,18 0 0,-18 0 0,1 0 0,150 0 31,-150 0-31,-1 0 0,1 0 0,16 0 0,-16 0 16,50 0-1,-51 0-15,18 0 0,-18 0 16,1 0-16,0 0 16,0 0-16,-1 0 15,1 0 1,16 0-1,-16 0 1,0 0-16,-1 0 16,1 0-1,0 0 1,-1 0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69A054AE-D25A-4917-B63F-E6383DE4577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14A6138A-DE77-4010-A36A-6B71AEBA9105}"/>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6BEB5F-500A-4A0A-83B4-80DB6A6BE02A}" type="datetimeFigureOut">
              <a:rPr lang="zh-CN" altLang="en-US" smtClean="0"/>
              <a:t>2019/3/21</a:t>
            </a:fld>
            <a:endParaRPr lang="zh-CN" altLang="en-US"/>
          </a:p>
        </p:txBody>
      </p:sp>
      <p:sp>
        <p:nvSpPr>
          <p:cNvPr id="4" name="幻灯片图像占位符 3">
            <a:extLst>
              <a:ext uri="{FF2B5EF4-FFF2-40B4-BE49-F238E27FC236}">
                <a16:creationId xmlns:a16="http://schemas.microsoft.com/office/drawing/2014/main" id="{DE1447BE-FAB1-46DE-853A-33535421A740}"/>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a:extLst>
              <a:ext uri="{FF2B5EF4-FFF2-40B4-BE49-F238E27FC236}">
                <a16:creationId xmlns:a16="http://schemas.microsoft.com/office/drawing/2014/main" id="{3425002F-0429-4EE1-8FB6-F3E20833AF7D}"/>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8EBA770D-122A-47C2-A0A1-F25B8D7B0F24}"/>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a:extLst>
              <a:ext uri="{FF2B5EF4-FFF2-40B4-BE49-F238E27FC236}">
                <a16:creationId xmlns:a16="http://schemas.microsoft.com/office/drawing/2014/main" id="{CA18586D-13D6-4F3F-9A41-87D4C68F6B25}"/>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CBE3C4-26AD-4FBF-8691-6D93E192905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今天我的主题是物质点法和碰撞检测的</a:t>
            </a:r>
            <a:r>
              <a:rPr lang="en-US" altLang="zh-CN" dirty="0"/>
              <a:t>GPU</a:t>
            </a:r>
            <a:r>
              <a:rPr lang="zh-CN" altLang="en-US" dirty="0"/>
              <a:t>优化，会介绍自己过去做图形学物理模拟时的一些</a:t>
            </a:r>
            <a:r>
              <a:rPr lang="en-US" altLang="zh-CN" dirty="0"/>
              <a:t>GPU</a:t>
            </a:r>
            <a:r>
              <a:rPr lang="zh-CN" altLang="en-US" dirty="0"/>
              <a:t>优化实现的工作，从纯工程的角度去尽可能解决物理模拟中实际遇到的性能问题。</a:t>
            </a:r>
          </a:p>
        </p:txBody>
      </p:sp>
      <p:sp>
        <p:nvSpPr>
          <p:cNvPr id="4" name="灯片编号占位符 3"/>
          <p:cNvSpPr>
            <a:spLocks noGrp="1"/>
          </p:cNvSpPr>
          <p:nvPr>
            <p:ph type="sldNum" sz="quarter" idx="5"/>
          </p:nvPr>
        </p:nvSpPr>
        <p:spPr/>
        <p:txBody>
          <a:bodyPr/>
          <a:lstStyle/>
          <a:p>
            <a:fld id="{B834D9EE-F296-43A5-B1B9-F192080AF5B2}" type="slidenum">
              <a:rPr lang="zh-CN" altLang="en-US" smtClean="0"/>
              <a:t>1</a:t>
            </a:fld>
            <a:endParaRPr lang="zh-CN" altLang="en-US"/>
          </a:p>
        </p:txBody>
      </p:sp>
    </p:spTree>
    <p:extLst>
      <p:ext uri="{BB962C8B-B14F-4D97-AF65-F5344CB8AC3E}">
        <p14:creationId xmlns:p14="http://schemas.microsoft.com/office/powerpoint/2010/main" val="35468924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传输过程目前已优化到基本符合期望，其他部分的实现我们也使用高效的数据结构或算法，具体有这样几个方面</a:t>
            </a:r>
            <a:endParaRPr lang="en-US" altLang="zh-CN" dirty="0"/>
          </a:p>
          <a:p>
            <a:r>
              <a:rPr lang="en-US" altLang="zh-CN" dirty="0"/>
              <a:t>……</a:t>
            </a:r>
          </a:p>
          <a:p>
            <a:endParaRPr lang="en-US" altLang="zh-CN" dirty="0"/>
          </a:p>
        </p:txBody>
      </p:sp>
      <p:sp>
        <p:nvSpPr>
          <p:cNvPr id="4" name="灯片编号占位符 3"/>
          <p:cNvSpPr>
            <a:spLocks noGrp="1"/>
          </p:cNvSpPr>
          <p:nvPr>
            <p:ph type="sldNum" sz="quarter" idx="5"/>
          </p:nvPr>
        </p:nvSpPr>
        <p:spPr/>
        <p:txBody>
          <a:bodyPr/>
          <a:lstStyle/>
          <a:p>
            <a:fld id="{0ECBE3C4-26AD-4FBF-8691-6D93E1929055}" type="slidenum">
              <a:rPr lang="zh-CN" altLang="en-US" smtClean="0"/>
              <a:t>10</a:t>
            </a:fld>
            <a:endParaRPr lang="zh-CN" altLang="en-US"/>
          </a:p>
        </p:txBody>
      </p:sp>
    </p:spTree>
    <p:extLst>
      <p:ext uri="{BB962C8B-B14F-4D97-AF65-F5344CB8AC3E}">
        <p14:creationId xmlns:p14="http://schemas.microsoft.com/office/powerpoint/2010/main" val="3530376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为了验证算法实现的</a:t>
            </a:r>
            <a:r>
              <a:rPr lang="en-US" altLang="zh-CN" dirty="0"/>
              <a:t>scalability</a:t>
            </a:r>
            <a:r>
              <a:rPr lang="zh-CN" altLang="en-US" dirty="0"/>
              <a:t>，我们还也做了两个</a:t>
            </a:r>
            <a:r>
              <a:rPr lang="en-US" altLang="zh-CN" dirty="0"/>
              <a:t>benchmark</a:t>
            </a:r>
          </a:p>
          <a:p>
            <a:r>
              <a:rPr lang="zh-CN" altLang="en-US" dirty="0"/>
              <a:t>首先来看左图，通常情况下每个</a:t>
            </a:r>
            <a:r>
              <a:rPr lang="en-US" altLang="zh-CN" dirty="0"/>
              <a:t>cell</a:t>
            </a:r>
            <a:r>
              <a:rPr lang="zh-CN" altLang="en-US" dirty="0"/>
              <a:t>所包含粒子数量会存在一定的差异，根据实验可知，在其他条件相同的情况下，无论不同容量的</a:t>
            </a:r>
            <a:r>
              <a:rPr lang="en-US" altLang="zh-CN" dirty="0"/>
              <a:t>cell</a:t>
            </a:r>
            <a:r>
              <a:rPr lang="zh-CN" altLang="en-US" dirty="0"/>
              <a:t>数量成正态分布还是高斯分布，对管线整体性能的影响几乎可忽略不计。</a:t>
            </a:r>
            <a:endParaRPr lang="en-US" altLang="zh-CN" dirty="0"/>
          </a:p>
          <a:p>
            <a:r>
              <a:rPr lang="zh-CN" altLang="en-US" dirty="0"/>
              <a:t>而一旦粒子数量发生变化时，管线里每一步计算都会有接近线性的变化关系。</a:t>
            </a:r>
            <a:endParaRPr lang="en-US" altLang="zh-CN" dirty="0"/>
          </a:p>
          <a:p>
            <a:endParaRPr lang="en-US" altLang="zh-CN" dirty="0"/>
          </a:p>
          <a:p>
            <a:r>
              <a:rPr lang="zh-CN" altLang="en-US" dirty="0"/>
              <a:t>除了粒子数量，我们发现网格结点数量也会对计算性能有一定影响。来看右图，当控制粒子总数不变的时，增加每个</a:t>
            </a:r>
            <a:r>
              <a:rPr lang="en-US" altLang="zh-CN" dirty="0"/>
              <a:t>cell</a:t>
            </a:r>
            <a:r>
              <a:rPr lang="zh-CN" altLang="en-US" dirty="0"/>
              <a:t>的粒子数从而降低</a:t>
            </a:r>
            <a:r>
              <a:rPr lang="en-US" altLang="zh-CN" dirty="0"/>
              <a:t>cell</a:t>
            </a:r>
            <a:r>
              <a:rPr lang="zh-CN" altLang="en-US" dirty="0"/>
              <a:t>的总数，相应的管线里</a:t>
            </a:r>
            <a:r>
              <a:rPr lang="en-US" altLang="zh-CN" dirty="0"/>
              <a:t>P2G</a:t>
            </a:r>
            <a:r>
              <a:rPr lang="zh-CN" altLang="en-US" dirty="0"/>
              <a:t>和</a:t>
            </a:r>
            <a:r>
              <a:rPr lang="en-US" altLang="zh-CN" dirty="0"/>
              <a:t>G2P</a:t>
            </a:r>
            <a:r>
              <a:rPr lang="zh-CN" altLang="en-US" dirty="0"/>
              <a:t>的</a:t>
            </a:r>
            <a:r>
              <a:rPr lang="en-US" altLang="zh-CN" dirty="0"/>
              <a:t>transfer</a:t>
            </a:r>
            <a:r>
              <a:rPr lang="zh-CN" altLang="en-US" dirty="0"/>
              <a:t>花费时间会有单调递减的趋势，其他部分的关联几乎可以忽略。</a:t>
            </a:r>
            <a:endParaRPr lang="en-US" altLang="zh-CN" dirty="0"/>
          </a:p>
        </p:txBody>
      </p:sp>
      <p:sp>
        <p:nvSpPr>
          <p:cNvPr id="4" name="灯片编号占位符 3"/>
          <p:cNvSpPr>
            <a:spLocks noGrp="1"/>
          </p:cNvSpPr>
          <p:nvPr>
            <p:ph type="sldNum" sz="quarter" idx="5"/>
          </p:nvPr>
        </p:nvSpPr>
        <p:spPr/>
        <p:txBody>
          <a:bodyPr/>
          <a:lstStyle/>
          <a:p>
            <a:fld id="{0ECBE3C4-26AD-4FBF-8691-6D93E1929055}" type="slidenum">
              <a:rPr lang="zh-CN" altLang="en-US" smtClean="0"/>
              <a:t>11</a:t>
            </a:fld>
            <a:endParaRPr lang="zh-CN" altLang="en-US"/>
          </a:p>
        </p:txBody>
      </p:sp>
    </p:spTree>
    <p:extLst>
      <p:ext uri="{BB962C8B-B14F-4D97-AF65-F5344CB8AC3E}">
        <p14:creationId xmlns:p14="http://schemas.microsoft.com/office/powerpoint/2010/main" val="11779372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但在优化完</a:t>
            </a:r>
            <a:r>
              <a:rPr lang="en-US" altLang="zh-CN" dirty="0"/>
              <a:t>P2G</a:t>
            </a:r>
            <a:r>
              <a:rPr lang="zh-CN" altLang="en-US" dirty="0"/>
              <a:t>传输过程后，我们收集到了这样一个各步骤计算耗时的数据图表，原本是瓶颈的</a:t>
            </a:r>
            <a:r>
              <a:rPr lang="en-US" altLang="zh-CN" dirty="0"/>
              <a:t>P2G</a:t>
            </a:r>
            <a:r>
              <a:rPr lang="zh-CN" altLang="en-US" dirty="0"/>
              <a:t>过程在优化完之后，新的瓶颈又出现了，那就是对粒子的排序</a:t>
            </a:r>
          </a:p>
        </p:txBody>
      </p:sp>
      <p:sp>
        <p:nvSpPr>
          <p:cNvPr id="4" name="灯片编号占位符 3"/>
          <p:cNvSpPr>
            <a:spLocks noGrp="1"/>
          </p:cNvSpPr>
          <p:nvPr>
            <p:ph type="sldNum" sz="quarter" idx="5"/>
          </p:nvPr>
        </p:nvSpPr>
        <p:spPr/>
        <p:txBody>
          <a:bodyPr/>
          <a:lstStyle/>
          <a:p>
            <a:fld id="{0ECBE3C4-26AD-4FBF-8691-6D93E1929055}" type="slidenum">
              <a:rPr lang="zh-CN" altLang="en-US" smtClean="0"/>
              <a:t>12</a:t>
            </a:fld>
            <a:endParaRPr lang="zh-CN" altLang="en-US"/>
          </a:p>
        </p:txBody>
      </p:sp>
    </p:spTree>
    <p:extLst>
      <p:ext uri="{BB962C8B-B14F-4D97-AF65-F5344CB8AC3E}">
        <p14:creationId xmlns:p14="http://schemas.microsoft.com/office/powerpoint/2010/main" val="826690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粒子的属性分为三类：</a:t>
            </a:r>
            <a:endParaRPr lang="en-US" altLang="zh-CN" dirty="0"/>
          </a:p>
          <a:p>
            <a:r>
              <a:rPr lang="zh-CN" altLang="en-US" dirty="0"/>
              <a:t>一类是位置属性：每个时间步都会更新，且大量计算需要读取该属性</a:t>
            </a:r>
            <a:endParaRPr lang="en-US" altLang="zh-CN" dirty="0"/>
          </a:p>
          <a:p>
            <a:r>
              <a:rPr lang="zh-CN" altLang="en-US" dirty="0"/>
              <a:t>一类是质量属性：永远不会更新</a:t>
            </a:r>
            <a:endParaRPr lang="en-US" altLang="zh-CN" dirty="0"/>
          </a:p>
          <a:p>
            <a:r>
              <a:rPr lang="zh-CN" altLang="en-US" dirty="0"/>
              <a:t>剩下属性分为一类：每个时间步都会更新，然而具体使用次数很少，比如速度</a:t>
            </a:r>
            <a:endParaRPr lang="en-US" altLang="zh-CN" dirty="0"/>
          </a:p>
        </p:txBody>
      </p:sp>
      <p:sp>
        <p:nvSpPr>
          <p:cNvPr id="4" name="灯片编号占位符 3"/>
          <p:cNvSpPr>
            <a:spLocks noGrp="1"/>
          </p:cNvSpPr>
          <p:nvPr>
            <p:ph type="sldNum" sz="quarter" idx="5"/>
          </p:nvPr>
        </p:nvSpPr>
        <p:spPr/>
        <p:txBody>
          <a:bodyPr/>
          <a:lstStyle/>
          <a:p>
            <a:fld id="{0ECBE3C4-26AD-4FBF-8691-6D93E1929055}" type="slidenum">
              <a:rPr lang="zh-CN" altLang="en-US" smtClean="0"/>
              <a:t>13</a:t>
            </a:fld>
            <a:endParaRPr lang="zh-CN" altLang="en-US"/>
          </a:p>
        </p:txBody>
      </p:sp>
    </p:spTree>
    <p:extLst>
      <p:ext uri="{BB962C8B-B14F-4D97-AF65-F5344CB8AC3E}">
        <p14:creationId xmlns:p14="http://schemas.microsoft.com/office/powerpoint/2010/main" val="36460371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这里以质量、速度和位置三个属性来展示我们所采用的一个排序策略</a:t>
            </a:r>
            <a:endParaRPr lang="en-US" altLang="zh-CN" dirty="0"/>
          </a:p>
          <a:p>
            <a:endParaRPr lang="en-US" altLang="zh-CN" dirty="0"/>
          </a:p>
          <a:p>
            <a:r>
              <a:rPr lang="zh-CN" altLang="en-US" dirty="0"/>
              <a:t>左侧是编号为</a:t>
            </a:r>
            <a:r>
              <a:rPr lang="en-US" altLang="zh-CN" dirty="0"/>
              <a:t>0</a:t>
            </a:r>
            <a:r>
              <a:rPr lang="zh-CN" altLang="en-US" dirty="0"/>
              <a:t>到</a:t>
            </a:r>
            <a:r>
              <a:rPr lang="en-US" altLang="zh-CN" dirty="0"/>
              <a:t>7</a:t>
            </a:r>
            <a:r>
              <a:rPr lang="zh-CN" altLang="en-US" dirty="0"/>
              <a:t>的粒子在这一时刻的有序的排列，右侧是同一时刻三种属性的存储布局</a:t>
            </a:r>
            <a:endParaRPr lang="en-US" altLang="zh-CN" dirty="0"/>
          </a:p>
          <a:p>
            <a:endParaRPr lang="en-US" altLang="zh-CN" dirty="0"/>
          </a:p>
          <a:p>
            <a:r>
              <a:rPr lang="zh-CN" altLang="en-US" dirty="0"/>
              <a:t>假设它和前后两个时间步的排序关系由箭头指定</a:t>
            </a:r>
            <a:endParaRPr lang="en-US" altLang="zh-CN" dirty="0"/>
          </a:p>
          <a:p>
            <a:r>
              <a:rPr lang="zh-CN" altLang="en-US" dirty="0"/>
              <a:t>那我们排序的策略是</a:t>
            </a:r>
            <a:endParaRPr lang="en-US" altLang="zh-CN" dirty="0"/>
          </a:p>
          <a:p>
            <a:r>
              <a:rPr lang="zh-CN" altLang="en-US" dirty="0"/>
              <a:t>对于质量属性</a:t>
            </a:r>
            <a:r>
              <a:rPr lang="en-US" altLang="zh-CN" dirty="0"/>
              <a:t>m</a:t>
            </a:r>
            <a:r>
              <a:rPr lang="zh-CN" altLang="en-US" dirty="0"/>
              <a:t>，永远保持初始时的顺序，永远不会覆写</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对于位置属性</a:t>
            </a:r>
            <a:r>
              <a:rPr lang="en-US" altLang="zh-CN" dirty="0"/>
              <a:t>x</a:t>
            </a:r>
            <a:r>
              <a:rPr lang="zh-CN" altLang="en-US" dirty="0"/>
              <a:t>，由于每个时间步需要大量的访问，所以开始就会先排好序，使得后续的访存效率提高</a:t>
            </a:r>
            <a:endParaRPr lang="en-US" altLang="zh-CN" dirty="0"/>
          </a:p>
          <a:p>
            <a:r>
              <a:rPr lang="zh-CN" altLang="en-US" dirty="0"/>
              <a:t>对于速度属性</a:t>
            </a:r>
            <a:r>
              <a:rPr lang="en-US" altLang="zh-CN" dirty="0"/>
              <a:t>v</a:t>
            </a:r>
            <a:r>
              <a:rPr lang="zh-CN" altLang="en-US" dirty="0"/>
              <a:t>，每个时间步访问次数不多，于是我们只在上一个时间步更新时根据所在时间步的顺序进行覆写，不会在当前时间步额外做排序，所以看到速度的顺序永远和上一个时间步保持一致</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0ECBE3C4-26AD-4FBF-8691-6D93E1929055}" type="slidenum">
              <a:rPr lang="zh-CN" altLang="en-US" smtClean="0"/>
              <a:t>14</a:t>
            </a:fld>
            <a:endParaRPr lang="zh-CN" altLang="en-US"/>
          </a:p>
        </p:txBody>
      </p:sp>
    </p:spTree>
    <p:extLst>
      <p:ext uri="{BB962C8B-B14F-4D97-AF65-F5344CB8AC3E}">
        <p14:creationId xmlns:p14="http://schemas.microsoft.com/office/powerpoint/2010/main" val="2882795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A040CC64-D35F-4C1F-BA20-868502A9BAE8}"/>
              </a:ext>
            </a:extLst>
          </p:cNvPr>
          <p:cNvSpPr>
            <a:spLocks noGrp="1"/>
          </p:cNvSpPr>
          <p:nvPr>
            <p:ph type="body" idx="1"/>
          </p:nvPr>
        </p:nvSpPr>
        <p:spPr/>
        <p:txBody>
          <a:bodyPr/>
          <a:lstStyle/>
          <a:p>
            <a:r>
              <a:rPr lang="zh-CN" altLang="en-US" dirty="0"/>
              <a:t>这样的排序策略可以减少相当数量的读和写操作</a:t>
            </a:r>
            <a:endParaRPr lang="en-US" altLang="zh-CN" dirty="0"/>
          </a:p>
          <a:p>
            <a:endParaRPr lang="en-US" altLang="zh-CN" dirty="0"/>
          </a:p>
          <a:p>
            <a:r>
              <a:rPr lang="zh-CN" altLang="en-US" dirty="0"/>
              <a:t>左侧是原有排序做法的读写次数，内部还进一步划分为顺序和乱序</a:t>
            </a:r>
            <a:endParaRPr lang="en-US" altLang="zh-CN" dirty="0"/>
          </a:p>
          <a:p>
            <a:endParaRPr lang="en-US" altLang="zh-CN" dirty="0"/>
          </a:p>
          <a:p>
            <a:r>
              <a:rPr lang="zh-CN" altLang="en-US" dirty="0"/>
              <a:t>右侧是我们优化过的</a:t>
            </a:r>
            <a:r>
              <a:rPr lang="en-US" altLang="zh-CN" dirty="0"/>
              <a:t>……</a:t>
            </a:r>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再回看效率对比的图，新的排序策略有一倍以上的性能提升</a:t>
            </a:r>
          </a:p>
        </p:txBody>
      </p:sp>
      <p:sp>
        <p:nvSpPr>
          <p:cNvPr id="4" name="灯片编号占位符 3"/>
          <p:cNvSpPr>
            <a:spLocks noGrp="1"/>
          </p:cNvSpPr>
          <p:nvPr>
            <p:ph type="sldNum" sz="quarter" idx="5"/>
          </p:nvPr>
        </p:nvSpPr>
        <p:spPr/>
        <p:txBody>
          <a:bodyPr/>
          <a:lstStyle/>
          <a:p>
            <a:fld id="{0ECBE3C4-26AD-4FBF-8691-6D93E1929055}" type="slidenum">
              <a:rPr lang="zh-CN" altLang="en-US" smtClean="0"/>
              <a:t>16</a:t>
            </a:fld>
            <a:endParaRPr lang="zh-CN" altLang="en-US"/>
          </a:p>
        </p:txBody>
      </p:sp>
    </p:spTree>
    <p:extLst>
      <p:ext uri="{BB962C8B-B14F-4D97-AF65-F5344CB8AC3E}">
        <p14:creationId xmlns:p14="http://schemas.microsoft.com/office/powerpoint/2010/main" val="4265524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简单总结一下，我们所设计的</a:t>
            </a:r>
            <a:r>
              <a:rPr lang="en-US" altLang="zh-CN" dirty="0"/>
              <a:t>GPU</a:t>
            </a:r>
            <a:r>
              <a:rPr lang="zh-CN" altLang="en-US" dirty="0"/>
              <a:t>物质点法管线具有高效、可扩展和跨平台的特点，</a:t>
            </a:r>
            <a:endParaRPr lang="en-US" altLang="zh-CN" dirty="0"/>
          </a:p>
          <a:p>
            <a:r>
              <a:rPr lang="zh-CN" altLang="en-US" dirty="0"/>
              <a:t>目前也支持多材料的模拟</a:t>
            </a:r>
            <a:endParaRPr lang="en-US" altLang="zh-CN" dirty="0"/>
          </a:p>
          <a:p>
            <a:endParaRPr lang="en-US" altLang="zh-CN" dirty="0"/>
          </a:p>
          <a:p>
            <a:r>
              <a:rPr lang="en-US" altLang="zh-CN" dirty="0"/>
              <a:t>Repo</a:t>
            </a:r>
          </a:p>
          <a:p>
            <a:endParaRPr lang="en-US" altLang="zh-CN" dirty="0"/>
          </a:p>
          <a:p>
            <a:r>
              <a:rPr lang="zh-CN" altLang="en-US" dirty="0"/>
              <a:t>下一步我们会接着做多</a:t>
            </a:r>
            <a:r>
              <a:rPr lang="en-US" altLang="zh-CN" dirty="0"/>
              <a:t>GPU</a:t>
            </a:r>
            <a:r>
              <a:rPr lang="zh-CN" altLang="en-US" dirty="0"/>
              <a:t>的物质点法管线以及</a:t>
            </a:r>
            <a:r>
              <a:rPr lang="en-US" altLang="zh-CN" dirty="0"/>
              <a:t>GPU</a:t>
            </a:r>
            <a:r>
              <a:rPr lang="zh-CN" altLang="en-US" dirty="0"/>
              <a:t>集群的物质点法管线</a:t>
            </a:r>
          </a:p>
        </p:txBody>
      </p:sp>
      <p:sp>
        <p:nvSpPr>
          <p:cNvPr id="4" name="灯片编号占位符 3"/>
          <p:cNvSpPr>
            <a:spLocks noGrp="1"/>
          </p:cNvSpPr>
          <p:nvPr>
            <p:ph type="sldNum" sz="quarter" idx="5"/>
          </p:nvPr>
        </p:nvSpPr>
        <p:spPr/>
        <p:txBody>
          <a:bodyPr/>
          <a:lstStyle/>
          <a:p>
            <a:fld id="{0ECBE3C4-26AD-4FBF-8691-6D93E1929055}" type="slidenum">
              <a:rPr lang="zh-CN" altLang="en-US" smtClean="0"/>
              <a:t>17</a:t>
            </a:fld>
            <a:endParaRPr lang="zh-CN" altLang="en-US"/>
          </a:p>
        </p:txBody>
      </p:sp>
    </p:spTree>
    <p:extLst>
      <p:ext uri="{BB962C8B-B14F-4D97-AF65-F5344CB8AC3E}">
        <p14:creationId xmlns:p14="http://schemas.microsoft.com/office/powerpoint/2010/main" val="5549217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接下来是我在做碰撞检测时的一些</a:t>
            </a:r>
            <a:r>
              <a:rPr lang="en-US" altLang="zh-CN" dirty="0"/>
              <a:t>GPU</a:t>
            </a:r>
            <a:r>
              <a:rPr lang="zh-CN" altLang="en-US" dirty="0"/>
              <a:t>优化思路的分享。</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碰撞检测尽管在物质点法中无需另行处理计算，但它却是诸多其他物理模拟方法所要解决的一个重要问题</a:t>
            </a:r>
          </a:p>
          <a:p>
            <a:r>
              <a:rPr lang="zh-CN" altLang="en-US" dirty="0"/>
              <a:t>在对一段程序进行性能优化前，需先分析出性能的瓶颈，接下来所分享的自己做粗略碰撞检测</a:t>
            </a:r>
            <a:r>
              <a:rPr lang="en-US" altLang="zh-CN" dirty="0"/>
              <a:t>GPU</a:t>
            </a:r>
            <a:r>
              <a:rPr lang="zh-CN" altLang="en-US" dirty="0"/>
              <a:t>优化的例子，与之前有关物质点法的优化思路有较大区别，物质点法的计算与存储访问延迟都很高，而粗略碰撞检测中，由于判断</a:t>
            </a:r>
            <a:r>
              <a:rPr lang="en-US" altLang="zh-CN" dirty="0"/>
              <a:t>AABB</a:t>
            </a:r>
            <a:r>
              <a:rPr lang="zh-CN" altLang="en-US" dirty="0"/>
              <a:t>包围盒在三维情形下的相交，只需做</a:t>
            </a:r>
            <a:r>
              <a:rPr lang="en-US" altLang="zh-CN" dirty="0"/>
              <a:t>6</a:t>
            </a:r>
            <a:r>
              <a:rPr lang="zh-CN" altLang="en-US" dirty="0"/>
              <a:t>对浮点数的大小判断，因而访存效率直接决定了整个粗略碰撞检测过程的性能</a:t>
            </a:r>
            <a:endParaRPr lang="en-US" altLang="zh-CN" dirty="0"/>
          </a:p>
        </p:txBody>
      </p:sp>
      <p:sp>
        <p:nvSpPr>
          <p:cNvPr id="4" name="灯片编号占位符 3"/>
          <p:cNvSpPr>
            <a:spLocks noGrp="1"/>
          </p:cNvSpPr>
          <p:nvPr>
            <p:ph type="sldNum" sz="quarter" idx="5"/>
          </p:nvPr>
        </p:nvSpPr>
        <p:spPr/>
        <p:txBody>
          <a:bodyPr/>
          <a:lstStyle/>
          <a:p>
            <a:fld id="{0ECBE3C4-26AD-4FBF-8691-6D93E1929055}" type="slidenum">
              <a:rPr lang="zh-CN" altLang="en-US" smtClean="0"/>
              <a:t>19</a:t>
            </a:fld>
            <a:endParaRPr lang="zh-CN" altLang="en-US"/>
          </a:p>
        </p:txBody>
      </p:sp>
    </p:spTree>
    <p:extLst>
      <p:ext uri="{BB962C8B-B14F-4D97-AF65-F5344CB8AC3E}">
        <p14:creationId xmlns:p14="http://schemas.microsoft.com/office/powerpoint/2010/main" val="2341499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做粗略碰撞检测有很多种不同的算法和数据结构，比如做空间哈希用哈希表，也有使用八叉树作为空间加速结构</a:t>
            </a:r>
            <a:endParaRPr lang="en-US" altLang="zh-CN" dirty="0"/>
          </a:p>
          <a:p>
            <a:endParaRPr lang="en-US" altLang="zh-CN" dirty="0"/>
          </a:p>
          <a:p>
            <a:r>
              <a:rPr lang="zh-CN" altLang="en-US" dirty="0"/>
              <a:t>我们这里呢采用的是一种叫</a:t>
            </a:r>
            <a:r>
              <a:rPr lang="en-US" altLang="zh-CN" dirty="0"/>
              <a:t>BVH</a:t>
            </a:r>
            <a:r>
              <a:rPr lang="zh-CN" altLang="en-US" dirty="0"/>
              <a:t>的树结构，它不是空间划分，而是一种物体划分的结构，它在渲染界的应用也十分广泛</a:t>
            </a:r>
            <a:endParaRPr lang="en-US" altLang="zh-CN" dirty="0"/>
          </a:p>
        </p:txBody>
      </p:sp>
      <p:sp>
        <p:nvSpPr>
          <p:cNvPr id="4" name="灯片编号占位符 3"/>
          <p:cNvSpPr>
            <a:spLocks noGrp="1"/>
          </p:cNvSpPr>
          <p:nvPr>
            <p:ph type="sldNum" sz="quarter" idx="5"/>
          </p:nvPr>
        </p:nvSpPr>
        <p:spPr/>
        <p:txBody>
          <a:bodyPr/>
          <a:lstStyle/>
          <a:p>
            <a:fld id="{0ECBE3C4-26AD-4FBF-8691-6D93E1929055}" type="slidenum">
              <a:rPr lang="zh-CN" altLang="en-US" smtClean="0"/>
              <a:t>20</a:t>
            </a:fld>
            <a:endParaRPr lang="zh-CN" altLang="en-US"/>
          </a:p>
        </p:txBody>
      </p:sp>
    </p:spTree>
    <p:extLst>
      <p:ext uri="{BB962C8B-B14F-4D97-AF65-F5344CB8AC3E}">
        <p14:creationId xmlns:p14="http://schemas.microsoft.com/office/powerpoint/2010/main" val="758422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首先介绍的工作是我们在</a:t>
            </a:r>
            <a:r>
              <a:rPr lang="en-US" altLang="zh-CN" dirty="0"/>
              <a:t>18</a:t>
            </a:r>
            <a:r>
              <a:rPr lang="zh-CN" altLang="en-US" dirty="0"/>
              <a:t>年</a:t>
            </a:r>
            <a:r>
              <a:rPr lang="en-US" altLang="zh-CN" dirty="0"/>
              <a:t>Asia</a:t>
            </a:r>
            <a:r>
              <a:rPr lang="zh-CN" altLang="en-US" dirty="0"/>
              <a:t>前，用物质点法来做物理模拟的项目。在图形学领域的做物理模拟的方法，大家耳熟能详的有</a:t>
            </a:r>
            <a:r>
              <a:rPr lang="en-US" altLang="zh-CN" dirty="0"/>
              <a:t>SPH</a:t>
            </a:r>
            <a:r>
              <a:rPr lang="zh-CN" altLang="en-US" dirty="0"/>
              <a:t>和基于欧拉网格做流体的方法，</a:t>
            </a:r>
            <a:endParaRPr lang="en-US" altLang="zh-CN" dirty="0"/>
          </a:p>
          <a:p>
            <a:r>
              <a:rPr lang="zh-CN" altLang="en-US" dirty="0"/>
              <a:t>也有用</a:t>
            </a:r>
            <a:r>
              <a:rPr lang="en-US" altLang="zh-CN" dirty="0"/>
              <a:t>FEM</a:t>
            </a:r>
            <a:r>
              <a:rPr lang="zh-CN" altLang="en-US" dirty="0"/>
              <a:t>、</a:t>
            </a:r>
            <a:r>
              <a:rPr lang="en-US" altLang="zh-CN" dirty="0"/>
              <a:t>FDM</a:t>
            </a:r>
            <a:r>
              <a:rPr lang="zh-CN" altLang="en-US" dirty="0"/>
              <a:t>等做固体仿真的方法，</a:t>
            </a:r>
            <a:endParaRPr lang="en-US" altLang="zh-CN" dirty="0"/>
          </a:p>
          <a:p>
            <a:r>
              <a:rPr lang="zh-CN" altLang="en-US" dirty="0"/>
              <a:t>而我们选择用物质点法来对固体和流体做模拟。</a:t>
            </a:r>
            <a:endParaRPr lang="en-US" altLang="zh-CN" dirty="0"/>
          </a:p>
          <a:p>
            <a:r>
              <a:rPr lang="zh-CN" altLang="en-US" dirty="0"/>
              <a:t>物质点法近些年来在图形学领域的也有越来越多的研究，它的核心优势在于对大形变或者有复杂拓扑结构变换的物理仿真，相对于有限元等方法，能更容易高效的实现，且视觉效果十分出色。它在处理多材料耦合以及碰撞等 场景仿真时 也能很优雅的实现，且不需要额外的解决特定问题的算法部件。</a:t>
            </a:r>
            <a:endParaRPr lang="en-US" altLang="zh-CN" dirty="0"/>
          </a:p>
          <a:p>
            <a:r>
              <a:rPr lang="zh-CN" altLang="en-US" dirty="0"/>
              <a:t>这里展示的两个短片是我们去年</a:t>
            </a:r>
            <a:r>
              <a:rPr lang="en-US" altLang="zh-CN" dirty="0"/>
              <a:t>GPU</a:t>
            </a:r>
            <a:r>
              <a:rPr lang="zh-CN" altLang="en-US" dirty="0"/>
              <a:t>物质点法管线所模拟出的两个场景，可以发现物质点法对于几类有挑战的模拟完成得很不错。</a:t>
            </a:r>
            <a:endParaRPr lang="en-US" altLang="zh-CN" dirty="0"/>
          </a:p>
          <a:p>
            <a:r>
              <a:rPr lang="zh-CN" altLang="en-US" dirty="0"/>
              <a:t>上面是很多弹性小龙落在一个杯子中的情景，互相间的碰撞情形十分复杂，而翅膀断裂这类拓扑结构变化的细节也能够捕捉到。</a:t>
            </a:r>
            <a:endParaRPr lang="en-US" altLang="zh-CN" dirty="0"/>
          </a:p>
          <a:p>
            <a:r>
              <a:rPr lang="zh-CN" altLang="en-US" dirty="0"/>
              <a:t>下面是一个岩浆洒在龙背上的场景，由于温度过高导致龙的模型被融化，产生的形变更加剧烈</a:t>
            </a:r>
          </a:p>
        </p:txBody>
      </p:sp>
      <p:sp>
        <p:nvSpPr>
          <p:cNvPr id="4" name="灯片编号占位符 3"/>
          <p:cNvSpPr>
            <a:spLocks noGrp="1"/>
          </p:cNvSpPr>
          <p:nvPr>
            <p:ph type="sldNum" sz="quarter" idx="5"/>
          </p:nvPr>
        </p:nvSpPr>
        <p:spPr/>
        <p:txBody>
          <a:bodyPr/>
          <a:lstStyle/>
          <a:p>
            <a:fld id="{B834D9EE-F296-43A5-B1B9-F192080AF5B2}" type="slidenum">
              <a:rPr lang="zh-CN" altLang="en-US" smtClean="0"/>
              <a:t>2</a:t>
            </a:fld>
            <a:endParaRPr lang="zh-CN" altLang="en-US"/>
          </a:p>
        </p:txBody>
      </p:sp>
    </p:spTree>
    <p:extLst>
      <p:ext uri="{BB962C8B-B14F-4D97-AF65-F5344CB8AC3E}">
        <p14:creationId xmlns:p14="http://schemas.microsoft.com/office/powerpoint/2010/main" val="35141763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碰撞检测过程，具体是让每一个片元遍历这样一颗</a:t>
            </a:r>
            <a:r>
              <a:rPr lang="en-US" altLang="zh-CN" dirty="0"/>
              <a:t>BVH</a:t>
            </a:r>
            <a:r>
              <a:rPr lang="zh-CN" altLang="en-US" dirty="0"/>
              <a:t>树进行相交性检测，本质是一种深度优先搜索过程</a:t>
            </a:r>
          </a:p>
        </p:txBody>
      </p:sp>
      <p:sp>
        <p:nvSpPr>
          <p:cNvPr id="4" name="灯片编号占位符 3"/>
          <p:cNvSpPr>
            <a:spLocks noGrp="1"/>
          </p:cNvSpPr>
          <p:nvPr>
            <p:ph type="sldNum" sz="quarter" idx="5"/>
          </p:nvPr>
        </p:nvSpPr>
        <p:spPr/>
        <p:txBody>
          <a:bodyPr/>
          <a:lstStyle/>
          <a:p>
            <a:fld id="{0ECBE3C4-26AD-4FBF-8691-6D93E1929055}" type="slidenum">
              <a:rPr lang="zh-CN" altLang="en-US" smtClean="0"/>
              <a:t>21</a:t>
            </a:fld>
            <a:endParaRPr lang="zh-CN" altLang="en-US"/>
          </a:p>
        </p:txBody>
      </p:sp>
    </p:spTree>
    <p:extLst>
      <p:ext uri="{BB962C8B-B14F-4D97-AF65-F5344CB8AC3E}">
        <p14:creationId xmlns:p14="http://schemas.microsoft.com/office/powerpoint/2010/main" val="16497222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upper BVH is the original tree built by the previous construction algorithm. It is fast, however the layout of those nodes do not necessarily match their traversal order, which is the depth-first order.</a:t>
            </a:r>
          </a:p>
          <a:p>
            <a:r>
              <a:rPr lang="en-US" altLang="zh-CN" dirty="0"/>
              <a:t>So for each thread, the memory locations it visits are mostly disordered. However, if we sort those internal nodes in depth-first order, the node index accessed during searching is guaranteed to be ascending. It is clearer if we compare the full traversal paths of both BVHs. Suppose each GPU cache line can hold two internal nodes and we have the capacity of only one cache line, then for the original BVH, it misses the cache 6 times out of 7 accesses, while for the ordered BVH, only four cache misses happens. </a:t>
            </a:r>
          </a:p>
          <a:p>
            <a:r>
              <a:rPr lang="en-US" altLang="zh-CN" dirty="0"/>
              <a:t>For most GPUs today, accessing DRAM is generally at least one order of magnitude slower than accessing the cache. And because the second sequence is more cache-friendly, its performance is also higher than the original one.</a:t>
            </a:r>
          </a:p>
          <a:p>
            <a:r>
              <a:rPr lang="en-US" altLang="zh-CN" dirty="0"/>
              <a:t>This is the case for a single thread. When it comes to GPU, all the primitives are first sorted using Morton codes so that they are also in close proximity in space. Then these primitives are handed out to each GPU thread one after another, therefore adjacent GPU threads tend to share a similar traversal path of the BVH. </a:t>
            </a:r>
          </a:p>
          <a:p>
            <a:r>
              <a:rPr lang="en-US" altLang="zh-CN" dirty="0"/>
              <a:t>In a word, the ordering of BVH also brings significant improvement to our parallel implementation. </a:t>
            </a:r>
          </a:p>
          <a:p>
            <a:endParaRPr lang="en-US" altLang="zh-CN" dirty="0"/>
          </a:p>
          <a:p>
            <a:r>
              <a:rPr lang="en-US" altLang="zh-CN" dirty="0"/>
              <a:t>The ordering procedure is composed of three steps.</a:t>
            </a:r>
          </a:p>
          <a:p>
            <a:r>
              <a:rPr lang="en-US" altLang="zh-CN" dirty="0"/>
              <a:t>First LCL values of all leaf nodes are calculated during BVH construction…</a:t>
            </a:r>
          </a:p>
          <a:p>
            <a:r>
              <a:rPr lang="en-US" altLang="zh-CN" dirty="0"/>
              <a:t>The left child levels value (LCL value) used in our table indicate how many straight left children there are above each leaf node.</a:t>
            </a:r>
          </a:p>
          <a:p>
            <a:r>
              <a:rPr lang="en-US" altLang="zh-CN" dirty="0"/>
              <a:t>For example, we look at the fifth-leaf, there are two ancestors straight up on the left branch, so its LCL-value is 2… (Use pen) [the number of ancestor nodes straight up on the left branch…]</a:t>
            </a:r>
          </a:p>
          <a:p>
            <a:r>
              <a:rPr lang="en-US" altLang="zh-CN" dirty="0"/>
              <a:t>Secondly, the prefix sums of those LCL values are computed using the scan algorithm. The results are in the last row (Use pen), and also displayed in the grey tags on the left side of leaf nodes.</a:t>
            </a:r>
          </a:p>
          <a:p>
            <a:r>
              <a:rPr lang="en-US" altLang="zh-CN" dirty="0"/>
              <a:t>In the final step, the ordered indices of those internal nodes displayed in the pink tags are calculated individually by each leaf node from top to bottom. In the meantime, the internal nodes are scattered to their expected positions in the ordered BVH.</a:t>
            </a:r>
          </a:p>
          <a:p>
            <a:r>
              <a:rPr lang="en-US" altLang="zh-CN" dirty="0"/>
              <a:t>The overhead of BVH ordering is negligible.</a:t>
            </a:r>
          </a:p>
          <a:p>
            <a:endParaRPr lang="zh-CN" altLang="en-US" dirty="0"/>
          </a:p>
        </p:txBody>
      </p:sp>
      <p:sp>
        <p:nvSpPr>
          <p:cNvPr id="4" name="灯片编号占位符 3"/>
          <p:cNvSpPr>
            <a:spLocks noGrp="1"/>
          </p:cNvSpPr>
          <p:nvPr>
            <p:ph type="sldNum" sz="quarter" idx="5"/>
          </p:nvPr>
        </p:nvSpPr>
        <p:spPr/>
        <p:txBody>
          <a:bodyPr/>
          <a:lstStyle/>
          <a:p>
            <a:fld id="{0ECBE3C4-26AD-4FBF-8691-6D93E1929055}" type="slidenum">
              <a:rPr lang="zh-CN" altLang="en-US" smtClean="0"/>
              <a:t>22</a:t>
            </a:fld>
            <a:endParaRPr lang="zh-CN" altLang="en-US"/>
          </a:p>
        </p:txBody>
      </p:sp>
    </p:spTree>
    <p:extLst>
      <p:ext uri="{BB962C8B-B14F-4D97-AF65-F5344CB8AC3E}">
        <p14:creationId xmlns:p14="http://schemas.microsoft.com/office/powerpoint/2010/main" val="20738898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那么优化的效果怎样呢</a:t>
            </a:r>
            <a:endParaRPr lang="en-US" altLang="zh-CN" dirty="0"/>
          </a:p>
          <a:p>
            <a:r>
              <a:rPr lang="zh-CN" altLang="en-US" dirty="0"/>
              <a:t>这里贴出的</a:t>
            </a:r>
            <a:r>
              <a:rPr lang="en-US" altLang="zh-CN" dirty="0"/>
              <a:t>GPU profiler</a:t>
            </a:r>
            <a:r>
              <a:rPr lang="zh-CN" altLang="en-US" dirty="0"/>
              <a:t>数据是我做碰撞检测时最核心的碰撞检测内核函数的运行时性能描述</a:t>
            </a:r>
            <a:endParaRPr lang="en-US" altLang="zh-CN" dirty="0"/>
          </a:p>
          <a:p>
            <a:r>
              <a:rPr lang="zh-CN" altLang="en-US" dirty="0"/>
              <a:t>无论是</a:t>
            </a:r>
            <a:r>
              <a:rPr lang="en-US" altLang="zh-CN" dirty="0"/>
              <a:t>cache</a:t>
            </a:r>
            <a:r>
              <a:rPr lang="zh-CN" altLang="en-US" dirty="0"/>
              <a:t>命中率，全局存储访问效率，还是线程差异度，指标提升十分巨大</a:t>
            </a:r>
            <a:endParaRPr lang="en-US" altLang="zh-CN" dirty="0"/>
          </a:p>
          <a:p>
            <a:r>
              <a:rPr lang="zh-CN" altLang="en-US" dirty="0"/>
              <a:t>提升巨大，而排序本身代价微不可计</a:t>
            </a:r>
            <a:endParaRPr lang="en-US" altLang="zh-CN" dirty="0"/>
          </a:p>
          <a:p>
            <a:endParaRPr lang="en-US" altLang="zh-CN" dirty="0"/>
          </a:p>
          <a:p>
            <a:endParaRPr lang="en-US" altLang="zh-CN" dirty="0"/>
          </a:p>
          <a:p>
            <a:endParaRPr lang="en-US" altLang="zh-CN" dirty="0"/>
          </a:p>
          <a:p>
            <a:r>
              <a:rPr lang="en-US" altLang="zh-CN" dirty="0"/>
              <a:t>Here we display a part of the run-time statistics from our experiments. More specifically, these are the data of the most-used collision detection kernel in the cloth ball benchmark</a:t>
            </a:r>
          </a:p>
          <a:p>
            <a:r>
              <a:rPr lang="en-US" altLang="zh-CN" dirty="0"/>
              <a:t>We see that the cache hit rate rises, divergence rate decreases along with less DRAM accesses, all due to our ordering scheme.</a:t>
            </a:r>
          </a:p>
          <a:p>
            <a:r>
              <a:rPr lang="en-US" altLang="zh-CN" dirty="0"/>
              <a:t>Most importantly, the performance is also much higher at the cost of just a histogram sort.</a:t>
            </a:r>
          </a:p>
          <a:p>
            <a:endParaRPr lang="zh-CN" altLang="en-US" dirty="0"/>
          </a:p>
        </p:txBody>
      </p:sp>
      <p:sp>
        <p:nvSpPr>
          <p:cNvPr id="4" name="灯片编号占位符 3"/>
          <p:cNvSpPr>
            <a:spLocks noGrp="1"/>
          </p:cNvSpPr>
          <p:nvPr>
            <p:ph type="sldNum" sz="quarter" idx="5"/>
          </p:nvPr>
        </p:nvSpPr>
        <p:spPr/>
        <p:txBody>
          <a:bodyPr/>
          <a:lstStyle/>
          <a:p>
            <a:fld id="{0ECBE3C4-26AD-4FBF-8691-6D93E1929055}" type="slidenum">
              <a:rPr lang="zh-CN" altLang="en-US" smtClean="0"/>
              <a:t>23</a:t>
            </a:fld>
            <a:endParaRPr lang="zh-CN" altLang="en-US"/>
          </a:p>
        </p:txBody>
      </p:sp>
    </p:spTree>
    <p:extLst>
      <p:ext uri="{BB962C8B-B14F-4D97-AF65-F5344CB8AC3E}">
        <p14:creationId xmlns:p14="http://schemas.microsoft.com/office/powerpoint/2010/main" val="30736637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我的介绍就是这些。希望大家可以通过这两个案例的</a:t>
            </a:r>
            <a:r>
              <a:rPr lang="en-US" altLang="zh-CN" dirty="0"/>
              <a:t>GPU</a:t>
            </a:r>
            <a:r>
              <a:rPr lang="zh-CN" altLang="en-US" dirty="0"/>
              <a:t>优化策略获得一些做物理模拟的程序性能优化思路</a:t>
            </a:r>
            <a:endParaRPr lang="en-US" altLang="zh-CN" dirty="0"/>
          </a:p>
          <a:p>
            <a:r>
              <a:rPr lang="zh-CN" altLang="en-US" dirty="0"/>
              <a:t>谢谢大家</a:t>
            </a:r>
          </a:p>
        </p:txBody>
      </p:sp>
      <p:sp>
        <p:nvSpPr>
          <p:cNvPr id="4" name="灯片编号占位符 3"/>
          <p:cNvSpPr>
            <a:spLocks noGrp="1"/>
          </p:cNvSpPr>
          <p:nvPr>
            <p:ph type="sldNum" sz="quarter" idx="5"/>
          </p:nvPr>
        </p:nvSpPr>
        <p:spPr/>
        <p:txBody>
          <a:bodyPr/>
          <a:lstStyle/>
          <a:p>
            <a:fld id="{0ECBE3C4-26AD-4FBF-8691-6D93E1929055}" type="slidenum">
              <a:rPr lang="zh-CN" altLang="en-US" smtClean="0"/>
              <a:t>24</a:t>
            </a:fld>
            <a:endParaRPr lang="zh-CN" altLang="en-US"/>
          </a:p>
        </p:txBody>
      </p:sp>
    </p:spTree>
    <p:extLst>
      <p:ext uri="{BB962C8B-B14F-4D97-AF65-F5344CB8AC3E}">
        <p14:creationId xmlns:p14="http://schemas.microsoft.com/office/powerpoint/2010/main" val="22259743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CBE3C4-26AD-4FBF-8691-6D93E1929055}" type="slidenum">
              <a:rPr lang="zh-CN" altLang="en-US" smtClean="0"/>
              <a:t>25</a:t>
            </a:fld>
            <a:endParaRPr lang="zh-CN" altLang="en-US"/>
          </a:p>
        </p:txBody>
      </p:sp>
    </p:spTree>
    <p:extLst>
      <p:ext uri="{BB962C8B-B14F-4D97-AF65-F5344CB8AC3E}">
        <p14:creationId xmlns:p14="http://schemas.microsoft.com/office/powerpoint/2010/main" val="2544706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偏工程性质的经验总结</a:t>
            </a:r>
          </a:p>
        </p:txBody>
      </p:sp>
      <p:sp>
        <p:nvSpPr>
          <p:cNvPr id="4" name="灯片编号占位符 3"/>
          <p:cNvSpPr>
            <a:spLocks noGrp="1"/>
          </p:cNvSpPr>
          <p:nvPr>
            <p:ph type="sldNum" sz="quarter" idx="5"/>
          </p:nvPr>
        </p:nvSpPr>
        <p:spPr/>
        <p:txBody>
          <a:bodyPr/>
          <a:lstStyle/>
          <a:p>
            <a:fld id="{0ECBE3C4-26AD-4FBF-8691-6D93E1929055}" type="slidenum">
              <a:rPr lang="zh-CN" altLang="en-US" smtClean="0"/>
              <a:t>26</a:t>
            </a:fld>
            <a:endParaRPr lang="zh-CN" altLang="en-US"/>
          </a:p>
        </p:txBody>
      </p:sp>
    </p:spTree>
    <p:extLst>
      <p:ext uri="{BB962C8B-B14F-4D97-AF65-F5344CB8AC3E}">
        <p14:creationId xmlns:p14="http://schemas.microsoft.com/office/powerpoint/2010/main" val="4160659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a:t>
            </a:r>
            <a:r>
              <a:rPr lang="en-US" altLang="zh-CN" dirty="0"/>
              <a:t>MPM</a:t>
            </a:r>
            <a:r>
              <a:rPr lang="zh-CN" altLang="en-US" dirty="0"/>
              <a:t>究竟是怎样做到这一点的呢，首先物质点法所仿真的对象是粒子，具备质量等属性和速度、位置、形变梯度等模型描述，但没有显式的拓扑结构（</a:t>
            </a:r>
            <a:r>
              <a:rPr lang="en-US" altLang="zh-CN" dirty="0"/>
              <a:t>meshless</a:t>
            </a:r>
            <a:r>
              <a:rPr lang="zh-CN" altLang="en-US" dirty="0"/>
              <a:t>），而状态的更新并非直接在粒子上计算，而是将粒子的质量、动量等物理量传到网格上，再对网格结点的速度基于动量守恒定律建立方程并求解，所得到的下一个时间步的结点速度会再插值回到粒子，更新其速度，最后根据新速度更新粒子的位置。</a:t>
            </a:r>
            <a:endParaRPr lang="en-US" altLang="zh-CN" dirty="0"/>
          </a:p>
          <a:p>
            <a:r>
              <a:rPr lang="zh-CN" altLang="en-US" dirty="0"/>
              <a:t>物质点法可以看作是一个</a:t>
            </a:r>
            <a:r>
              <a:rPr lang="en-US" altLang="zh-CN" dirty="0" err="1"/>
              <a:t>lagrangian</a:t>
            </a:r>
            <a:r>
              <a:rPr lang="zh-CN" altLang="en-US" dirty="0"/>
              <a:t>方法，但计算导数是在欧拉网格上做的，因此做复杂拓扑变换和碰撞 不需要有限元方法所做的一些额外处理。</a:t>
            </a:r>
            <a:endParaRPr lang="en-US" altLang="zh-CN" dirty="0"/>
          </a:p>
          <a:p>
            <a:r>
              <a:rPr lang="zh-CN" altLang="en-US" dirty="0"/>
              <a:t>而这种做法也带来一个明显的问题，就是每个时间步都会对所有物质点做一个</a:t>
            </a:r>
            <a:r>
              <a:rPr lang="en-US" altLang="zh-CN" dirty="0" err="1"/>
              <a:t>remesh</a:t>
            </a:r>
            <a:r>
              <a:rPr lang="zh-CN" altLang="en-US" dirty="0"/>
              <a:t>，而粒子和网格结点之间物理量的传输计算代价高昂，尤其是粒子到网格的传输，是做物质点法仿真基本都会面临的一个性能瓶颈。我们的优化重心也将聚焦于这一过程，后面我会简称这两个过程为</a:t>
            </a:r>
            <a:r>
              <a:rPr lang="en-US" altLang="zh-CN" dirty="0"/>
              <a:t>p2g</a:t>
            </a:r>
            <a:r>
              <a:rPr lang="zh-CN" altLang="en-US" dirty="0"/>
              <a:t>和</a:t>
            </a:r>
            <a:r>
              <a:rPr lang="en-US" altLang="zh-CN" dirty="0"/>
              <a:t>g2p</a:t>
            </a:r>
            <a:r>
              <a:rPr lang="zh-CN" altLang="en-US" dirty="0"/>
              <a:t>。</a:t>
            </a:r>
          </a:p>
        </p:txBody>
      </p:sp>
      <p:sp>
        <p:nvSpPr>
          <p:cNvPr id="4" name="灯片编号占位符 3"/>
          <p:cNvSpPr>
            <a:spLocks noGrp="1"/>
          </p:cNvSpPr>
          <p:nvPr>
            <p:ph type="sldNum" sz="quarter" idx="5"/>
          </p:nvPr>
        </p:nvSpPr>
        <p:spPr/>
        <p:txBody>
          <a:bodyPr/>
          <a:lstStyle/>
          <a:p>
            <a:fld id="{0ECBE3C4-26AD-4FBF-8691-6D93E1929055}" type="slidenum">
              <a:rPr lang="zh-CN" altLang="en-US" smtClean="0"/>
              <a:t>3</a:t>
            </a:fld>
            <a:endParaRPr lang="zh-CN" altLang="en-US"/>
          </a:p>
        </p:txBody>
      </p:sp>
    </p:spTree>
    <p:extLst>
      <p:ext uri="{BB962C8B-B14F-4D97-AF65-F5344CB8AC3E}">
        <p14:creationId xmlns:p14="http://schemas.microsoft.com/office/powerpoint/2010/main" val="2249556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在进一步考虑解决该性能瓶颈前，需要提到物质点法通常会面临的两个方面的制约，</a:t>
            </a:r>
            <a:r>
              <a:rPr lang="en-US" altLang="zh-CN" dirty="0"/>
              <a:t>dx gap</a:t>
            </a:r>
            <a:r>
              <a:rPr lang="zh-CN" altLang="en-US" dirty="0"/>
              <a:t>和</a:t>
            </a:r>
            <a:r>
              <a:rPr lang="en-US" altLang="zh-CN" dirty="0"/>
              <a:t>CFL condition</a:t>
            </a:r>
            <a:r>
              <a:rPr lang="zh-CN" altLang="en-US" dirty="0"/>
              <a:t>，</a:t>
            </a:r>
            <a:r>
              <a:rPr lang="en-US" altLang="zh-CN" dirty="0"/>
              <a:t>dx</a:t>
            </a:r>
            <a:r>
              <a:rPr lang="zh-CN" altLang="en-US" dirty="0"/>
              <a:t>这里用来描述网格中一个</a:t>
            </a:r>
            <a:r>
              <a:rPr lang="en-US" altLang="zh-CN" dirty="0"/>
              <a:t>cell</a:t>
            </a:r>
            <a:r>
              <a:rPr lang="zh-CN" altLang="en-US" dirty="0"/>
              <a:t>的大小</a:t>
            </a:r>
            <a:endParaRPr lang="en-US" altLang="zh-CN" dirty="0"/>
          </a:p>
          <a:p>
            <a:r>
              <a:rPr lang="zh-CN" altLang="en-US" dirty="0"/>
              <a:t>前者会在视觉上造成一些瑕疵，比如</a:t>
            </a:r>
            <a:r>
              <a:rPr lang="en-US" altLang="zh-CN" dirty="0"/>
              <a:t>…</a:t>
            </a:r>
          </a:p>
          <a:p>
            <a:r>
              <a:rPr lang="zh-CN" altLang="en-US" dirty="0"/>
              <a:t>后者会对时间积分的步长进行限制，即便是隐式积分这种制约也依然存在。</a:t>
            </a:r>
            <a:endParaRPr lang="en-US" altLang="zh-CN" dirty="0"/>
          </a:p>
          <a:p>
            <a:endParaRPr lang="en-US" altLang="zh-CN" dirty="0"/>
          </a:p>
          <a:p>
            <a:r>
              <a:rPr lang="zh-CN" altLang="en-US" dirty="0"/>
              <a:t>应对这两个问题的方法其实也有，对于</a:t>
            </a:r>
            <a:r>
              <a:rPr lang="en-US" altLang="zh-CN" dirty="0"/>
              <a:t>dx gap</a:t>
            </a:r>
            <a:r>
              <a:rPr lang="zh-CN" altLang="en-US" dirty="0"/>
              <a:t>，可以提高网格域的分辨率，</a:t>
            </a:r>
            <a:r>
              <a:rPr lang="en-US" altLang="zh-CN" dirty="0"/>
              <a:t>dx</a:t>
            </a:r>
            <a:r>
              <a:rPr lang="zh-CN" altLang="en-US" dirty="0"/>
              <a:t>会变得更小因而视觉上的</a:t>
            </a:r>
            <a:r>
              <a:rPr lang="en-US" altLang="zh-CN" dirty="0"/>
              <a:t>gap</a:t>
            </a:r>
            <a:r>
              <a:rPr lang="zh-CN" altLang="en-US" dirty="0"/>
              <a:t>也会更小，但同样的物理仿真会需要更多的粒子和网格结点来做，计算量是成幂次增长；而</a:t>
            </a:r>
            <a:r>
              <a:rPr lang="en-US" altLang="zh-CN" dirty="0"/>
              <a:t>CFL</a:t>
            </a:r>
            <a:r>
              <a:rPr lang="zh-CN" altLang="en-US" dirty="0"/>
              <a:t>条件则是为了仿真的数值稳定性以及避免穿透现象，保证当前时间步长不会让粒子穿越超过</a:t>
            </a:r>
            <a:r>
              <a:rPr lang="en-US" altLang="zh-CN" dirty="0"/>
              <a:t>1</a:t>
            </a:r>
            <a:r>
              <a:rPr lang="zh-CN" altLang="en-US" dirty="0"/>
              <a:t>个</a:t>
            </a:r>
            <a:r>
              <a:rPr lang="en-US" altLang="zh-CN" dirty="0"/>
              <a:t>cell</a:t>
            </a:r>
            <a:r>
              <a:rPr lang="zh-CN" altLang="en-US" dirty="0"/>
              <a:t>的距离，于是为了模拟出新的一帧，物质点方法往往要计算数个甚至数十数百个小的时间步，这也对程序性能提出了更高的要求。</a:t>
            </a:r>
            <a:endParaRPr lang="en-US" altLang="zh-CN" dirty="0"/>
          </a:p>
          <a:p>
            <a:r>
              <a:rPr lang="zh-CN" altLang="en-US" dirty="0"/>
              <a:t>因此为了更有效得使用物质点法，提高计算性能是十分关键的一环</a:t>
            </a:r>
            <a:endParaRPr lang="en-US" altLang="zh-CN" dirty="0"/>
          </a:p>
          <a:p>
            <a:r>
              <a:rPr lang="zh-CN" altLang="en-US" dirty="0"/>
              <a:t>我们知道物理模拟是一类数据并行度非常高的应用，无论是</a:t>
            </a:r>
            <a:r>
              <a:rPr lang="en-US" altLang="zh-CN" dirty="0"/>
              <a:t>FEM</a:t>
            </a:r>
            <a:r>
              <a:rPr lang="zh-CN" altLang="en-US" dirty="0"/>
              <a:t>还是</a:t>
            </a:r>
            <a:r>
              <a:rPr lang="en-US" altLang="zh-CN" dirty="0"/>
              <a:t>SPH</a:t>
            </a:r>
            <a:r>
              <a:rPr lang="zh-CN" altLang="en-US" dirty="0"/>
              <a:t>等方法，都有</a:t>
            </a:r>
            <a:r>
              <a:rPr lang="en-US" altLang="zh-CN" dirty="0"/>
              <a:t>GPU</a:t>
            </a:r>
            <a:r>
              <a:rPr lang="zh-CN" altLang="en-US" dirty="0"/>
              <a:t>的高性能实现，</a:t>
            </a:r>
            <a:r>
              <a:rPr lang="en-US" altLang="zh-CN" dirty="0"/>
              <a:t>MPM</a:t>
            </a:r>
            <a:r>
              <a:rPr lang="zh-CN" altLang="en-US" dirty="0"/>
              <a:t>也不例外，无论是粒子的计算还是均匀网格的计算都存在相当的数据并行度。当前</a:t>
            </a:r>
            <a:r>
              <a:rPr lang="en-US" altLang="zh-CN" dirty="0"/>
              <a:t>CPU</a:t>
            </a:r>
            <a:r>
              <a:rPr lang="zh-CN" altLang="en-US" dirty="0"/>
              <a:t>上对</a:t>
            </a:r>
            <a:r>
              <a:rPr lang="en-US" altLang="zh-CN" dirty="0"/>
              <a:t>MPM</a:t>
            </a:r>
            <a:r>
              <a:rPr lang="zh-CN" altLang="en-US" dirty="0"/>
              <a:t>最快的实现，也就是</a:t>
            </a:r>
            <a:r>
              <a:rPr lang="en-US" altLang="zh-CN" dirty="0"/>
              <a:t>18</a:t>
            </a:r>
            <a:r>
              <a:rPr lang="zh-CN" altLang="en-US" dirty="0"/>
              <a:t>年胡渊鸣的</a:t>
            </a:r>
            <a:r>
              <a:rPr lang="en-US" altLang="zh-CN" dirty="0" err="1"/>
              <a:t>Siggraph</a:t>
            </a:r>
            <a:r>
              <a:rPr lang="en-US" altLang="zh-CN" dirty="0"/>
              <a:t> MLS</a:t>
            </a:r>
            <a:r>
              <a:rPr lang="zh-CN" altLang="en-US" dirty="0"/>
              <a:t>文章里的</a:t>
            </a:r>
            <a:r>
              <a:rPr lang="en-US" altLang="zh-CN" dirty="0"/>
              <a:t>code</a:t>
            </a:r>
            <a:r>
              <a:rPr lang="zh-CN" altLang="en-US" dirty="0"/>
              <a:t>，已经让</a:t>
            </a:r>
            <a:r>
              <a:rPr lang="en-US" altLang="zh-CN" dirty="0"/>
              <a:t>MPM</a:t>
            </a:r>
            <a:r>
              <a:rPr lang="zh-CN" altLang="en-US" dirty="0"/>
              <a:t>仿真做得比之前快了数倍，但在处理更大规模的场景时由于使用的是</a:t>
            </a:r>
            <a:r>
              <a:rPr lang="en-US" altLang="zh-CN" dirty="0"/>
              <a:t>CPU</a:t>
            </a:r>
            <a:r>
              <a:rPr lang="zh-CN" altLang="en-US" dirty="0"/>
              <a:t>，模拟效率还是有不小的挑战。</a:t>
            </a:r>
            <a:endParaRPr lang="en-US" altLang="zh-CN" dirty="0"/>
          </a:p>
        </p:txBody>
      </p:sp>
      <p:sp>
        <p:nvSpPr>
          <p:cNvPr id="4" name="灯片编号占位符 3"/>
          <p:cNvSpPr>
            <a:spLocks noGrp="1"/>
          </p:cNvSpPr>
          <p:nvPr>
            <p:ph type="sldNum" sz="quarter" idx="5"/>
          </p:nvPr>
        </p:nvSpPr>
        <p:spPr/>
        <p:txBody>
          <a:bodyPr/>
          <a:lstStyle/>
          <a:p>
            <a:fld id="{B834D9EE-F296-43A5-B1B9-F192080AF5B2}" type="slidenum">
              <a:rPr lang="zh-CN" altLang="en-US" smtClean="0"/>
              <a:t>4</a:t>
            </a:fld>
            <a:endParaRPr lang="zh-CN" altLang="en-US"/>
          </a:p>
        </p:txBody>
      </p:sp>
    </p:spTree>
    <p:extLst>
      <p:ext uri="{BB962C8B-B14F-4D97-AF65-F5344CB8AC3E}">
        <p14:creationId xmlns:p14="http://schemas.microsoft.com/office/powerpoint/2010/main" val="3696213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回到前面所关注的传输过程中的性能瓶颈</a:t>
            </a:r>
            <a:endParaRPr lang="en-US" altLang="zh-CN" dirty="0"/>
          </a:p>
          <a:p>
            <a:r>
              <a:rPr lang="zh-CN" altLang="en-US" dirty="0"/>
              <a:t>通常来说，物质点法的粒子到网格</a:t>
            </a:r>
            <a:r>
              <a:rPr lang="en-US" altLang="zh-CN" dirty="0"/>
              <a:t>transfer</a:t>
            </a:r>
            <a:r>
              <a:rPr lang="zh-CN" altLang="en-US" dirty="0"/>
              <a:t>过程也就是</a:t>
            </a:r>
            <a:r>
              <a:rPr lang="en-US" altLang="zh-CN" dirty="0"/>
              <a:t>p2g</a:t>
            </a:r>
            <a:r>
              <a:rPr lang="zh-CN" altLang="en-US" dirty="0"/>
              <a:t>可按计算主体分为两类，</a:t>
            </a:r>
            <a:endParaRPr lang="en-US" altLang="zh-CN" dirty="0"/>
          </a:p>
          <a:p>
            <a:r>
              <a:rPr lang="zh-CN" altLang="en-US" dirty="0"/>
              <a:t>第一种是基于网格结点，每一个线程计算一个网格结点的质量、动量等属性，做法是遍历属于该网格结点的附近所有粒子，我们称之为</a:t>
            </a:r>
            <a:r>
              <a:rPr lang="en-US" altLang="zh-CN" dirty="0"/>
              <a:t>gather</a:t>
            </a:r>
          </a:p>
          <a:p>
            <a:r>
              <a:rPr lang="zh-CN" altLang="en-US" dirty="0"/>
              <a:t>第二种是基于粒子，每一个线程会遍历一个粒子周围所影响的网格结点，分别计算出粒子本身各项物理属性采样到网格结点上的贡献值并加到结点上，我们称之为</a:t>
            </a:r>
            <a:r>
              <a:rPr lang="en-US" altLang="zh-CN" dirty="0"/>
              <a:t>scatter</a:t>
            </a:r>
          </a:p>
          <a:p>
            <a:r>
              <a:rPr lang="zh-CN" altLang="en-US" dirty="0"/>
              <a:t>比如左侧，</a:t>
            </a:r>
            <a:r>
              <a:rPr lang="en-US" altLang="zh-CN" dirty="0"/>
              <a:t>…</a:t>
            </a:r>
            <a:r>
              <a:rPr lang="zh-CN" altLang="en-US" dirty="0"/>
              <a:t>，左右两侧的过程本质是一样的，区别仅在于并行计算的方式</a:t>
            </a:r>
            <a:endParaRPr lang="en-US" altLang="zh-CN" dirty="0"/>
          </a:p>
          <a:p>
            <a:endParaRPr lang="en-US" altLang="zh-CN" dirty="0"/>
          </a:p>
          <a:p>
            <a:r>
              <a:rPr lang="zh-CN" altLang="en-US" dirty="0"/>
              <a:t>对于</a:t>
            </a:r>
            <a:r>
              <a:rPr lang="en-US" altLang="zh-CN" dirty="0"/>
              <a:t>GPU</a:t>
            </a:r>
            <a:r>
              <a:rPr lang="zh-CN" altLang="en-US" dirty="0"/>
              <a:t>实现而言，</a:t>
            </a:r>
            <a:endParaRPr lang="en-US" altLang="zh-CN" dirty="0"/>
          </a:p>
          <a:p>
            <a:r>
              <a:rPr lang="zh-CN" altLang="en-US" dirty="0"/>
              <a:t>左边计算方式的优势在于往结点上写数据时，不会有写冲突，但每个线程的计算量会有一些区别（因此一个线程束共</a:t>
            </a:r>
            <a:r>
              <a:rPr lang="en-US" altLang="zh-CN" dirty="0"/>
              <a:t>32</a:t>
            </a:r>
            <a:r>
              <a:rPr lang="zh-CN" altLang="en-US" dirty="0"/>
              <a:t>个线程，会等待其中最慢一个线程执行完之后才会退出），同时还要额外记录每个结点的粒子列表信息；</a:t>
            </a:r>
            <a:endParaRPr lang="en-US" altLang="zh-CN" dirty="0"/>
          </a:p>
          <a:p>
            <a:r>
              <a:rPr lang="zh-CN" altLang="en-US" dirty="0"/>
              <a:t>右边计算方式的优势在于每个结点只会计算一个粒子，负载基本均衡，不会产生线程差异（</a:t>
            </a:r>
            <a:r>
              <a:rPr lang="en-US" altLang="zh-CN" dirty="0"/>
              <a:t>thread divergence</a:t>
            </a:r>
            <a:r>
              <a:rPr lang="zh-CN" altLang="en-US" dirty="0"/>
              <a:t>），但同属于一个</a:t>
            </a:r>
            <a:r>
              <a:rPr lang="en-US" altLang="zh-CN" dirty="0"/>
              <a:t>cell</a:t>
            </a:r>
            <a:r>
              <a:rPr lang="zh-CN" altLang="en-US" dirty="0"/>
              <a:t>的所有粒子倘若同时往一个结点上并行写数据，会导致数据竞争，为了保证正确性会使用原子加操作实现，因而让这个过程的执行串行化，极大的降低并行执行效率。</a:t>
            </a:r>
            <a:endParaRPr lang="en-US" altLang="zh-CN" dirty="0"/>
          </a:p>
          <a:p>
            <a:r>
              <a:rPr lang="zh-CN" altLang="en-US" dirty="0"/>
              <a:t>（这里的示意图做了简化，实际过程中，粒子在附近多个结点处采样）</a:t>
            </a:r>
          </a:p>
        </p:txBody>
      </p:sp>
      <p:sp>
        <p:nvSpPr>
          <p:cNvPr id="4" name="灯片编号占位符 3"/>
          <p:cNvSpPr>
            <a:spLocks noGrp="1"/>
          </p:cNvSpPr>
          <p:nvPr>
            <p:ph type="sldNum" sz="quarter" idx="5"/>
          </p:nvPr>
        </p:nvSpPr>
        <p:spPr/>
        <p:txBody>
          <a:bodyPr/>
          <a:lstStyle/>
          <a:p>
            <a:fld id="{0ECBE3C4-26AD-4FBF-8691-6D93E1929055}" type="slidenum">
              <a:rPr lang="zh-CN" altLang="en-US" smtClean="0"/>
              <a:t>5</a:t>
            </a:fld>
            <a:endParaRPr lang="zh-CN" altLang="en-US"/>
          </a:p>
        </p:txBody>
      </p:sp>
    </p:spTree>
    <p:extLst>
      <p:ext uri="{BB962C8B-B14F-4D97-AF65-F5344CB8AC3E}">
        <p14:creationId xmlns:p14="http://schemas.microsoft.com/office/powerpoint/2010/main" val="2536334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关于传输的实现问题，现有已公开的方法是怎样进行优化提升的呢。</a:t>
            </a:r>
            <a:endParaRPr lang="en-US" altLang="zh-CN" dirty="0"/>
          </a:p>
          <a:p>
            <a:r>
              <a:rPr lang="zh-CN" altLang="en-US" dirty="0"/>
              <a:t>这里列举四个比较典型的实现策略</a:t>
            </a:r>
            <a:endParaRPr lang="en-US" altLang="zh-CN" dirty="0"/>
          </a:p>
          <a:p>
            <a:r>
              <a:rPr lang="zh-CN" altLang="en-US" dirty="0"/>
              <a:t>第一个胡渊鸣的</a:t>
            </a:r>
            <a:r>
              <a:rPr lang="en-US" altLang="zh-CN" dirty="0"/>
              <a:t>MLS MPM</a:t>
            </a:r>
            <a:r>
              <a:rPr lang="zh-CN" altLang="en-US" dirty="0"/>
              <a:t>这个项目的实现使用了一种染色策略来应对</a:t>
            </a:r>
            <a:r>
              <a:rPr lang="en-US" altLang="zh-CN" dirty="0"/>
              <a:t>scatter</a:t>
            </a:r>
            <a:r>
              <a:rPr lang="zh-CN" altLang="en-US" dirty="0"/>
              <a:t>过程中的写冲突，多个</a:t>
            </a:r>
            <a:r>
              <a:rPr lang="en-US" altLang="zh-CN" dirty="0"/>
              <a:t>CPU</a:t>
            </a:r>
            <a:r>
              <a:rPr lang="zh-CN" altLang="en-US" dirty="0"/>
              <a:t>线程同时计算的粒子互相不会写到同一个网格结点上，此外他还采用了</a:t>
            </a:r>
            <a:r>
              <a:rPr lang="en-US" altLang="zh-CN" dirty="0" err="1"/>
              <a:t>SPGrid</a:t>
            </a:r>
            <a:r>
              <a:rPr lang="zh-CN" altLang="en-US" dirty="0"/>
              <a:t>这个能更有效率得做</a:t>
            </a:r>
            <a:r>
              <a:rPr lang="en-US" altLang="zh-CN" dirty="0"/>
              <a:t>stencil</a:t>
            </a:r>
            <a:r>
              <a:rPr lang="zh-CN" altLang="en-US" dirty="0"/>
              <a:t>操作的空间数据结构</a:t>
            </a:r>
            <a:endParaRPr lang="en-US" altLang="zh-CN" dirty="0"/>
          </a:p>
          <a:p>
            <a:r>
              <a:rPr lang="zh-CN" altLang="en-US" dirty="0"/>
              <a:t>第二个</a:t>
            </a:r>
            <a:r>
              <a:rPr lang="en-US" altLang="zh-CN" dirty="0" err="1"/>
              <a:t>fangyu</a:t>
            </a:r>
            <a:r>
              <a:rPr lang="zh-CN" altLang="en-US" dirty="0"/>
              <a:t>的</a:t>
            </a:r>
            <a:r>
              <a:rPr lang="en-US" altLang="zh-CN" dirty="0"/>
              <a:t>Async MPM</a:t>
            </a:r>
            <a:r>
              <a:rPr lang="zh-CN" altLang="en-US" dirty="0"/>
              <a:t>则是将仿真域做一个划分，减轻时间步长较小的区域对其他区域的限制，不同区域按各自的时间步长异步得更新，最终同步一下结果，理论上能减少一定的计算量，在一些符合特点的</a:t>
            </a:r>
            <a:r>
              <a:rPr lang="en-US" altLang="zh-CN" dirty="0"/>
              <a:t>case</a:t>
            </a:r>
            <a:r>
              <a:rPr lang="zh-CN" altLang="en-US" dirty="0"/>
              <a:t>中表现较为出色，而这里面也使用了棋盘染色的策略</a:t>
            </a:r>
            <a:endParaRPr lang="en-US" altLang="zh-CN" dirty="0"/>
          </a:p>
          <a:p>
            <a:r>
              <a:rPr lang="zh-CN" altLang="en-US" dirty="0"/>
              <a:t>后面的两个方法则是基于</a:t>
            </a:r>
            <a:r>
              <a:rPr lang="en-US" altLang="zh-CN" dirty="0"/>
              <a:t>GPU</a:t>
            </a:r>
            <a:r>
              <a:rPr lang="zh-CN" altLang="en-US" dirty="0"/>
              <a:t>的实现</a:t>
            </a:r>
            <a:endParaRPr lang="en-US" altLang="zh-CN" dirty="0"/>
          </a:p>
          <a:p>
            <a:r>
              <a:rPr lang="en-US" altLang="zh-CN" dirty="0"/>
              <a:t>GPU</a:t>
            </a:r>
            <a:r>
              <a:rPr lang="zh-CN" altLang="en-US" dirty="0"/>
              <a:t>的算法相对于</a:t>
            </a:r>
            <a:r>
              <a:rPr lang="en-US" altLang="zh-CN" dirty="0"/>
              <a:t>CPU</a:t>
            </a:r>
            <a:r>
              <a:rPr lang="zh-CN" altLang="en-US" dirty="0"/>
              <a:t>算法最大的挑战在于有效而且充分得利用高度数据并行化的计算能力，比如</a:t>
            </a:r>
            <a:r>
              <a:rPr lang="en-US" altLang="zh-CN" dirty="0"/>
              <a:t>scatter</a:t>
            </a:r>
            <a:r>
              <a:rPr lang="zh-CN" altLang="en-US" dirty="0"/>
              <a:t>中的写冲突在</a:t>
            </a:r>
            <a:r>
              <a:rPr lang="en-US" altLang="zh-CN" dirty="0"/>
              <a:t>CPU</a:t>
            </a:r>
            <a:r>
              <a:rPr lang="zh-CN" altLang="en-US" dirty="0"/>
              <a:t>下和在</a:t>
            </a:r>
            <a:r>
              <a:rPr lang="en-US" altLang="zh-CN" dirty="0"/>
              <a:t>GPU</a:t>
            </a:r>
            <a:r>
              <a:rPr lang="zh-CN" altLang="en-US" dirty="0"/>
              <a:t>下就不再是同一个量级，于是之前的</a:t>
            </a:r>
            <a:r>
              <a:rPr lang="en-US" altLang="zh-CN" dirty="0"/>
              <a:t>GPU</a:t>
            </a:r>
            <a:r>
              <a:rPr lang="zh-CN" altLang="en-US" dirty="0"/>
              <a:t>实现以</a:t>
            </a:r>
            <a:r>
              <a:rPr lang="en-US" altLang="zh-CN" dirty="0"/>
              <a:t>gather</a:t>
            </a:r>
            <a:r>
              <a:rPr lang="zh-CN" altLang="en-US" dirty="0"/>
              <a:t>居多。</a:t>
            </a:r>
            <a:endParaRPr lang="en-US" altLang="zh-CN" dirty="0"/>
          </a:p>
          <a:p>
            <a:r>
              <a:rPr lang="zh-CN" altLang="en-US" dirty="0"/>
              <a:t>第三个武奎的方法里采用</a:t>
            </a:r>
            <a:r>
              <a:rPr lang="en-US" altLang="zh-CN" dirty="0"/>
              <a:t>GVDB</a:t>
            </a:r>
            <a:r>
              <a:rPr lang="zh-CN" altLang="en-US" dirty="0"/>
              <a:t>数据结构来做流体仿真，他使用了</a:t>
            </a:r>
            <a:r>
              <a:rPr lang="en-US" altLang="zh-CN" dirty="0"/>
              <a:t>gather</a:t>
            </a:r>
            <a:r>
              <a:rPr lang="zh-CN" altLang="en-US" dirty="0"/>
              <a:t>的方式来优化</a:t>
            </a:r>
            <a:r>
              <a:rPr lang="en-US" altLang="zh-CN" dirty="0"/>
              <a:t>p2g</a:t>
            </a:r>
            <a:r>
              <a:rPr lang="zh-CN" altLang="en-US" dirty="0"/>
              <a:t>的传输过程，对每个结点维护一个粒子列表。以这种方式避免写冲突</a:t>
            </a:r>
            <a:endParaRPr lang="en-US" altLang="zh-CN" dirty="0"/>
          </a:p>
          <a:p>
            <a:r>
              <a:rPr lang="zh-CN" altLang="en-US" dirty="0"/>
              <a:t>第四个是</a:t>
            </a:r>
            <a:r>
              <a:rPr lang="en-US" altLang="zh-CN" dirty="0"/>
              <a:t>17</a:t>
            </a:r>
            <a:r>
              <a:rPr lang="zh-CN" altLang="en-US" dirty="0"/>
              <a:t>年</a:t>
            </a:r>
            <a:r>
              <a:rPr lang="en-US" altLang="zh-CN" dirty="0"/>
              <a:t>GTC</a:t>
            </a:r>
            <a:r>
              <a:rPr lang="zh-CN" altLang="en-US" dirty="0"/>
              <a:t>中所提出的一个算法，本质上也是</a:t>
            </a:r>
            <a:r>
              <a:rPr lang="en-US" altLang="zh-CN" dirty="0"/>
              <a:t>gather</a:t>
            </a:r>
            <a:r>
              <a:rPr lang="zh-CN" altLang="en-US" dirty="0"/>
              <a:t>的方式，每一个线程束也就是</a:t>
            </a:r>
            <a:r>
              <a:rPr lang="en-US" altLang="zh-CN" dirty="0"/>
              <a:t>warp</a:t>
            </a:r>
            <a:r>
              <a:rPr lang="zh-CN" altLang="en-US" dirty="0"/>
              <a:t>（一共</a:t>
            </a:r>
            <a:r>
              <a:rPr lang="en-US" altLang="zh-CN" dirty="0"/>
              <a:t>32</a:t>
            </a:r>
            <a:r>
              <a:rPr lang="zh-CN" altLang="en-US" dirty="0"/>
              <a:t>个线程），会负责计算一个</a:t>
            </a:r>
            <a:r>
              <a:rPr lang="en-US" altLang="zh-CN" dirty="0"/>
              <a:t>cell</a:t>
            </a:r>
            <a:r>
              <a:rPr lang="zh-CN" altLang="en-US" dirty="0"/>
              <a:t>内所有粒子对邻域内结点的贡献，做法是同一时刻把</a:t>
            </a:r>
            <a:r>
              <a:rPr lang="en-US" altLang="zh-CN" dirty="0"/>
              <a:t>cell</a:t>
            </a:r>
            <a:r>
              <a:rPr lang="zh-CN" altLang="en-US" dirty="0"/>
              <a:t>内的同一个粒子写到周围的各个网格结点上，而</a:t>
            </a:r>
            <a:r>
              <a:rPr lang="en-US" altLang="zh-CN" dirty="0"/>
              <a:t>warp</a:t>
            </a:r>
            <a:r>
              <a:rPr lang="zh-CN" altLang="en-US" dirty="0"/>
              <a:t>里的每个线程各自对应邻域内一个结点，直到遍历完这个</a:t>
            </a:r>
            <a:r>
              <a:rPr lang="en-US" altLang="zh-CN" dirty="0"/>
              <a:t>cell</a:t>
            </a:r>
            <a:r>
              <a:rPr lang="zh-CN" altLang="en-US" dirty="0"/>
              <a:t>中所有的粒子为止。它的优势在于每个</a:t>
            </a:r>
            <a:r>
              <a:rPr lang="en-US" altLang="zh-CN" dirty="0"/>
              <a:t>warp</a:t>
            </a:r>
            <a:r>
              <a:rPr lang="zh-CN" altLang="en-US" dirty="0"/>
              <a:t>内部是负载均衡的，但不同的</a:t>
            </a:r>
            <a:r>
              <a:rPr lang="en-US" altLang="zh-CN" dirty="0"/>
              <a:t>warp</a:t>
            </a:r>
            <a:r>
              <a:rPr lang="zh-CN" altLang="en-US" dirty="0"/>
              <a:t>之间还是会由于</a:t>
            </a:r>
            <a:r>
              <a:rPr lang="en-US" altLang="zh-CN" dirty="0"/>
              <a:t>cell</a:t>
            </a:r>
            <a:r>
              <a:rPr lang="zh-CN" altLang="en-US" dirty="0"/>
              <a:t>里粒子数的多少产生负载差异。同时为了不浪费线程束的计算能力，其仿真用的是</a:t>
            </a:r>
            <a:r>
              <a:rPr lang="en-US" altLang="zh-CN" dirty="0"/>
              <a:t>cubic kernel</a:t>
            </a:r>
            <a:r>
              <a:rPr lang="zh-CN" altLang="en-US" dirty="0"/>
              <a:t>，每个粒子影响的网格域长度是</a:t>
            </a:r>
            <a:r>
              <a:rPr lang="en-US" altLang="zh-CN" dirty="0"/>
              <a:t>4</a:t>
            </a:r>
            <a:r>
              <a:rPr lang="zh-CN" altLang="en-US" dirty="0"/>
              <a:t>，而通常使用的</a:t>
            </a:r>
            <a:r>
              <a:rPr lang="en-US" altLang="zh-CN" dirty="0"/>
              <a:t>quadratic kernel</a:t>
            </a:r>
            <a:r>
              <a:rPr lang="zh-CN" altLang="en-US" dirty="0"/>
              <a:t>长度是</a:t>
            </a:r>
            <a:r>
              <a:rPr lang="en-US" altLang="zh-CN" dirty="0"/>
              <a:t>3</a:t>
            </a:r>
            <a:r>
              <a:rPr lang="zh-CN" altLang="en-US" dirty="0"/>
              <a:t>，与</a:t>
            </a:r>
            <a:r>
              <a:rPr lang="en-US" altLang="zh-CN" dirty="0"/>
              <a:t>warp</a:t>
            </a:r>
            <a:r>
              <a:rPr lang="zh-CN" altLang="en-US" dirty="0"/>
              <a:t>的大小</a:t>
            </a:r>
            <a:r>
              <a:rPr lang="en-US" altLang="zh-CN" dirty="0"/>
              <a:t>32</a:t>
            </a:r>
            <a:r>
              <a:rPr lang="zh-CN" altLang="en-US" dirty="0"/>
              <a:t>无法完美契合，因此有一定的制约。</a:t>
            </a:r>
            <a:endParaRPr lang="en-US" altLang="zh-CN" dirty="0"/>
          </a:p>
          <a:p>
            <a:endParaRPr lang="en-US" altLang="zh-CN" dirty="0"/>
          </a:p>
          <a:p>
            <a:r>
              <a:rPr lang="zh-CN" altLang="en-US" dirty="0"/>
              <a:t>我们发现在众多提出的</a:t>
            </a:r>
            <a:r>
              <a:rPr lang="en-US" altLang="zh-CN" dirty="0"/>
              <a:t>GPU</a:t>
            </a:r>
            <a:r>
              <a:rPr lang="zh-CN" altLang="en-US" dirty="0"/>
              <a:t>实现中，由于</a:t>
            </a:r>
            <a:r>
              <a:rPr lang="en-US" altLang="zh-CN" dirty="0"/>
              <a:t>scatter</a:t>
            </a:r>
            <a:r>
              <a:rPr lang="zh-CN" altLang="en-US" dirty="0"/>
              <a:t>方式唯一的痛点 写冲突的负面影响实在巨大，而</a:t>
            </a:r>
            <a:r>
              <a:rPr lang="en-US" altLang="zh-CN" dirty="0"/>
              <a:t>gather</a:t>
            </a:r>
            <a:r>
              <a:rPr lang="zh-CN" altLang="en-US" dirty="0"/>
              <a:t>方式的一些劣势相对而言可以接受，人们往往采用</a:t>
            </a:r>
            <a:r>
              <a:rPr lang="en-US" altLang="zh-CN" dirty="0"/>
              <a:t>gather</a:t>
            </a:r>
            <a:r>
              <a:rPr lang="zh-CN" altLang="en-US" dirty="0"/>
              <a:t>的方式来做实现。但其实</a:t>
            </a:r>
            <a:r>
              <a:rPr lang="en-US" altLang="zh-CN" dirty="0"/>
              <a:t>gather</a:t>
            </a:r>
            <a:r>
              <a:rPr lang="zh-CN" altLang="en-US" dirty="0"/>
              <a:t>的劣势并不容易消除，如果能最大程度降低</a:t>
            </a:r>
            <a:r>
              <a:rPr lang="en-US" altLang="zh-CN" dirty="0"/>
              <a:t>scatter</a:t>
            </a:r>
            <a:r>
              <a:rPr lang="zh-CN" altLang="en-US" dirty="0"/>
              <a:t>方法的写冲突，那么得到的物质点法实现大概率会更高效。</a:t>
            </a:r>
          </a:p>
        </p:txBody>
      </p:sp>
      <p:sp>
        <p:nvSpPr>
          <p:cNvPr id="4" name="灯片编号占位符 3"/>
          <p:cNvSpPr>
            <a:spLocks noGrp="1"/>
          </p:cNvSpPr>
          <p:nvPr>
            <p:ph type="sldNum" sz="quarter" idx="5"/>
          </p:nvPr>
        </p:nvSpPr>
        <p:spPr/>
        <p:txBody>
          <a:bodyPr/>
          <a:lstStyle/>
          <a:p>
            <a:fld id="{0ECBE3C4-26AD-4FBF-8691-6D93E1929055}" type="slidenum">
              <a:rPr lang="zh-CN" altLang="en-US" smtClean="0"/>
              <a:t>6</a:t>
            </a:fld>
            <a:endParaRPr lang="zh-CN" altLang="en-US"/>
          </a:p>
        </p:txBody>
      </p:sp>
    </p:spTree>
    <p:extLst>
      <p:ext uri="{BB962C8B-B14F-4D97-AF65-F5344CB8AC3E}">
        <p14:creationId xmlns:p14="http://schemas.microsoft.com/office/powerpoint/2010/main" val="785995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我们的策略是使用</a:t>
            </a:r>
            <a:r>
              <a:rPr lang="en-US" altLang="zh-CN" dirty="0"/>
              <a:t>CUDA</a:t>
            </a:r>
            <a:r>
              <a:rPr lang="zh-CN" altLang="en-US" dirty="0"/>
              <a:t>提供的</a:t>
            </a:r>
            <a:r>
              <a:rPr lang="en-US" altLang="zh-CN" dirty="0"/>
              <a:t>warp</a:t>
            </a:r>
            <a:r>
              <a:rPr lang="zh-CN" altLang="en-US" dirty="0"/>
              <a:t>原语来做每个</a:t>
            </a:r>
            <a:r>
              <a:rPr lang="en-US" altLang="zh-CN" dirty="0"/>
              <a:t>cell</a:t>
            </a:r>
            <a:r>
              <a:rPr lang="zh-CN" altLang="en-US" dirty="0"/>
              <a:t>内部的求和</a:t>
            </a:r>
            <a:r>
              <a:rPr lang="en-US" altLang="zh-CN" dirty="0"/>
              <a:t>reduction</a:t>
            </a:r>
            <a:r>
              <a:rPr lang="zh-CN" altLang="en-US" dirty="0"/>
              <a:t>的操作，然后把每个</a:t>
            </a:r>
            <a:r>
              <a:rPr lang="en-US" altLang="zh-CN" dirty="0"/>
              <a:t>cell</a:t>
            </a:r>
            <a:r>
              <a:rPr lang="zh-CN" altLang="en-US" dirty="0"/>
              <a:t>内的局部求和结果原子加写回共享内存，最后一同原子加写回全局存储也就是显存。</a:t>
            </a:r>
            <a:endParaRPr lang="en-US" altLang="zh-CN" dirty="0"/>
          </a:p>
          <a:p>
            <a:r>
              <a:rPr lang="zh-CN" altLang="en-US" dirty="0"/>
              <a:t>出于访存效率的考虑，我们一般会把同一个</a:t>
            </a:r>
            <a:r>
              <a:rPr lang="en-US" altLang="zh-CN" dirty="0"/>
              <a:t>cell</a:t>
            </a:r>
            <a:r>
              <a:rPr lang="zh-CN" altLang="en-US" dirty="0"/>
              <a:t>的所有粒子放在一段连续的存储区域中。</a:t>
            </a:r>
            <a:endParaRPr lang="en-US" altLang="zh-CN" dirty="0"/>
          </a:p>
          <a:p>
            <a:r>
              <a:rPr lang="zh-CN" altLang="en-US" dirty="0"/>
              <a:t>这里假设一个线程束的大小为</a:t>
            </a:r>
            <a:r>
              <a:rPr lang="en-US" altLang="zh-CN" dirty="0"/>
              <a:t>8</a:t>
            </a:r>
            <a:r>
              <a:rPr lang="zh-CN" altLang="en-US" dirty="0"/>
              <a:t>，</a:t>
            </a:r>
            <a:r>
              <a:rPr lang="en-US" altLang="zh-CN" dirty="0"/>
              <a:t>8</a:t>
            </a:r>
            <a:r>
              <a:rPr lang="zh-CN" altLang="en-US" dirty="0"/>
              <a:t>个线程依次对应</a:t>
            </a:r>
            <a:r>
              <a:rPr lang="en-US" altLang="zh-CN" dirty="0"/>
              <a:t>0</a:t>
            </a:r>
            <a:r>
              <a:rPr lang="zh-CN" altLang="en-US" dirty="0"/>
              <a:t>到</a:t>
            </a:r>
            <a:r>
              <a:rPr lang="en-US" altLang="zh-CN" dirty="0"/>
              <a:t>7</a:t>
            </a:r>
            <a:r>
              <a:rPr lang="zh-CN" altLang="en-US" dirty="0"/>
              <a:t>中的一个粒子，这些粒子分属于</a:t>
            </a:r>
            <a:r>
              <a:rPr lang="en-US" altLang="zh-CN" dirty="0"/>
              <a:t>4</a:t>
            </a:r>
            <a:r>
              <a:rPr lang="zh-CN" altLang="en-US" dirty="0"/>
              <a:t>个不同的</a:t>
            </a:r>
            <a:r>
              <a:rPr lang="en-US" altLang="zh-CN" dirty="0"/>
              <a:t>cell</a:t>
            </a:r>
            <a:r>
              <a:rPr lang="zh-CN" altLang="en-US" dirty="0"/>
              <a:t>，用四种颜色区分</a:t>
            </a:r>
            <a:endParaRPr lang="en-US" altLang="zh-CN" dirty="0"/>
          </a:p>
          <a:p>
            <a:endParaRPr lang="en-US" altLang="zh-CN" dirty="0"/>
          </a:p>
          <a:p>
            <a:r>
              <a:rPr lang="zh-CN" altLang="en-US" dirty="0"/>
              <a:t>由于线程束每写完一个结点都会同步，所以在同一时刻，</a:t>
            </a:r>
            <a:r>
              <a:rPr lang="en-US" altLang="zh-CN" dirty="0"/>
              <a:t>cell</a:t>
            </a:r>
            <a:r>
              <a:rPr lang="zh-CN" altLang="en-US" dirty="0"/>
              <a:t>内部的粒子会同时写向同一个邻域内的结点，而不同</a:t>
            </a:r>
            <a:r>
              <a:rPr lang="en-US" altLang="zh-CN" dirty="0"/>
              <a:t>cell</a:t>
            </a:r>
            <a:r>
              <a:rPr lang="zh-CN" altLang="en-US" dirty="0"/>
              <a:t>的粒子一定不会在同一时刻写向同一个结点，因此对该线程束某一时刻传输的网格结点按</a:t>
            </a:r>
            <a:r>
              <a:rPr lang="en-US" altLang="zh-CN" dirty="0"/>
              <a:t>cell</a:t>
            </a:r>
            <a:r>
              <a:rPr lang="zh-CN" altLang="en-US" dirty="0"/>
              <a:t>依次编号为</a:t>
            </a:r>
            <a:r>
              <a:rPr lang="en-US" altLang="zh-CN" dirty="0"/>
              <a:t>n</a:t>
            </a:r>
            <a:r>
              <a:rPr lang="zh-CN" altLang="en-US" dirty="0"/>
              <a:t>到</a:t>
            </a:r>
            <a:r>
              <a:rPr lang="en-US" altLang="zh-CN" dirty="0"/>
              <a:t>n+3</a:t>
            </a:r>
          </a:p>
          <a:p>
            <a:r>
              <a:rPr lang="zh-CN" altLang="en-US" dirty="0"/>
              <a:t>我们期望处于每个</a:t>
            </a:r>
            <a:r>
              <a:rPr lang="en-US" altLang="zh-CN" dirty="0"/>
              <a:t>cell</a:t>
            </a:r>
            <a:r>
              <a:rPr lang="zh-CN" altLang="en-US" dirty="0"/>
              <a:t>最左侧的线程把所属的</a:t>
            </a:r>
            <a:r>
              <a:rPr lang="en-US" altLang="zh-CN" dirty="0"/>
              <a:t>cell</a:t>
            </a:r>
            <a:r>
              <a:rPr lang="zh-CN" altLang="en-US" dirty="0"/>
              <a:t>内所有粒子加起来的物理量统一写回共享内存，这样就能避免同一个</a:t>
            </a:r>
            <a:r>
              <a:rPr lang="en-US" altLang="zh-CN" dirty="0"/>
              <a:t>cell</a:t>
            </a:r>
            <a:r>
              <a:rPr lang="zh-CN" altLang="en-US" dirty="0"/>
              <a:t>内多个粒子的写冲突，而这种写冲突是</a:t>
            </a:r>
            <a:r>
              <a:rPr lang="en-US" altLang="zh-CN" dirty="0"/>
              <a:t>P2G</a:t>
            </a:r>
            <a:r>
              <a:rPr lang="zh-CN" altLang="en-US" dirty="0"/>
              <a:t>的</a:t>
            </a:r>
            <a:r>
              <a:rPr lang="en-US" altLang="zh-CN" dirty="0"/>
              <a:t>GPU</a:t>
            </a:r>
            <a:r>
              <a:rPr lang="zh-CN" altLang="en-US" dirty="0"/>
              <a:t>实现中 性能伤害最大的一种写冲突情形</a:t>
            </a:r>
            <a:endParaRPr lang="en-US" altLang="zh-CN" dirty="0"/>
          </a:p>
          <a:p>
            <a:endParaRPr lang="en-US" altLang="zh-CN" dirty="0"/>
          </a:p>
          <a:p>
            <a:r>
              <a:rPr lang="zh-CN" altLang="en-US" dirty="0"/>
              <a:t>为了做到这一点，我们使用</a:t>
            </a:r>
            <a:r>
              <a:rPr lang="en-US" altLang="zh-CN" dirty="0"/>
              <a:t>ballot</a:t>
            </a:r>
            <a:r>
              <a:rPr lang="zh-CN" altLang="en-US" dirty="0"/>
              <a:t>原语和</a:t>
            </a:r>
            <a:r>
              <a:rPr lang="en-US" altLang="zh-CN" dirty="0" err="1"/>
              <a:t>clz</a:t>
            </a:r>
            <a:r>
              <a:rPr lang="zh-CN" altLang="en-US" dirty="0"/>
              <a:t>原语来帮助算出自己位置到</a:t>
            </a:r>
            <a:r>
              <a:rPr lang="en-US" altLang="zh-CN" dirty="0"/>
              <a:t>cell</a:t>
            </a:r>
            <a:r>
              <a:rPr lang="zh-CN" altLang="en-US" dirty="0"/>
              <a:t>结束的区间大小</a:t>
            </a:r>
            <a:endParaRPr lang="en-US" altLang="zh-CN" dirty="0"/>
          </a:p>
          <a:p>
            <a:endParaRPr lang="en-US" altLang="zh-CN" dirty="0"/>
          </a:p>
          <a:p>
            <a:r>
              <a:rPr lang="zh-CN" altLang="en-US" dirty="0"/>
              <a:t>接下来就是每个</a:t>
            </a:r>
            <a:r>
              <a:rPr lang="en-US" altLang="zh-CN" dirty="0"/>
              <a:t>cell</a:t>
            </a:r>
            <a:r>
              <a:rPr lang="zh-CN" altLang="en-US" dirty="0"/>
              <a:t>内部算出一个后缀和，主要看第二个</a:t>
            </a:r>
            <a:r>
              <a:rPr lang="en-US" altLang="zh-CN" dirty="0"/>
              <a:t>cell</a:t>
            </a:r>
            <a:r>
              <a:rPr lang="zh-CN" altLang="en-US" dirty="0"/>
              <a:t>黄色区域的计算过程，第一次迭代跨度为</a:t>
            </a:r>
            <a:r>
              <a:rPr lang="en-US" altLang="zh-CN" dirty="0"/>
              <a:t>1</a:t>
            </a:r>
            <a:r>
              <a:rPr lang="zh-CN" altLang="en-US" dirty="0"/>
              <a:t>，</a:t>
            </a:r>
            <a:r>
              <a:rPr lang="en-US" altLang="zh-CN" dirty="0"/>
              <a:t>…</a:t>
            </a:r>
            <a:r>
              <a:rPr lang="zh-CN" altLang="en-US" dirty="0"/>
              <a:t>，第二次迭代跨度翻倍，为</a:t>
            </a:r>
            <a:r>
              <a:rPr lang="en-US" altLang="zh-CN" dirty="0"/>
              <a:t>2</a:t>
            </a:r>
            <a:r>
              <a:rPr lang="zh-CN" altLang="en-US" dirty="0"/>
              <a:t>，</a:t>
            </a:r>
            <a:r>
              <a:rPr lang="en-US" altLang="zh-CN" dirty="0"/>
              <a:t>…</a:t>
            </a:r>
            <a:r>
              <a:rPr lang="zh-CN" altLang="en-US" dirty="0"/>
              <a:t>。此时各个</a:t>
            </a:r>
            <a:r>
              <a:rPr lang="en-US" altLang="zh-CN" dirty="0"/>
              <a:t>cell</a:t>
            </a:r>
            <a:r>
              <a:rPr lang="zh-CN" altLang="en-US" dirty="0"/>
              <a:t>内部的最左侧线程已经得到了局部的物理量之和。紧接着写回共享存储后，该线程束会做聚焦到另一批需写入的网格结点上。</a:t>
            </a:r>
            <a:endParaRPr lang="en-US" altLang="zh-CN" dirty="0"/>
          </a:p>
          <a:p>
            <a:endParaRPr lang="en-US" altLang="zh-CN" dirty="0"/>
          </a:p>
          <a:p>
            <a:r>
              <a:rPr lang="zh-CN" altLang="en-US" dirty="0"/>
              <a:t>整个过程原本内部最多有</a:t>
            </a:r>
            <a:r>
              <a:rPr lang="en-US" altLang="zh-CN" dirty="0"/>
              <a:t>4</a:t>
            </a:r>
            <a:r>
              <a:rPr lang="zh-CN" altLang="en-US" dirty="0"/>
              <a:t>个昂贵的原子加操作被串行化执行，现在通过一次</a:t>
            </a:r>
            <a:r>
              <a:rPr lang="en-US" altLang="zh-CN" dirty="0"/>
              <a:t>ballot</a:t>
            </a:r>
            <a:r>
              <a:rPr lang="zh-CN" altLang="en-US" dirty="0"/>
              <a:t>、两次非常轻量的迭代求和外加一次写回即可完成，既避免了写冲突，引入的额外代价也很小。</a:t>
            </a:r>
            <a:endParaRPr lang="en-US" altLang="zh-CN" dirty="0"/>
          </a:p>
        </p:txBody>
      </p:sp>
      <p:sp>
        <p:nvSpPr>
          <p:cNvPr id="4" name="灯片编号占位符 3"/>
          <p:cNvSpPr>
            <a:spLocks noGrp="1"/>
          </p:cNvSpPr>
          <p:nvPr>
            <p:ph type="sldNum" sz="quarter" idx="5"/>
          </p:nvPr>
        </p:nvSpPr>
        <p:spPr/>
        <p:txBody>
          <a:bodyPr/>
          <a:lstStyle/>
          <a:p>
            <a:fld id="{0ECBE3C4-26AD-4FBF-8691-6D93E1929055}" type="slidenum">
              <a:rPr lang="zh-CN" altLang="en-US" smtClean="0"/>
              <a:t>7</a:t>
            </a:fld>
            <a:endParaRPr lang="zh-CN" altLang="en-US"/>
          </a:p>
        </p:txBody>
      </p:sp>
    </p:spTree>
    <p:extLst>
      <p:ext uri="{BB962C8B-B14F-4D97-AF65-F5344CB8AC3E}">
        <p14:creationId xmlns:p14="http://schemas.microsoft.com/office/powerpoint/2010/main" val="1125813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于是我们优化过的</a:t>
            </a:r>
            <a:r>
              <a:rPr lang="en-US" altLang="zh-CN" dirty="0"/>
              <a:t>scatter</a:t>
            </a:r>
            <a:r>
              <a:rPr lang="zh-CN" altLang="en-US" dirty="0"/>
              <a:t>实现再和</a:t>
            </a:r>
            <a:r>
              <a:rPr lang="en-US" altLang="zh-CN" dirty="0"/>
              <a:t>gather</a:t>
            </a:r>
            <a:r>
              <a:rPr lang="zh-CN" altLang="en-US" dirty="0"/>
              <a:t>方法相比，基本上完胜</a:t>
            </a:r>
            <a:endParaRPr lang="en-US" altLang="zh-CN" dirty="0"/>
          </a:p>
          <a:p>
            <a:r>
              <a:rPr lang="zh-CN" altLang="en-US" dirty="0"/>
              <a:t>比如</a:t>
            </a:r>
            <a:r>
              <a:rPr lang="en-US" altLang="zh-CN" dirty="0"/>
              <a:t>…</a:t>
            </a:r>
          </a:p>
          <a:p>
            <a:endParaRPr lang="en-US" altLang="zh-CN" dirty="0"/>
          </a:p>
          <a:p>
            <a:r>
              <a:rPr lang="en-US" altLang="zh-CN" dirty="0" err="1"/>
              <a:t>ppc</a:t>
            </a:r>
            <a:r>
              <a:rPr lang="en-US" altLang="zh-CN" dirty="0"/>
              <a:t> is usually set to 2^Dim, therefore a CUDA warp intrinsic can fundamentally eliminate the serialization caused by atomic operations</a:t>
            </a:r>
            <a:endParaRPr lang="zh-CN" altLang="en-US" dirty="0"/>
          </a:p>
        </p:txBody>
      </p:sp>
      <p:sp>
        <p:nvSpPr>
          <p:cNvPr id="4" name="灯片编号占位符 3"/>
          <p:cNvSpPr>
            <a:spLocks noGrp="1"/>
          </p:cNvSpPr>
          <p:nvPr>
            <p:ph type="sldNum" sz="quarter" idx="5"/>
          </p:nvPr>
        </p:nvSpPr>
        <p:spPr/>
        <p:txBody>
          <a:bodyPr/>
          <a:lstStyle/>
          <a:p>
            <a:fld id="{0ECBE3C4-26AD-4FBF-8691-6D93E1929055}" type="slidenum">
              <a:rPr lang="zh-CN" altLang="en-US" smtClean="0"/>
              <a:t>8</a:t>
            </a:fld>
            <a:endParaRPr lang="zh-CN" altLang="en-US"/>
          </a:p>
        </p:txBody>
      </p:sp>
    </p:spTree>
    <p:extLst>
      <p:ext uri="{BB962C8B-B14F-4D97-AF65-F5344CB8AC3E}">
        <p14:creationId xmlns:p14="http://schemas.microsoft.com/office/powerpoint/2010/main" val="853768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为了验证优化思路的有效性，我们对物质点法传输过程做了一个</a:t>
            </a:r>
            <a:r>
              <a:rPr lang="en-US" altLang="zh-CN" dirty="0"/>
              <a:t>benchmark</a:t>
            </a:r>
            <a:r>
              <a:rPr lang="zh-CN" altLang="en-US" dirty="0"/>
              <a:t>。</a:t>
            </a:r>
            <a:endParaRPr lang="en-US" altLang="zh-CN" dirty="0"/>
          </a:p>
          <a:p>
            <a:r>
              <a:rPr lang="zh-CN" altLang="en-US" dirty="0"/>
              <a:t>由于</a:t>
            </a:r>
            <a:r>
              <a:rPr lang="en-US" altLang="zh-CN" dirty="0"/>
              <a:t>CPU</a:t>
            </a:r>
            <a:r>
              <a:rPr lang="zh-CN" altLang="en-US" dirty="0"/>
              <a:t>实现和</a:t>
            </a:r>
            <a:r>
              <a:rPr lang="en-US" altLang="zh-CN" dirty="0"/>
              <a:t>GPU</a:t>
            </a:r>
            <a:r>
              <a:rPr lang="zh-CN" altLang="en-US" dirty="0"/>
              <a:t>实现比较难找到一个公平的平台去做性能对比，这里我们选取了大概同时期接近旗舰的两个代表，</a:t>
            </a:r>
            <a:r>
              <a:rPr lang="en-US" altLang="zh-CN" dirty="0"/>
              <a:t>CPU</a:t>
            </a:r>
            <a:r>
              <a:rPr lang="zh-CN" altLang="en-US" dirty="0"/>
              <a:t>测试用志强</a:t>
            </a:r>
            <a:r>
              <a:rPr lang="en-US" altLang="zh-CN" dirty="0"/>
              <a:t>18</a:t>
            </a:r>
            <a:r>
              <a:rPr lang="zh-CN" altLang="en-US" dirty="0"/>
              <a:t>核处理器，</a:t>
            </a:r>
            <a:r>
              <a:rPr lang="en-US" altLang="zh-CN" dirty="0"/>
              <a:t>GPU</a:t>
            </a:r>
            <a:r>
              <a:rPr lang="zh-CN" altLang="en-US" dirty="0"/>
              <a:t>测试用泰坦</a:t>
            </a:r>
            <a:r>
              <a:rPr lang="en-US" altLang="zh-CN" dirty="0" err="1"/>
              <a:t>Xp</a:t>
            </a:r>
            <a:r>
              <a:rPr lang="zh-CN" altLang="en-US" dirty="0"/>
              <a:t>。</a:t>
            </a:r>
            <a:endParaRPr lang="en-US" altLang="zh-CN" dirty="0"/>
          </a:p>
          <a:p>
            <a:r>
              <a:rPr lang="zh-CN" altLang="en-US" dirty="0"/>
              <a:t>相对于</a:t>
            </a:r>
            <a:r>
              <a:rPr lang="en-US" altLang="zh-CN" dirty="0"/>
              <a:t>CPU</a:t>
            </a:r>
            <a:r>
              <a:rPr lang="zh-CN" altLang="en-US" dirty="0"/>
              <a:t>实现，我们的实现是高明</a:t>
            </a:r>
            <a:r>
              <a:rPr lang="en-US" altLang="zh-CN" dirty="0"/>
              <a:t>17</a:t>
            </a:r>
            <a:r>
              <a:rPr lang="zh-CN" altLang="en-US" dirty="0"/>
              <a:t>年</a:t>
            </a:r>
            <a:r>
              <a:rPr lang="en-US" altLang="zh-CN" dirty="0"/>
              <a:t>FLIP</a:t>
            </a:r>
            <a:r>
              <a:rPr lang="zh-CN" altLang="en-US" dirty="0"/>
              <a:t>算法实现的</a:t>
            </a:r>
            <a:r>
              <a:rPr lang="en-US" altLang="zh-CN" dirty="0"/>
              <a:t>16</a:t>
            </a:r>
            <a:r>
              <a:rPr lang="zh-CN" altLang="en-US" dirty="0"/>
              <a:t>倍，胡渊鸣</a:t>
            </a:r>
            <a:r>
              <a:rPr lang="en-US" altLang="zh-CN" dirty="0"/>
              <a:t>18</a:t>
            </a:r>
            <a:r>
              <a:rPr lang="zh-CN" altLang="en-US" dirty="0"/>
              <a:t>年</a:t>
            </a:r>
            <a:r>
              <a:rPr lang="en-US" altLang="zh-CN" dirty="0"/>
              <a:t>MLS</a:t>
            </a:r>
            <a:r>
              <a:rPr lang="zh-CN" altLang="en-US" dirty="0"/>
              <a:t>算法实现的</a:t>
            </a:r>
            <a:r>
              <a:rPr lang="en-US" altLang="zh-CN" dirty="0"/>
              <a:t>8</a:t>
            </a:r>
            <a:r>
              <a:rPr lang="zh-CN" altLang="en-US" dirty="0"/>
              <a:t>倍</a:t>
            </a:r>
            <a:endParaRPr lang="en-US" altLang="zh-CN" dirty="0"/>
          </a:p>
          <a:p>
            <a:r>
              <a:rPr lang="zh-CN" altLang="en-US" dirty="0"/>
              <a:t>而相对于采用</a:t>
            </a:r>
            <a:r>
              <a:rPr lang="en-US" altLang="zh-CN" dirty="0"/>
              <a:t>gather</a:t>
            </a:r>
            <a:r>
              <a:rPr lang="zh-CN" altLang="en-US" dirty="0"/>
              <a:t>的</a:t>
            </a:r>
            <a:r>
              <a:rPr lang="en-US" altLang="zh-CN" dirty="0"/>
              <a:t>GPU</a:t>
            </a:r>
            <a:r>
              <a:rPr lang="zh-CN" altLang="en-US" dirty="0"/>
              <a:t>实现，我们的提升也是非常显著</a:t>
            </a:r>
            <a:endParaRPr lang="en-US" altLang="zh-CN" dirty="0"/>
          </a:p>
          <a:p>
            <a:r>
              <a:rPr lang="en-US" altLang="zh-CN" dirty="0"/>
              <a:t>…</a:t>
            </a:r>
          </a:p>
          <a:p>
            <a:endParaRPr lang="en-US" altLang="zh-CN" dirty="0"/>
          </a:p>
          <a:p>
            <a:r>
              <a:rPr lang="zh-CN" altLang="en-US" dirty="0"/>
              <a:t>值得注意的是</a:t>
            </a:r>
            <a:endParaRPr lang="en-US" altLang="zh-CN" dirty="0"/>
          </a:p>
          <a:p>
            <a:r>
              <a:rPr lang="en-US" altLang="zh-CN" dirty="0"/>
              <a:t>CPU</a:t>
            </a:r>
            <a:r>
              <a:rPr lang="zh-CN" altLang="en-US" dirty="0"/>
              <a:t>是</a:t>
            </a:r>
            <a:r>
              <a:rPr lang="en-US" altLang="zh-CN" dirty="0"/>
              <a:t>18-core Intel Xeon Gold 6140</a:t>
            </a:r>
            <a:r>
              <a:rPr lang="zh-CN" altLang="en-US" dirty="0"/>
              <a:t>，</a:t>
            </a:r>
            <a:r>
              <a:rPr lang="en-US" altLang="zh-CN" dirty="0"/>
              <a:t>1w6</a:t>
            </a:r>
            <a:r>
              <a:rPr lang="zh-CN" altLang="en-US" dirty="0"/>
              <a:t>人民币</a:t>
            </a:r>
            <a:endParaRPr lang="en-US" altLang="zh-CN" dirty="0"/>
          </a:p>
          <a:p>
            <a:r>
              <a:rPr lang="en-US" altLang="zh-CN" dirty="0"/>
              <a:t>GPU</a:t>
            </a:r>
            <a:r>
              <a:rPr lang="zh-CN" altLang="en-US" dirty="0"/>
              <a:t>是</a:t>
            </a:r>
            <a:r>
              <a:rPr lang="en-US" altLang="zh-CN" dirty="0"/>
              <a:t>Nvidia Titan XP</a:t>
            </a:r>
            <a:r>
              <a:rPr lang="zh-CN" altLang="en-US" dirty="0"/>
              <a:t>，</a:t>
            </a:r>
            <a:r>
              <a:rPr lang="en-US" altLang="zh-CN" dirty="0"/>
              <a:t>8000</a:t>
            </a:r>
            <a:r>
              <a:rPr lang="zh-CN" altLang="en-US" dirty="0"/>
              <a:t>人民币</a:t>
            </a:r>
            <a:endParaRPr lang="en-US" altLang="zh-CN" dirty="0"/>
          </a:p>
          <a:p>
            <a:r>
              <a:rPr lang="zh-CN" altLang="en-US" dirty="0"/>
              <a:t>采用</a:t>
            </a:r>
            <a:r>
              <a:rPr lang="en-US" altLang="zh-CN" dirty="0"/>
              <a:t>GPU</a:t>
            </a:r>
            <a:r>
              <a:rPr lang="zh-CN" altLang="en-US" dirty="0"/>
              <a:t>做物理模拟是性价比更高的选择</a:t>
            </a:r>
          </a:p>
        </p:txBody>
      </p:sp>
      <p:sp>
        <p:nvSpPr>
          <p:cNvPr id="4" name="灯片编号占位符 3"/>
          <p:cNvSpPr>
            <a:spLocks noGrp="1"/>
          </p:cNvSpPr>
          <p:nvPr>
            <p:ph type="sldNum" sz="quarter" idx="5"/>
          </p:nvPr>
        </p:nvSpPr>
        <p:spPr/>
        <p:txBody>
          <a:bodyPr/>
          <a:lstStyle/>
          <a:p>
            <a:fld id="{0ECBE3C4-26AD-4FBF-8691-6D93E1929055}" type="slidenum">
              <a:rPr lang="zh-CN" altLang="en-US" smtClean="0"/>
              <a:t>9</a:t>
            </a:fld>
            <a:endParaRPr lang="zh-CN" altLang="en-US"/>
          </a:p>
        </p:txBody>
      </p:sp>
    </p:spTree>
    <p:extLst>
      <p:ext uri="{BB962C8B-B14F-4D97-AF65-F5344CB8AC3E}">
        <p14:creationId xmlns:p14="http://schemas.microsoft.com/office/powerpoint/2010/main" val="1510474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9A4910-BB82-4BB4-948E-C2F9732956B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4F2151B-79F9-422F-BF73-1679F6E343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DFD67CD-E302-4C7E-A197-C7F48739E156}"/>
              </a:ext>
            </a:extLst>
          </p:cNvPr>
          <p:cNvSpPr>
            <a:spLocks noGrp="1"/>
          </p:cNvSpPr>
          <p:nvPr>
            <p:ph type="dt" sz="half" idx="10"/>
          </p:nvPr>
        </p:nvSpPr>
        <p:spPr/>
        <p:txBody>
          <a:bodyPr/>
          <a:lstStyle/>
          <a:p>
            <a:fld id="{60327FB2-DBF4-487B-9488-F42B02236CF1}" type="datetimeFigureOut">
              <a:rPr lang="zh-CN" altLang="en-US" smtClean="0"/>
              <a:t>2019/3/21</a:t>
            </a:fld>
            <a:endParaRPr lang="zh-CN" altLang="en-US"/>
          </a:p>
        </p:txBody>
      </p:sp>
      <p:sp>
        <p:nvSpPr>
          <p:cNvPr id="5" name="页脚占位符 4">
            <a:extLst>
              <a:ext uri="{FF2B5EF4-FFF2-40B4-BE49-F238E27FC236}">
                <a16:creationId xmlns:a16="http://schemas.microsoft.com/office/drawing/2014/main" id="{04E47C7C-4487-4A6A-A2BE-2F10CFFE955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E9A9BDE-C21C-4D94-85B2-26FC8ECD9901}"/>
              </a:ext>
            </a:extLst>
          </p:cNvPr>
          <p:cNvSpPr>
            <a:spLocks noGrp="1"/>
          </p:cNvSpPr>
          <p:nvPr>
            <p:ph type="sldNum" sz="quarter" idx="12"/>
          </p:nvPr>
        </p:nvSpPr>
        <p:spPr/>
        <p:txBody>
          <a:bodyPr/>
          <a:lstStyle/>
          <a:p>
            <a:fld id="{6764C8EB-D489-4034-BD64-0F31F6D98D13}" type="slidenum">
              <a:rPr lang="zh-CN" altLang="en-US" smtClean="0"/>
              <a:t>‹#›</a:t>
            </a:fld>
            <a:endParaRPr lang="zh-CN" altLang="en-US"/>
          </a:p>
        </p:txBody>
      </p:sp>
    </p:spTree>
    <p:extLst>
      <p:ext uri="{BB962C8B-B14F-4D97-AF65-F5344CB8AC3E}">
        <p14:creationId xmlns:p14="http://schemas.microsoft.com/office/powerpoint/2010/main" val="1117089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FCE0B2-149C-476C-BE66-B5745C06E74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70F6AA7-64A3-4120-9668-10EFFAB583D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76D8677-06F7-4D5A-91C0-C9BC2F5B241C}"/>
              </a:ext>
            </a:extLst>
          </p:cNvPr>
          <p:cNvSpPr>
            <a:spLocks noGrp="1"/>
          </p:cNvSpPr>
          <p:nvPr>
            <p:ph type="dt" sz="half" idx="10"/>
          </p:nvPr>
        </p:nvSpPr>
        <p:spPr/>
        <p:txBody>
          <a:bodyPr/>
          <a:lstStyle/>
          <a:p>
            <a:fld id="{60327FB2-DBF4-487B-9488-F42B02236CF1}" type="datetimeFigureOut">
              <a:rPr lang="zh-CN" altLang="en-US" smtClean="0"/>
              <a:t>2019/3/21</a:t>
            </a:fld>
            <a:endParaRPr lang="zh-CN" altLang="en-US"/>
          </a:p>
        </p:txBody>
      </p:sp>
      <p:sp>
        <p:nvSpPr>
          <p:cNvPr id="5" name="页脚占位符 4">
            <a:extLst>
              <a:ext uri="{FF2B5EF4-FFF2-40B4-BE49-F238E27FC236}">
                <a16:creationId xmlns:a16="http://schemas.microsoft.com/office/drawing/2014/main" id="{49C35CEA-B0C5-4495-9506-28B08BBC37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EBC8922-DE81-4D50-98D7-6D61758CA439}"/>
              </a:ext>
            </a:extLst>
          </p:cNvPr>
          <p:cNvSpPr>
            <a:spLocks noGrp="1"/>
          </p:cNvSpPr>
          <p:nvPr>
            <p:ph type="sldNum" sz="quarter" idx="12"/>
          </p:nvPr>
        </p:nvSpPr>
        <p:spPr/>
        <p:txBody>
          <a:bodyPr/>
          <a:lstStyle/>
          <a:p>
            <a:fld id="{6764C8EB-D489-4034-BD64-0F31F6D98D13}" type="slidenum">
              <a:rPr lang="zh-CN" altLang="en-US" smtClean="0"/>
              <a:t>‹#›</a:t>
            </a:fld>
            <a:endParaRPr lang="zh-CN" altLang="en-US"/>
          </a:p>
        </p:txBody>
      </p:sp>
    </p:spTree>
    <p:extLst>
      <p:ext uri="{BB962C8B-B14F-4D97-AF65-F5344CB8AC3E}">
        <p14:creationId xmlns:p14="http://schemas.microsoft.com/office/powerpoint/2010/main" val="1791546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FC5546C-6E37-4EA9-A20A-C09EF586F88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D127A0B-E17A-48F4-B583-E3222E729B0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C5E5ED8-3EA5-4422-8C3F-FC401752C4B6}"/>
              </a:ext>
            </a:extLst>
          </p:cNvPr>
          <p:cNvSpPr>
            <a:spLocks noGrp="1"/>
          </p:cNvSpPr>
          <p:nvPr>
            <p:ph type="dt" sz="half" idx="10"/>
          </p:nvPr>
        </p:nvSpPr>
        <p:spPr/>
        <p:txBody>
          <a:bodyPr/>
          <a:lstStyle/>
          <a:p>
            <a:fld id="{60327FB2-DBF4-487B-9488-F42B02236CF1}" type="datetimeFigureOut">
              <a:rPr lang="zh-CN" altLang="en-US" smtClean="0"/>
              <a:t>2019/3/21</a:t>
            </a:fld>
            <a:endParaRPr lang="zh-CN" altLang="en-US"/>
          </a:p>
        </p:txBody>
      </p:sp>
      <p:sp>
        <p:nvSpPr>
          <p:cNvPr id="5" name="页脚占位符 4">
            <a:extLst>
              <a:ext uri="{FF2B5EF4-FFF2-40B4-BE49-F238E27FC236}">
                <a16:creationId xmlns:a16="http://schemas.microsoft.com/office/drawing/2014/main" id="{9EEEE44B-42B8-4ED7-BFC5-1E7142A9CB2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1FB6254-6A53-4086-947D-5F1E51632626}"/>
              </a:ext>
            </a:extLst>
          </p:cNvPr>
          <p:cNvSpPr>
            <a:spLocks noGrp="1"/>
          </p:cNvSpPr>
          <p:nvPr>
            <p:ph type="sldNum" sz="quarter" idx="12"/>
          </p:nvPr>
        </p:nvSpPr>
        <p:spPr/>
        <p:txBody>
          <a:bodyPr/>
          <a:lstStyle/>
          <a:p>
            <a:fld id="{6764C8EB-D489-4034-BD64-0F31F6D98D13}" type="slidenum">
              <a:rPr lang="zh-CN" altLang="en-US" smtClean="0"/>
              <a:t>‹#›</a:t>
            </a:fld>
            <a:endParaRPr lang="zh-CN" altLang="en-US"/>
          </a:p>
        </p:txBody>
      </p:sp>
    </p:spTree>
    <p:extLst>
      <p:ext uri="{BB962C8B-B14F-4D97-AF65-F5344CB8AC3E}">
        <p14:creationId xmlns:p14="http://schemas.microsoft.com/office/powerpoint/2010/main" val="2502727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C13B0-E7D4-4371-A5AF-59D6886538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31F7636-F489-4543-BBAF-CBF6A9B860C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703347-2D3B-4776-9195-22328FA01BF0}"/>
              </a:ext>
            </a:extLst>
          </p:cNvPr>
          <p:cNvSpPr>
            <a:spLocks noGrp="1"/>
          </p:cNvSpPr>
          <p:nvPr>
            <p:ph type="dt" sz="half" idx="10"/>
          </p:nvPr>
        </p:nvSpPr>
        <p:spPr/>
        <p:txBody>
          <a:bodyPr/>
          <a:lstStyle/>
          <a:p>
            <a:fld id="{60327FB2-DBF4-487B-9488-F42B02236CF1}" type="datetimeFigureOut">
              <a:rPr lang="zh-CN" altLang="en-US" smtClean="0"/>
              <a:t>2019/3/21</a:t>
            </a:fld>
            <a:endParaRPr lang="zh-CN" altLang="en-US"/>
          </a:p>
        </p:txBody>
      </p:sp>
      <p:sp>
        <p:nvSpPr>
          <p:cNvPr id="5" name="页脚占位符 4">
            <a:extLst>
              <a:ext uri="{FF2B5EF4-FFF2-40B4-BE49-F238E27FC236}">
                <a16:creationId xmlns:a16="http://schemas.microsoft.com/office/drawing/2014/main" id="{6AA014A2-C470-456F-9CD5-4A02C4BD57A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B0F4863-0F9F-4F62-8084-1F6B0CEA16F4}"/>
              </a:ext>
            </a:extLst>
          </p:cNvPr>
          <p:cNvSpPr>
            <a:spLocks noGrp="1"/>
          </p:cNvSpPr>
          <p:nvPr>
            <p:ph type="sldNum" sz="quarter" idx="12"/>
          </p:nvPr>
        </p:nvSpPr>
        <p:spPr/>
        <p:txBody>
          <a:bodyPr/>
          <a:lstStyle/>
          <a:p>
            <a:fld id="{6764C8EB-D489-4034-BD64-0F31F6D98D13}" type="slidenum">
              <a:rPr lang="zh-CN" altLang="en-US" smtClean="0"/>
              <a:t>‹#›</a:t>
            </a:fld>
            <a:endParaRPr lang="zh-CN" altLang="en-US"/>
          </a:p>
        </p:txBody>
      </p:sp>
    </p:spTree>
    <p:extLst>
      <p:ext uri="{BB962C8B-B14F-4D97-AF65-F5344CB8AC3E}">
        <p14:creationId xmlns:p14="http://schemas.microsoft.com/office/powerpoint/2010/main" val="3038747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EF0F0-A07E-4501-A681-3DFBF1A137E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6C704F7-92A1-4B96-8B8A-EEB40CCEBE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FEB80DA-F241-445E-B226-1582F61B1211}"/>
              </a:ext>
            </a:extLst>
          </p:cNvPr>
          <p:cNvSpPr>
            <a:spLocks noGrp="1"/>
          </p:cNvSpPr>
          <p:nvPr>
            <p:ph type="dt" sz="half" idx="10"/>
          </p:nvPr>
        </p:nvSpPr>
        <p:spPr/>
        <p:txBody>
          <a:bodyPr/>
          <a:lstStyle/>
          <a:p>
            <a:fld id="{60327FB2-DBF4-487B-9488-F42B02236CF1}" type="datetimeFigureOut">
              <a:rPr lang="zh-CN" altLang="en-US" smtClean="0"/>
              <a:t>2019/3/21</a:t>
            </a:fld>
            <a:endParaRPr lang="zh-CN" altLang="en-US"/>
          </a:p>
        </p:txBody>
      </p:sp>
      <p:sp>
        <p:nvSpPr>
          <p:cNvPr id="5" name="页脚占位符 4">
            <a:extLst>
              <a:ext uri="{FF2B5EF4-FFF2-40B4-BE49-F238E27FC236}">
                <a16:creationId xmlns:a16="http://schemas.microsoft.com/office/drawing/2014/main" id="{F0F9A8D9-9902-43BD-8F0F-7831342827A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F06ADDB-F255-42A6-B904-D5DE3BFDE66F}"/>
              </a:ext>
            </a:extLst>
          </p:cNvPr>
          <p:cNvSpPr>
            <a:spLocks noGrp="1"/>
          </p:cNvSpPr>
          <p:nvPr>
            <p:ph type="sldNum" sz="quarter" idx="12"/>
          </p:nvPr>
        </p:nvSpPr>
        <p:spPr/>
        <p:txBody>
          <a:bodyPr/>
          <a:lstStyle/>
          <a:p>
            <a:fld id="{6764C8EB-D489-4034-BD64-0F31F6D98D13}" type="slidenum">
              <a:rPr lang="zh-CN" altLang="en-US" smtClean="0"/>
              <a:t>‹#›</a:t>
            </a:fld>
            <a:endParaRPr lang="zh-CN" altLang="en-US"/>
          </a:p>
        </p:txBody>
      </p:sp>
    </p:spTree>
    <p:extLst>
      <p:ext uri="{BB962C8B-B14F-4D97-AF65-F5344CB8AC3E}">
        <p14:creationId xmlns:p14="http://schemas.microsoft.com/office/powerpoint/2010/main" val="3171299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8C8EA-8301-4465-AE73-AB83645C059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4E17A4-6295-4E3A-87A0-B1EECECBAC8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E81D322-080A-4D5D-89F3-B6026E44FBC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D4D1ED-F553-4563-B476-3BAE1183830E}"/>
              </a:ext>
            </a:extLst>
          </p:cNvPr>
          <p:cNvSpPr>
            <a:spLocks noGrp="1"/>
          </p:cNvSpPr>
          <p:nvPr>
            <p:ph type="dt" sz="half" idx="10"/>
          </p:nvPr>
        </p:nvSpPr>
        <p:spPr/>
        <p:txBody>
          <a:bodyPr/>
          <a:lstStyle/>
          <a:p>
            <a:fld id="{60327FB2-DBF4-487B-9488-F42B02236CF1}" type="datetimeFigureOut">
              <a:rPr lang="zh-CN" altLang="en-US" smtClean="0"/>
              <a:t>2019/3/21</a:t>
            </a:fld>
            <a:endParaRPr lang="zh-CN" altLang="en-US"/>
          </a:p>
        </p:txBody>
      </p:sp>
      <p:sp>
        <p:nvSpPr>
          <p:cNvPr id="6" name="页脚占位符 5">
            <a:extLst>
              <a:ext uri="{FF2B5EF4-FFF2-40B4-BE49-F238E27FC236}">
                <a16:creationId xmlns:a16="http://schemas.microsoft.com/office/drawing/2014/main" id="{2A3EE281-6461-42DE-8CB0-7C7C5E482C5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DA0056F-CDC5-494E-96EE-37CCE27AB6D6}"/>
              </a:ext>
            </a:extLst>
          </p:cNvPr>
          <p:cNvSpPr>
            <a:spLocks noGrp="1"/>
          </p:cNvSpPr>
          <p:nvPr>
            <p:ph type="sldNum" sz="quarter" idx="12"/>
          </p:nvPr>
        </p:nvSpPr>
        <p:spPr/>
        <p:txBody>
          <a:bodyPr/>
          <a:lstStyle/>
          <a:p>
            <a:fld id="{6764C8EB-D489-4034-BD64-0F31F6D98D13}" type="slidenum">
              <a:rPr lang="zh-CN" altLang="en-US" smtClean="0"/>
              <a:t>‹#›</a:t>
            </a:fld>
            <a:endParaRPr lang="zh-CN" altLang="en-US"/>
          </a:p>
        </p:txBody>
      </p:sp>
    </p:spTree>
    <p:extLst>
      <p:ext uri="{BB962C8B-B14F-4D97-AF65-F5344CB8AC3E}">
        <p14:creationId xmlns:p14="http://schemas.microsoft.com/office/powerpoint/2010/main" val="3316970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178B7C-68D4-4014-B115-82A810BF0C5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88BCFC-5C73-4C74-AE41-418FE22DA9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90F3BDC-7463-4292-8A7D-4B29623DF38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F881B55-F9DE-4743-A3B1-FCCEAAEC26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76CB145-538F-4DC2-9074-93A639B1DD7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DD80F5E-B9C5-4702-A02D-3926EB7780B6}"/>
              </a:ext>
            </a:extLst>
          </p:cNvPr>
          <p:cNvSpPr>
            <a:spLocks noGrp="1"/>
          </p:cNvSpPr>
          <p:nvPr>
            <p:ph type="dt" sz="half" idx="10"/>
          </p:nvPr>
        </p:nvSpPr>
        <p:spPr/>
        <p:txBody>
          <a:bodyPr/>
          <a:lstStyle/>
          <a:p>
            <a:fld id="{60327FB2-DBF4-487B-9488-F42B02236CF1}" type="datetimeFigureOut">
              <a:rPr lang="zh-CN" altLang="en-US" smtClean="0"/>
              <a:t>2019/3/21</a:t>
            </a:fld>
            <a:endParaRPr lang="zh-CN" altLang="en-US"/>
          </a:p>
        </p:txBody>
      </p:sp>
      <p:sp>
        <p:nvSpPr>
          <p:cNvPr id="8" name="页脚占位符 7">
            <a:extLst>
              <a:ext uri="{FF2B5EF4-FFF2-40B4-BE49-F238E27FC236}">
                <a16:creationId xmlns:a16="http://schemas.microsoft.com/office/drawing/2014/main" id="{75904E60-7B3D-4D55-A9ED-21907C9E2F1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EB14599-B03F-4CFB-A7D1-F36459D94FAE}"/>
              </a:ext>
            </a:extLst>
          </p:cNvPr>
          <p:cNvSpPr>
            <a:spLocks noGrp="1"/>
          </p:cNvSpPr>
          <p:nvPr>
            <p:ph type="sldNum" sz="quarter" idx="12"/>
          </p:nvPr>
        </p:nvSpPr>
        <p:spPr/>
        <p:txBody>
          <a:bodyPr/>
          <a:lstStyle/>
          <a:p>
            <a:fld id="{6764C8EB-D489-4034-BD64-0F31F6D98D13}" type="slidenum">
              <a:rPr lang="zh-CN" altLang="en-US" smtClean="0"/>
              <a:t>‹#›</a:t>
            </a:fld>
            <a:endParaRPr lang="zh-CN" altLang="en-US"/>
          </a:p>
        </p:txBody>
      </p:sp>
    </p:spTree>
    <p:extLst>
      <p:ext uri="{BB962C8B-B14F-4D97-AF65-F5344CB8AC3E}">
        <p14:creationId xmlns:p14="http://schemas.microsoft.com/office/powerpoint/2010/main" val="409744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ADC87E-7C1A-4920-9FF7-1B42DBDAE56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3CF2FD-E638-407A-B294-C6DC6FEA810C}"/>
              </a:ext>
            </a:extLst>
          </p:cNvPr>
          <p:cNvSpPr>
            <a:spLocks noGrp="1"/>
          </p:cNvSpPr>
          <p:nvPr>
            <p:ph type="dt" sz="half" idx="10"/>
          </p:nvPr>
        </p:nvSpPr>
        <p:spPr/>
        <p:txBody>
          <a:bodyPr/>
          <a:lstStyle/>
          <a:p>
            <a:fld id="{60327FB2-DBF4-487B-9488-F42B02236CF1}" type="datetimeFigureOut">
              <a:rPr lang="zh-CN" altLang="en-US" smtClean="0"/>
              <a:t>2019/3/21</a:t>
            </a:fld>
            <a:endParaRPr lang="zh-CN" altLang="en-US"/>
          </a:p>
        </p:txBody>
      </p:sp>
      <p:sp>
        <p:nvSpPr>
          <p:cNvPr id="4" name="页脚占位符 3">
            <a:extLst>
              <a:ext uri="{FF2B5EF4-FFF2-40B4-BE49-F238E27FC236}">
                <a16:creationId xmlns:a16="http://schemas.microsoft.com/office/drawing/2014/main" id="{B503D982-5DAF-4430-89BE-6C199775C7C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FC3D589-7B83-479D-8023-D56EA236631F}"/>
              </a:ext>
            </a:extLst>
          </p:cNvPr>
          <p:cNvSpPr>
            <a:spLocks noGrp="1"/>
          </p:cNvSpPr>
          <p:nvPr>
            <p:ph type="sldNum" sz="quarter" idx="12"/>
          </p:nvPr>
        </p:nvSpPr>
        <p:spPr/>
        <p:txBody>
          <a:bodyPr/>
          <a:lstStyle/>
          <a:p>
            <a:fld id="{6764C8EB-D489-4034-BD64-0F31F6D98D13}" type="slidenum">
              <a:rPr lang="zh-CN" altLang="en-US" smtClean="0"/>
              <a:t>‹#›</a:t>
            </a:fld>
            <a:endParaRPr lang="zh-CN" altLang="en-US"/>
          </a:p>
        </p:txBody>
      </p:sp>
    </p:spTree>
    <p:extLst>
      <p:ext uri="{BB962C8B-B14F-4D97-AF65-F5344CB8AC3E}">
        <p14:creationId xmlns:p14="http://schemas.microsoft.com/office/powerpoint/2010/main" val="2581418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1B0F948-9B0B-4DA2-9571-6E7043B79789}"/>
              </a:ext>
            </a:extLst>
          </p:cNvPr>
          <p:cNvSpPr>
            <a:spLocks noGrp="1"/>
          </p:cNvSpPr>
          <p:nvPr>
            <p:ph type="dt" sz="half" idx="10"/>
          </p:nvPr>
        </p:nvSpPr>
        <p:spPr/>
        <p:txBody>
          <a:bodyPr/>
          <a:lstStyle/>
          <a:p>
            <a:fld id="{60327FB2-DBF4-487B-9488-F42B02236CF1}" type="datetimeFigureOut">
              <a:rPr lang="zh-CN" altLang="en-US" smtClean="0"/>
              <a:t>2019/3/21</a:t>
            </a:fld>
            <a:endParaRPr lang="zh-CN" altLang="en-US"/>
          </a:p>
        </p:txBody>
      </p:sp>
      <p:sp>
        <p:nvSpPr>
          <p:cNvPr id="3" name="页脚占位符 2">
            <a:extLst>
              <a:ext uri="{FF2B5EF4-FFF2-40B4-BE49-F238E27FC236}">
                <a16:creationId xmlns:a16="http://schemas.microsoft.com/office/drawing/2014/main" id="{B8B1F323-86D4-4594-81E5-89E120B49BE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4E82E6A-72E9-4A6D-85EA-5EDB77043E95}"/>
              </a:ext>
            </a:extLst>
          </p:cNvPr>
          <p:cNvSpPr>
            <a:spLocks noGrp="1"/>
          </p:cNvSpPr>
          <p:nvPr>
            <p:ph type="sldNum" sz="quarter" idx="12"/>
          </p:nvPr>
        </p:nvSpPr>
        <p:spPr/>
        <p:txBody>
          <a:bodyPr/>
          <a:lstStyle/>
          <a:p>
            <a:fld id="{6764C8EB-D489-4034-BD64-0F31F6D98D13}" type="slidenum">
              <a:rPr lang="zh-CN" altLang="en-US" smtClean="0"/>
              <a:t>‹#›</a:t>
            </a:fld>
            <a:endParaRPr lang="zh-CN" altLang="en-US"/>
          </a:p>
        </p:txBody>
      </p:sp>
    </p:spTree>
    <p:extLst>
      <p:ext uri="{BB962C8B-B14F-4D97-AF65-F5344CB8AC3E}">
        <p14:creationId xmlns:p14="http://schemas.microsoft.com/office/powerpoint/2010/main" val="1281751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D83F62-DD91-4537-BF72-3F2EC58213E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62335C5-8B88-4127-88B0-E641A06D83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3EF67A9-496D-4EA3-9DC9-3EB87E4CD2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148608-CD4E-452E-9F94-11C92087C01C}"/>
              </a:ext>
            </a:extLst>
          </p:cNvPr>
          <p:cNvSpPr>
            <a:spLocks noGrp="1"/>
          </p:cNvSpPr>
          <p:nvPr>
            <p:ph type="dt" sz="half" idx="10"/>
          </p:nvPr>
        </p:nvSpPr>
        <p:spPr/>
        <p:txBody>
          <a:bodyPr/>
          <a:lstStyle/>
          <a:p>
            <a:fld id="{60327FB2-DBF4-487B-9488-F42B02236CF1}" type="datetimeFigureOut">
              <a:rPr lang="zh-CN" altLang="en-US" smtClean="0"/>
              <a:t>2019/3/21</a:t>
            </a:fld>
            <a:endParaRPr lang="zh-CN" altLang="en-US"/>
          </a:p>
        </p:txBody>
      </p:sp>
      <p:sp>
        <p:nvSpPr>
          <p:cNvPr id="6" name="页脚占位符 5">
            <a:extLst>
              <a:ext uri="{FF2B5EF4-FFF2-40B4-BE49-F238E27FC236}">
                <a16:creationId xmlns:a16="http://schemas.microsoft.com/office/drawing/2014/main" id="{96AC7291-B7A4-4BE4-B4B6-018E3B360B9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A3E0C13-9B98-4251-836A-B430A1C9FE99}"/>
              </a:ext>
            </a:extLst>
          </p:cNvPr>
          <p:cNvSpPr>
            <a:spLocks noGrp="1"/>
          </p:cNvSpPr>
          <p:nvPr>
            <p:ph type="sldNum" sz="quarter" idx="12"/>
          </p:nvPr>
        </p:nvSpPr>
        <p:spPr/>
        <p:txBody>
          <a:bodyPr/>
          <a:lstStyle/>
          <a:p>
            <a:fld id="{6764C8EB-D489-4034-BD64-0F31F6D98D13}" type="slidenum">
              <a:rPr lang="zh-CN" altLang="en-US" smtClean="0"/>
              <a:t>‹#›</a:t>
            </a:fld>
            <a:endParaRPr lang="zh-CN" altLang="en-US"/>
          </a:p>
        </p:txBody>
      </p:sp>
    </p:spTree>
    <p:extLst>
      <p:ext uri="{BB962C8B-B14F-4D97-AF65-F5344CB8AC3E}">
        <p14:creationId xmlns:p14="http://schemas.microsoft.com/office/powerpoint/2010/main" val="1485059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6E2C60-9819-49C4-968D-915250F90AF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FF16A9D-E9B0-4446-9A69-908A508591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7C6EAE0-2FC5-43F1-94FC-DB611E86B7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D7254C1-9623-4268-850C-4FB056945EC4}"/>
              </a:ext>
            </a:extLst>
          </p:cNvPr>
          <p:cNvSpPr>
            <a:spLocks noGrp="1"/>
          </p:cNvSpPr>
          <p:nvPr>
            <p:ph type="dt" sz="half" idx="10"/>
          </p:nvPr>
        </p:nvSpPr>
        <p:spPr/>
        <p:txBody>
          <a:bodyPr/>
          <a:lstStyle/>
          <a:p>
            <a:fld id="{60327FB2-DBF4-487B-9488-F42B02236CF1}" type="datetimeFigureOut">
              <a:rPr lang="zh-CN" altLang="en-US" smtClean="0"/>
              <a:t>2019/3/21</a:t>
            </a:fld>
            <a:endParaRPr lang="zh-CN" altLang="en-US"/>
          </a:p>
        </p:txBody>
      </p:sp>
      <p:sp>
        <p:nvSpPr>
          <p:cNvPr id="6" name="页脚占位符 5">
            <a:extLst>
              <a:ext uri="{FF2B5EF4-FFF2-40B4-BE49-F238E27FC236}">
                <a16:creationId xmlns:a16="http://schemas.microsoft.com/office/drawing/2014/main" id="{AA79D4EA-D4A5-4E5D-9177-13E0E945C67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26EBD74-95BE-43D1-ABDC-2268DA368FC5}"/>
              </a:ext>
            </a:extLst>
          </p:cNvPr>
          <p:cNvSpPr>
            <a:spLocks noGrp="1"/>
          </p:cNvSpPr>
          <p:nvPr>
            <p:ph type="sldNum" sz="quarter" idx="12"/>
          </p:nvPr>
        </p:nvSpPr>
        <p:spPr/>
        <p:txBody>
          <a:bodyPr/>
          <a:lstStyle/>
          <a:p>
            <a:fld id="{6764C8EB-D489-4034-BD64-0F31F6D98D13}" type="slidenum">
              <a:rPr lang="zh-CN" altLang="en-US" smtClean="0"/>
              <a:t>‹#›</a:t>
            </a:fld>
            <a:endParaRPr lang="zh-CN" altLang="en-US"/>
          </a:p>
        </p:txBody>
      </p:sp>
    </p:spTree>
    <p:extLst>
      <p:ext uri="{BB962C8B-B14F-4D97-AF65-F5344CB8AC3E}">
        <p14:creationId xmlns:p14="http://schemas.microsoft.com/office/powerpoint/2010/main" val="460388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AAF9A1B-181F-40B1-86E9-1CAAA7E115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46194EE-1247-4EB6-BFB2-5D4CFBF532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63E942-8A09-47CE-9325-601A1496E5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327FB2-DBF4-487B-9488-F42B02236CF1}" type="datetimeFigureOut">
              <a:rPr lang="zh-CN" altLang="en-US" smtClean="0"/>
              <a:t>2019/3/21</a:t>
            </a:fld>
            <a:endParaRPr lang="zh-CN" altLang="en-US"/>
          </a:p>
        </p:txBody>
      </p:sp>
      <p:sp>
        <p:nvSpPr>
          <p:cNvPr id="5" name="页脚占位符 4">
            <a:extLst>
              <a:ext uri="{FF2B5EF4-FFF2-40B4-BE49-F238E27FC236}">
                <a16:creationId xmlns:a16="http://schemas.microsoft.com/office/drawing/2014/main" id="{DB0F86FD-2A04-44DE-B7AB-5F3B9A600B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2D6FABF-3F87-46EF-BD47-B4EA86CA29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64C8EB-D489-4034-BD64-0F31F6D98D13}" type="slidenum">
              <a:rPr lang="zh-CN" altLang="en-US" smtClean="0"/>
              <a:t>‹#›</a:t>
            </a:fld>
            <a:endParaRPr lang="zh-CN" altLang="en-US"/>
          </a:p>
        </p:txBody>
      </p:sp>
    </p:spTree>
    <p:extLst>
      <p:ext uri="{BB962C8B-B14F-4D97-AF65-F5344CB8AC3E}">
        <p14:creationId xmlns:p14="http://schemas.microsoft.com/office/powerpoint/2010/main" val="27080365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6" Type="http://schemas.openxmlformats.org/officeDocument/2006/relationships/image" Target="../media/image44.png"/><Relationship Id="rId21" Type="http://schemas.openxmlformats.org/officeDocument/2006/relationships/image" Target="../media/image39.png"/><Relationship Id="rId25" Type="http://schemas.openxmlformats.org/officeDocument/2006/relationships/image" Target="../media/image43.png"/><Relationship Id="rId17" Type="http://schemas.openxmlformats.org/officeDocument/2006/relationships/image" Target="../media/image35.png"/><Relationship Id="rId2" Type="http://schemas.openxmlformats.org/officeDocument/2006/relationships/notesSlide" Target="../notesSlides/notesSlide14.xml"/><Relationship Id="rId20" Type="http://schemas.openxmlformats.org/officeDocument/2006/relationships/image" Target="../media/image38.png"/><Relationship Id="rId1" Type="http://schemas.openxmlformats.org/officeDocument/2006/relationships/slideLayout" Target="../slideLayouts/slideLayout2.xml"/><Relationship Id="rId24" Type="http://schemas.openxmlformats.org/officeDocument/2006/relationships/image" Target="../media/image42.png"/><Relationship Id="rId23" Type="http://schemas.openxmlformats.org/officeDocument/2006/relationships/image" Target="../media/image41.png"/><Relationship Id="rId27" Type="http://schemas.openxmlformats.org/officeDocument/2006/relationships/image" Target="../media/image4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g"/><Relationship Id="rId4" Type="http://schemas.openxmlformats.org/officeDocument/2006/relationships/image" Target="../media/image16.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littlemine"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8" Type="http://schemas.openxmlformats.org/officeDocument/2006/relationships/image" Target="../media/image47.png"/><Relationship Id="rId26" Type="http://schemas.microsoft.com/office/2007/relationships/diagramDrawing" Target="../diagrams/drawing1.xml"/><Relationship Id="rId8" Type="http://schemas.openxmlformats.org/officeDocument/2006/relationships/diagramLayout" Target="../diagrams/layout1.xml"/><Relationship Id="rId21" Type="http://schemas.openxmlformats.org/officeDocument/2006/relationships/image" Target="../media/image50.png"/><Relationship Id="rId17" Type="http://schemas.openxmlformats.org/officeDocument/2006/relationships/image" Target="../media/image46.png"/><Relationship Id="rId25" Type="http://schemas.openxmlformats.org/officeDocument/2006/relationships/diagramColors" Target="../diagrams/colors1.xml"/><Relationship Id="rId12" Type="http://schemas.openxmlformats.org/officeDocument/2006/relationships/diagramData" Target="../diagrams/data2.xml"/><Relationship Id="rId2" Type="http://schemas.openxmlformats.org/officeDocument/2006/relationships/notesSlide" Target="../notesSlides/notesSlide3.xml"/><Relationship Id="rId20" Type="http://schemas.openxmlformats.org/officeDocument/2006/relationships/image" Target="../media/image49.png"/><Relationship Id="rId1" Type="http://schemas.openxmlformats.org/officeDocument/2006/relationships/slideLayout" Target="../slideLayouts/slideLayout2.xml"/><Relationship Id="rId24" Type="http://schemas.openxmlformats.org/officeDocument/2006/relationships/diagramQuickStyle" Target="../diagrams/quickStyle1.xml"/><Relationship Id="rId23" Type="http://schemas.openxmlformats.org/officeDocument/2006/relationships/diagramLayout" Target="../diagrams/layout1.xml"/><Relationship Id="rId19" Type="http://schemas.openxmlformats.org/officeDocument/2006/relationships/image" Target="../media/image48.png"/><Relationship Id="rId10" Type="http://schemas.openxmlformats.org/officeDocument/2006/relationships/diagramColors" Target="../diagrams/colors1.xml"/><Relationship Id="rId22" Type="http://schemas.openxmlformats.org/officeDocument/2006/relationships/diagramData" Target="../diagrams/data1.xml"/><Relationship Id="rId9"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customXml" Target="../ink/ink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5BBA3C-016A-435D-923A-238FD54FB04B}"/>
              </a:ext>
            </a:extLst>
          </p:cNvPr>
          <p:cNvSpPr>
            <a:spLocks noGrp="1"/>
          </p:cNvSpPr>
          <p:nvPr>
            <p:ph type="ctrTitle"/>
          </p:nvPr>
        </p:nvSpPr>
        <p:spPr/>
        <p:txBody>
          <a:bodyPr>
            <a:normAutofit fontScale="90000"/>
          </a:bodyPr>
          <a:lstStyle/>
          <a:p>
            <a:r>
              <a:rPr lang="en-US" altLang="zh-CN" dirty="0"/>
              <a:t>GPU Optimizations of </a:t>
            </a:r>
            <a:br>
              <a:rPr lang="en-US" altLang="zh-CN" dirty="0"/>
            </a:br>
            <a:r>
              <a:rPr lang="en-US" altLang="zh-CN" dirty="0"/>
              <a:t>Material Point Method and Collision Detection</a:t>
            </a:r>
            <a:endParaRPr lang="zh-CN" altLang="en-US" dirty="0"/>
          </a:p>
        </p:txBody>
      </p:sp>
      <p:sp>
        <p:nvSpPr>
          <p:cNvPr id="3" name="副标题 2">
            <a:extLst>
              <a:ext uri="{FF2B5EF4-FFF2-40B4-BE49-F238E27FC236}">
                <a16:creationId xmlns:a16="http://schemas.microsoft.com/office/drawing/2014/main" id="{92A9F4DF-F91E-4786-8744-482CB1905C40}"/>
              </a:ext>
            </a:extLst>
          </p:cNvPr>
          <p:cNvSpPr>
            <a:spLocks noGrp="1"/>
          </p:cNvSpPr>
          <p:nvPr>
            <p:ph type="subTitle" idx="1"/>
          </p:nvPr>
        </p:nvSpPr>
        <p:spPr/>
        <p:txBody>
          <a:bodyPr/>
          <a:lstStyle/>
          <a:p>
            <a:endParaRPr lang="en-US" altLang="zh-CN" dirty="0"/>
          </a:p>
          <a:p>
            <a:r>
              <a:rPr lang="en-US" altLang="zh-CN" dirty="0"/>
              <a:t>Xinlei Wang, </a:t>
            </a:r>
            <a:r>
              <a:rPr lang="zh-CN" altLang="en-US" dirty="0"/>
              <a:t>王鑫磊</a:t>
            </a:r>
            <a:endParaRPr lang="en-US" altLang="zh-CN" dirty="0"/>
          </a:p>
          <a:p>
            <a:r>
              <a:rPr lang="zh-CN" altLang="en-US" dirty="0"/>
              <a:t>浙江大学</a:t>
            </a:r>
          </a:p>
        </p:txBody>
      </p:sp>
    </p:spTree>
    <p:extLst>
      <p:ext uri="{BB962C8B-B14F-4D97-AF65-F5344CB8AC3E}">
        <p14:creationId xmlns:p14="http://schemas.microsoft.com/office/powerpoint/2010/main" val="2411494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943338-D033-4AEE-ABBA-B674306073EC}"/>
              </a:ext>
            </a:extLst>
          </p:cNvPr>
          <p:cNvSpPr>
            <a:spLocks noGrp="1"/>
          </p:cNvSpPr>
          <p:nvPr>
            <p:ph type="title"/>
          </p:nvPr>
        </p:nvSpPr>
        <p:spPr/>
        <p:txBody>
          <a:bodyPr/>
          <a:lstStyle/>
          <a:p>
            <a:r>
              <a:rPr lang="en-US" altLang="zh-CN" dirty="0"/>
              <a:t>Fundamental Implementation Choices</a:t>
            </a:r>
            <a:endParaRPr lang="zh-CN" altLang="en-US" dirty="0"/>
          </a:p>
        </p:txBody>
      </p:sp>
      <p:sp>
        <p:nvSpPr>
          <p:cNvPr id="3" name="内容占位符 2">
            <a:extLst>
              <a:ext uri="{FF2B5EF4-FFF2-40B4-BE49-F238E27FC236}">
                <a16:creationId xmlns:a16="http://schemas.microsoft.com/office/drawing/2014/main" id="{A58D2CB6-5FE0-4023-85A4-88D0D8BC1B4A}"/>
              </a:ext>
            </a:extLst>
          </p:cNvPr>
          <p:cNvSpPr>
            <a:spLocks noGrp="1"/>
          </p:cNvSpPr>
          <p:nvPr>
            <p:ph idx="1"/>
          </p:nvPr>
        </p:nvSpPr>
        <p:spPr/>
        <p:txBody>
          <a:bodyPr/>
          <a:lstStyle/>
          <a:p>
            <a:r>
              <a:rPr lang="en-US" altLang="zh-CN" dirty="0"/>
              <a:t>Data Structure for Particles</a:t>
            </a:r>
          </a:p>
          <a:p>
            <a:pPr lvl="1"/>
            <a:r>
              <a:rPr lang="en-US" altLang="zh-CN" dirty="0"/>
              <a:t>Arrays in the </a:t>
            </a:r>
            <a:r>
              <a:rPr lang="en-US" altLang="zh-CN" dirty="0" err="1"/>
              <a:t>SoA</a:t>
            </a:r>
            <a:r>
              <a:rPr lang="en-US" altLang="zh-CN" dirty="0"/>
              <a:t> (Structure of Array) layout</a:t>
            </a:r>
          </a:p>
          <a:p>
            <a:r>
              <a:rPr lang="en-US" altLang="zh-CN" dirty="0"/>
              <a:t>Data Structure for Space</a:t>
            </a:r>
          </a:p>
          <a:p>
            <a:pPr lvl="1"/>
            <a:r>
              <a:rPr lang="en-US" altLang="zh-CN" dirty="0" err="1"/>
              <a:t>Perceptionally</a:t>
            </a:r>
            <a:r>
              <a:rPr lang="en-US" altLang="zh-CN" dirty="0"/>
              <a:t> a sparse uniform grid</a:t>
            </a:r>
          </a:p>
          <a:p>
            <a:pPr lvl="1"/>
            <a:r>
              <a:rPr lang="en-US" altLang="zh-CN" dirty="0"/>
              <a:t>Support efficient interpolation operations</a:t>
            </a:r>
          </a:p>
          <a:p>
            <a:pPr lvl="1"/>
            <a:r>
              <a:rPr lang="en-US" altLang="zh-CN" dirty="0" err="1"/>
              <a:t>GSPGrid</a:t>
            </a:r>
            <a:r>
              <a:rPr lang="en-US" altLang="zh-CN" dirty="0"/>
              <a:t> vs. GVDB</a:t>
            </a:r>
          </a:p>
          <a:p>
            <a:r>
              <a:rPr lang="en-US" altLang="zh-CN" dirty="0"/>
              <a:t>Sort</a:t>
            </a:r>
          </a:p>
          <a:p>
            <a:pPr lvl="1"/>
            <a:r>
              <a:rPr lang="en-US" altLang="zh-CN" dirty="0"/>
              <a:t>Radix sort vs. Histogram sort</a:t>
            </a:r>
          </a:p>
          <a:p>
            <a:endParaRPr lang="en-US" altLang="zh-CN" dirty="0"/>
          </a:p>
        </p:txBody>
      </p:sp>
    </p:spTree>
    <p:extLst>
      <p:ext uri="{BB962C8B-B14F-4D97-AF65-F5344CB8AC3E}">
        <p14:creationId xmlns:p14="http://schemas.microsoft.com/office/powerpoint/2010/main" val="914602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标题 1">
            <a:extLst>
              <a:ext uri="{FF2B5EF4-FFF2-40B4-BE49-F238E27FC236}">
                <a16:creationId xmlns:a16="http://schemas.microsoft.com/office/drawing/2014/main" id="{5E9CFEDD-7E70-49A8-B8B6-942D9AB7812C}"/>
              </a:ext>
            </a:extLst>
          </p:cNvPr>
          <p:cNvSpPr>
            <a:spLocks noGrp="1"/>
          </p:cNvSpPr>
          <p:nvPr>
            <p:ph type="title"/>
          </p:nvPr>
        </p:nvSpPr>
        <p:spPr>
          <a:xfrm>
            <a:off x="838200" y="365125"/>
            <a:ext cx="10515600" cy="1325563"/>
          </a:xfrm>
        </p:spPr>
        <p:txBody>
          <a:bodyPr>
            <a:normAutofit/>
          </a:bodyPr>
          <a:lstStyle/>
          <a:p>
            <a:pPr algn="ctr"/>
            <a:r>
              <a:rPr lang="en-US" altLang="zh-CN" dirty="0"/>
              <a:t>Performance Factors</a:t>
            </a:r>
            <a:endParaRPr lang="zh-CN" altLang="en-US" dirty="0"/>
          </a:p>
        </p:txBody>
      </p:sp>
      <p:sp>
        <p:nvSpPr>
          <p:cNvPr id="23" name="Content Placeholder 13">
            <a:extLst>
              <a:ext uri="{FF2B5EF4-FFF2-40B4-BE49-F238E27FC236}">
                <a16:creationId xmlns:a16="http://schemas.microsoft.com/office/drawing/2014/main" id="{DF8D33E8-50C8-4E8D-B4FD-517FED58005D}"/>
              </a:ext>
            </a:extLst>
          </p:cNvPr>
          <p:cNvSpPr>
            <a:spLocks noGrp="1"/>
          </p:cNvSpPr>
          <p:nvPr>
            <p:ph idx="1"/>
          </p:nvPr>
        </p:nvSpPr>
        <p:spPr>
          <a:xfrm>
            <a:off x="838200" y="4617720"/>
            <a:ext cx="5097779" cy="1463672"/>
          </a:xfrm>
        </p:spPr>
        <p:txBody>
          <a:bodyPr anchor="t">
            <a:normAutofit/>
          </a:bodyPr>
          <a:lstStyle/>
          <a:p>
            <a:r>
              <a:rPr lang="en-US" altLang="zh-CN" sz="2000" dirty="0">
                <a:solidFill>
                  <a:srgbClr val="FFFFFF"/>
                </a:solidFill>
              </a:rPr>
              <a:t>Particle distribution doesn’t matter much</a:t>
            </a:r>
          </a:p>
          <a:p>
            <a:r>
              <a:rPr lang="en-US" altLang="zh-CN" sz="2000" dirty="0">
                <a:solidFill>
                  <a:srgbClr val="FFFFFF"/>
                </a:solidFill>
              </a:rPr>
              <a:t>The number of particles matters</a:t>
            </a:r>
          </a:p>
        </p:txBody>
      </p:sp>
      <p:pic>
        <p:nvPicPr>
          <p:cNvPr id="24" name="内容占位符 4" descr="图片包含 屏幕截图&#10;&#10;描述已自动生成">
            <a:extLst>
              <a:ext uri="{FF2B5EF4-FFF2-40B4-BE49-F238E27FC236}">
                <a16:creationId xmlns:a16="http://schemas.microsoft.com/office/drawing/2014/main" id="{1FC1E6B8-94C1-4738-BC45-3BD27D21C0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5925" y="4274344"/>
            <a:ext cx="5248276" cy="2144268"/>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grpSp>
        <p:nvGrpSpPr>
          <p:cNvPr id="10" name="组合 9">
            <a:extLst>
              <a:ext uri="{FF2B5EF4-FFF2-40B4-BE49-F238E27FC236}">
                <a16:creationId xmlns:a16="http://schemas.microsoft.com/office/drawing/2014/main" id="{4B8D472F-31F6-4FD3-8FAA-96CCA2AC2695}"/>
              </a:ext>
            </a:extLst>
          </p:cNvPr>
          <p:cNvGrpSpPr/>
          <p:nvPr/>
        </p:nvGrpSpPr>
        <p:grpSpPr>
          <a:xfrm>
            <a:off x="559992" y="2044890"/>
            <a:ext cx="5375987" cy="2422863"/>
            <a:chOff x="838200" y="1943011"/>
            <a:chExt cx="5375987" cy="2422863"/>
          </a:xfrm>
        </p:grpSpPr>
        <p:graphicFrame>
          <p:nvGraphicFramePr>
            <p:cNvPr id="33" name="图表 8">
              <a:extLst>
                <a:ext uri="{FF2B5EF4-FFF2-40B4-BE49-F238E27FC236}">
                  <a16:creationId xmlns:a16="http://schemas.microsoft.com/office/drawing/2014/main" id="{45110A36-F86F-42EE-9BD1-0D87C2955D51}"/>
                </a:ext>
              </a:extLst>
            </p:cNvPr>
            <p:cNvGraphicFramePr>
              <a:graphicFrameLocks/>
            </p:cNvGraphicFramePr>
            <p:nvPr>
              <p:extLst>
                <p:ext uri="{D42A27DB-BD31-4B8C-83A1-F6EECF244321}">
                  <p14:modId xmlns:p14="http://schemas.microsoft.com/office/powerpoint/2010/main" val="2560606991"/>
                </p:ext>
              </p:extLst>
            </p:nvPr>
          </p:nvGraphicFramePr>
          <p:xfrm>
            <a:off x="838200" y="1943011"/>
            <a:ext cx="5375987" cy="2422863"/>
          </p:xfrm>
          <a:graphic>
            <a:graphicData uri="http://schemas.openxmlformats.org/drawingml/2006/chart">
              <c:chart xmlns:c="http://schemas.openxmlformats.org/drawingml/2006/chart" xmlns:r="http://schemas.openxmlformats.org/officeDocument/2006/relationships" r:id="rId4"/>
            </a:graphicData>
          </a:graphic>
        </p:graphicFrame>
        <p:sp>
          <p:nvSpPr>
            <p:cNvPr id="34" name="TextBox 5">
              <a:extLst>
                <a:ext uri="{FF2B5EF4-FFF2-40B4-BE49-F238E27FC236}">
                  <a16:creationId xmlns:a16="http://schemas.microsoft.com/office/drawing/2014/main" id="{B149A6F1-089B-4EFB-87BA-0E88DC04ACCE}"/>
                </a:ext>
              </a:extLst>
            </p:cNvPr>
            <p:cNvSpPr txBox="1"/>
            <p:nvPr/>
          </p:nvSpPr>
          <p:spPr>
            <a:xfrm>
              <a:off x="878686" y="3739709"/>
              <a:ext cx="373167" cy="276999"/>
            </a:xfrm>
            <a:prstGeom prst="rect">
              <a:avLst/>
            </a:prstGeom>
            <a:noFill/>
          </p:spPr>
          <p:txBody>
            <a:bodyPr wrap="square" rtlCol="0">
              <a:spAutoFit/>
            </a:bodyPr>
            <a:lstStyle/>
            <a:p>
              <a:r>
                <a:rPr lang="en-US" altLang="zh-CN" sz="1200" dirty="0">
                  <a:solidFill>
                    <a:schemeClr val="bg2">
                      <a:lumMod val="90000"/>
                    </a:schemeClr>
                  </a:solidFill>
                  <a:latin typeface="Linux Biolinum O" charset="0"/>
                  <a:ea typeface="Linux Biolinum O" charset="0"/>
                  <a:cs typeface="Linux Biolinum O" charset="0"/>
                </a:rPr>
                <a:t>ms</a:t>
              </a:r>
              <a:endParaRPr lang="en-US" sz="1200" dirty="0">
                <a:solidFill>
                  <a:schemeClr val="bg2">
                    <a:lumMod val="90000"/>
                  </a:schemeClr>
                </a:solidFill>
                <a:latin typeface="Linux Biolinum O" charset="0"/>
                <a:ea typeface="Linux Biolinum O" charset="0"/>
                <a:cs typeface="Linux Biolinum O" charset="0"/>
              </a:endParaRPr>
            </a:p>
          </p:txBody>
        </p:sp>
      </p:grpSp>
      <p:sp>
        <p:nvSpPr>
          <p:cNvPr id="37" name="Content Placeholder 13">
            <a:extLst>
              <a:ext uri="{FF2B5EF4-FFF2-40B4-BE49-F238E27FC236}">
                <a16:creationId xmlns:a16="http://schemas.microsoft.com/office/drawing/2014/main" id="{A92B5FB9-4BF9-4998-9B2F-2510AFF73D79}"/>
              </a:ext>
            </a:extLst>
          </p:cNvPr>
          <p:cNvSpPr txBox="1">
            <a:spLocks/>
          </p:cNvSpPr>
          <p:nvPr/>
        </p:nvSpPr>
        <p:spPr>
          <a:xfrm>
            <a:off x="7332742" y="2524485"/>
            <a:ext cx="4807676" cy="177554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solidFill>
                  <a:schemeClr val="tx1">
                    <a:lumMod val="85000"/>
                    <a:lumOff val="15000"/>
                  </a:schemeClr>
                </a:solidFill>
              </a:rPr>
              <a:t>When the number of particles is fixed,</a:t>
            </a:r>
          </a:p>
          <a:p>
            <a:r>
              <a:rPr lang="en-US" altLang="zh-CN" sz="2000" dirty="0" err="1">
                <a:solidFill>
                  <a:schemeClr val="tx1">
                    <a:lumMod val="85000"/>
                    <a:lumOff val="15000"/>
                  </a:schemeClr>
                </a:solidFill>
              </a:rPr>
              <a:t>p</a:t>
            </a:r>
            <a:r>
              <a:rPr lang="en-US" sz="2000" dirty="0" err="1">
                <a:solidFill>
                  <a:schemeClr val="tx1">
                    <a:lumMod val="85000"/>
                    <a:lumOff val="15000"/>
                  </a:schemeClr>
                </a:solidFill>
              </a:rPr>
              <a:t>pc</a:t>
            </a:r>
            <a:r>
              <a:rPr lang="en-US" sz="2000" dirty="0">
                <a:solidFill>
                  <a:schemeClr val="tx1">
                    <a:lumMod val="85000"/>
                    <a:lumOff val="15000"/>
                  </a:schemeClr>
                </a:solidFill>
              </a:rPr>
              <a:t> </a:t>
            </a:r>
            <a:r>
              <a:rPr lang="zh-CN" altLang="en-US" sz="2000" dirty="0">
                <a:solidFill>
                  <a:schemeClr val="tx1">
                    <a:lumMod val="85000"/>
                    <a:lumOff val="15000"/>
                  </a:schemeClr>
                </a:solidFill>
              </a:rPr>
              <a:t>↑</a:t>
            </a:r>
            <a:r>
              <a:rPr lang="en-US" sz="2000" dirty="0">
                <a:solidFill>
                  <a:schemeClr val="tx1">
                    <a:lumMod val="85000"/>
                    <a:lumOff val="15000"/>
                  </a:schemeClr>
                </a:solidFill>
              </a:rPr>
              <a:t>, </a:t>
            </a:r>
            <a:r>
              <a:rPr lang="en-US" altLang="zh-CN" sz="2000" dirty="0">
                <a:solidFill>
                  <a:schemeClr val="tx1">
                    <a:lumMod val="85000"/>
                    <a:lumOff val="15000"/>
                  </a:schemeClr>
                </a:solidFill>
              </a:rPr>
              <a:t>n</a:t>
            </a:r>
            <a:r>
              <a:rPr lang="en-US" sz="2000" dirty="0">
                <a:solidFill>
                  <a:schemeClr val="tx1">
                    <a:lumMod val="85000"/>
                    <a:lumOff val="15000"/>
                  </a:schemeClr>
                </a:solidFill>
              </a:rPr>
              <a:t>ode </a:t>
            </a:r>
            <a:r>
              <a:rPr lang="zh-CN" altLang="en-US" sz="2000" dirty="0">
                <a:solidFill>
                  <a:schemeClr val="tx1">
                    <a:lumMod val="85000"/>
                    <a:lumOff val="15000"/>
                  </a:schemeClr>
                </a:solidFill>
              </a:rPr>
              <a:t>↓</a:t>
            </a:r>
            <a:r>
              <a:rPr lang="en-US" altLang="zh-CN" sz="2000" dirty="0">
                <a:solidFill>
                  <a:schemeClr val="tx1">
                    <a:lumMod val="85000"/>
                    <a:lumOff val="15000"/>
                  </a:schemeClr>
                </a:solidFill>
              </a:rPr>
              <a:t>, performance </a:t>
            </a:r>
            <a:r>
              <a:rPr lang="zh-CN" altLang="en-US" sz="2000" dirty="0">
                <a:solidFill>
                  <a:schemeClr val="tx1">
                    <a:lumMod val="85000"/>
                    <a:lumOff val="15000"/>
                  </a:schemeClr>
                </a:solidFill>
              </a:rPr>
              <a:t>↑</a:t>
            </a:r>
            <a:endParaRPr lang="en-US" altLang="zh-CN" sz="2000" dirty="0">
              <a:solidFill>
                <a:schemeClr val="tx1">
                  <a:lumMod val="85000"/>
                  <a:lumOff val="15000"/>
                </a:schemeClr>
              </a:solidFill>
            </a:endParaRPr>
          </a:p>
          <a:p>
            <a:endParaRPr lang="en-US" sz="2000" dirty="0">
              <a:solidFill>
                <a:schemeClr val="tx1">
                  <a:lumMod val="85000"/>
                  <a:lumOff val="15000"/>
                </a:schemeClr>
              </a:solidFill>
            </a:endParaRPr>
          </a:p>
        </p:txBody>
      </p:sp>
    </p:spTree>
    <p:extLst>
      <p:ext uri="{BB962C8B-B14F-4D97-AF65-F5344CB8AC3E}">
        <p14:creationId xmlns:p14="http://schemas.microsoft.com/office/powerpoint/2010/main" val="10199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099299-E5B5-4FDC-AD66-31CCC47CBFAB}"/>
              </a:ext>
            </a:extLst>
          </p:cNvPr>
          <p:cNvSpPr>
            <a:spLocks noGrp="1"/>
          </p:cNvSpPr>
          <p:nvPr>
            <p:ph type="title"/>
          </p:nvPr>
        </p:nvSpPr>
        <p:spPr>
          <a:xfrm>
            <a:off x="838200" y="365125"/>
            <a:ext cx="10515600" cy="1325563"/>
          </a:xfrm>
        </p:spPr>
        <p:txBody>
          <a:bodyPr/>
          <a:lstStyle/>
          <a:p>
            <a:r>
              <a:rPr lang="en-US" altLang="zh-CN" dirty="0"/>
              <a:t>Delayed Ordering Speedup</a:t>
            </a:r>
            <a:endParaRPr lang="zh-CN" altLang="en-US" dirty="0"/>
          </a:p>
        </p:txBody>
      </p:sp>
      <p:grpSp>
        <p:nvGrpSpPr>
          <p:cNvPr id="5" name="组合 4">
            <a:extLst>
              <a:ext uri="{FF2B5EF4-FFF2-40B4-BE49-F238E27FC236}">
                <a16:creationId xmlns:a16="http://schemas.microsoft.com/office/drawing/2014/main" id="{F3342CDD-4EAB-4032-A219-E0026506BF62}"/>
              </a:ext>
            </a:extLst>
          </p:cNvPr>
          <p:cNvGrpSpPr/>
          <p:nvPr/>
        </p:nvGrpSpPr>
        <p:grpSpPr>
          <a:xfrm>
            <a:off x="2942231" y="2332234"/>
            <a:ext cx="6107906" cy="3029343"/>
            <a:chOff x="2942231" y="2332234"/>
            <a:chExt cx="6107906" cy="3029343"/>
          </a:xfrm>
        </p:grpSpPr>
        <p:graphicFrame>
          <p:nvGraphicFramePr>
            <p:cNvPr id="24" name="Content Placeholder 5">
              <a:extLst>
                <a:ext uri="{FF2B5EF4-FFF2-40B4-BE49-F238E27FC236}">
                  <a16:creationId xmlns:a16="http://schemas.microsoft.com/office/drawing/2014/main" id="{5A0B0822-5260-4CB9-B678-82F3370A4792}"/>
                </a:ext>
              </a:extLst>
            </p:cNvPr>
            <p:cNvGraphicFramePr>
              <a:graphicFrameLocks/>
            </p:cNvGraphicFramePr>
            <p:nvPr>
              <p:extLst>
                <p:ext uri="{D42A27DB-BD31-4B8C-83A1-F6EECF244321}">
                  <p14:modId xmlns:p14="http://schemas.microsoft.com/office/powerpoint/2010/main" val="3288280360"/>
                </p:ext>
              </p:extLst>
            </p:nvPr>
          </p:nvGraphicFramePr>
          <p:xfrm>
            <a:off x="2942231" y="2332234"/>
            <a:ext cx="6107906" cy="2752344"/>
          </p:xfrm>
          <a:graphic>
            <a:graphicData uri="http://schemas.openxmlformats.org/drawingml/2006/chart">
              <c:chart xmlns:c="http://schemas.openxmlformats.org/drawingml/2006/chart" xmlns:r="http://schemas.openxmlformats.org/officeDocument/2006/relationships" r:id="rId3"/>
            </a:graphicData>
          </a:graphic>
        </p:graphicFrame>
        <p:sp>
          <p:nvSpPr>
            <p:cNvPr id="27" name="TextBox 4">
              <a:extLst>
                <a:ext uri="{FF2B5EF4-FFF2-40B4-BE49-F238E27FC236}">
                  <a16:creationId xmlns:a16="http://schemas.microsoft.com/office/drawing/2014/main" id="{597A311B-390D-4117-9680-38CEB9188088}"/>
                </a:ext>
              </a:extLst>
            </p:cNvPr>
            <p:cNvSpPr txBox="1"/>
            <p:nvPr/>
          </p:nvSpPr>
          <p:spPr>
            <a:xfrm>
              <a:off x="3315738" y="5084578"/>
              <a:ext cx="737702" cy="276999"/>
            </a:xfrm>
            <a:prstGeom prst="rect">
              <a:avLst/>
            </a:prstGeom>
            <a:noFill/>
          </p:spPr>
          <p:txBody>
            <a:bodyPr wrap="none" rtlCol="0">
              <a:spAutoFit/>
            </a:bodyPr>
            <a:lstStyle/>
            <a:p>
              <a:r>
                <a:rPr lang="en-US" sz="1200" dirty="0"/>
                <a:t>Mapping</a:t>
              </a:r>
            </a:p>
          </p:txBody>
        </p:sp>
        <p:sp>
          <p:nvSpPr>
            <p:cNvPr id="29" name="TextBox 5">
              <a:extLst>
                <a:ext uri="{FF2B5EF4-FFF2-40B4-BE49-F238E27FC236}">
                  <a16:creationId xmlns:a16="http://schemas.microsoft.com/office/drawing/2014/main" id="{074BEE9D-CC53-4784-9827-EB5E17736BC2}"/>
                </a:ext>
              </a:extLst>
            </p:cNvPr>
            <p:cNvSpPr txBox="1"/>
            <p:nvPr/>
          </p:nvSpPr>
          <p:spPr>
            <a:xfrm>
              <a:off x="4180832" y="5084578"/>
              <a:ext cx="556178" cy="276999"/>
            </a:xfrm>
            <a:prstGeom prst="rect">
              <a:avLst/>
            </a:prstGeom>
            <a:noFill/>
          </p:spPr>
          <p:txBody>
            <a:bodyPr wrap="none" rtlCol="0">
              <a:spAutoFit/>
            </a:bodyPr>
            <a:lstStyle/>
            <a:p>
              <a:r>
                <a:rPr lang="en-US" sz="1200" dirty="0"/>
                <a:t>Stress</a:t>
              </a:r>
            </a:p>
          </p:txBody>
        </p:sp>
        <p:sp>
          <p:nvSpPr>
            <p:cNvPr id="32" name="TextBox 6">
              <a:extLst>
                <a:ext uri="{FF2B5EF4-FFF2-40B4-BE49-F238E27FC236}">
                  <a16:creationId xmlns:a16="http://schemas.microsoft.com/office/drawing/2014/main" id="{44E97BAC-82A3-4C60-B68C-0BA209BE52A1}"/>
                </a:ext>
              </a:extLst>
            </p:cNvPr>
            <p:cNvSpPr txBox="1"/>
            <p:nvPr/>
          </p:nvSpPr>
          <p:spPr>
            <a:xfrm>
              <a:off x="5059373" y="5084577"/>
              <a:ext cx="441146" cy="276999"/>
            </a:xfrm>
            <a:prstGeom prst="rect">
              <a:avLst/>
            </a:prstGeom>
            <a:noFill/>
          </p:spPr>
          <p:txBody>
            <a:bodyPr wrap="none" rtlCol="0">
              <a:spAutoFit/>
            </a:bodyPr>
            <a:lstStyle/>
            <a:p>
              <a:r>
                <a:rPr lang="en-US" sz="1200" dirty="0"/>
                <a:t>P2G</a:t>
              </a:r>
            </a:p>
          </p:txBody>
        </p:sp>
        <p:sp>
          <p:nvSpPr>
            <p:cNvPr id="33" name="TextBox 7">
              <a:extLst>
                <a:ext uri="{FF2B5EF4-FFF2-40B4-BE49-F238E27FC236}">
                  <a16:creationId xmlns:a16="http://schemas.microsoft.com/office/drawing/2014/main" id="{8A131918-AAD9-44BE-8880-6B9231AB92E5}"/>
                </a:ext>
              </a:extLst>
            </p:cNvPr>
            <p:cNvSpPr txBox="1"/>
            <p:nvPr/>
          </p:nvSpPr>
          <p:spPr>
            <a:xfrm>
              <a:off x="5921430" y="5083070"/>
              <a:ext cx="569580" cy="276999"/>
            </a:xfrm>
            <a:prstGeom prst="rect">
              <a:avLst/>
            </a:prstGeom>
            <a:noFill/>
          </p:spPr>
          <p:txBody>
            <a:bodyPr wrap="none" rtlCol="0">
              <a:spAutoFit/>
            </a:bodyPr>
            <a:lstStyle/>
            <a:p>
              <a:r>
                <a:rPr lang="en-US" sz="1200" dirty="0"/>
                <a:t>Solver</a:t>
              </a:r>
            </a:p>
          </p:txBody>
        </p:sp>
        <p:sp>
          <p:nvSpPr>
            <p:cNvPr id="34" name="TextBox 8">
              <a:extLst>
                <a:ext uri="{FF2B5EF4-FFF2-40B4-BE49-F238E27FC236}">
                  <a16:creationId xmlns:a16="http://schemas.microsoft.com/office/drawing/2014/main" id="{FA7F2650-8B69-4977-A1D1-5D008784E806}"/>
                </a:ext>
              </a:extLst>
            </p:cNvPr>
            <p:cNvSpPr txBox="1"/>
            <p:nvPr/>
          </p:nvSpPr>
          <p:spPr>
            <a:xfrm>
              <a:off x="6740824" y="5083069"/>
              <a:ext cx="441146" cy="276999"/>
            </a:xfrm>
            <a:prstGeom prst="rect">
              <a:avLst/>
            </a:prstGeom>
            <a:noFill/>
          </p:spPr>
          <p:txBody>
            <a:bodyPr wrap="none" rtlCol="0">
              <a:spAutoFit/>
            </a:bodyPr>
            <a:lstStyle/>
            <a:p>
              <a:r>
                <a:rPr lang="en-US" sz="1200" dirty="0"/>
                <a:t>G2P</a:t>
              </a:r>
            </a:p>
          </p:txBody>
        </p:sp>
        <p:sp>
          <p:nvSpPr>
            <p:cNvPr id="35" name="TextBox 10">
              <a:extLst>
                <a:ext uri="{FF2B5EF4-FFF2-40B4-BE49-F238E27FC236}">
                  <a16:creationId xmlns:a16="http://schemas.microsoft.com/office/drawing/2014/main" id="{29008DF2-C2BD-4F9D-B5DC-EFC0813ABD02}"/>
                </a:ext>
              </a:extLst>
            </p:cNvPr>
            <p:cNvSpPr txBox="1"/>
            <p:nvPr/>
          </p:nvSpPr>
          <p:spPr>
            <a:xfrm>
              <a:off x="7483815" y="5083068"/>
              <a:ext cx="628698" cy="276999"/>
            </a:xfrm>
            <a:prstGeom prst="rect">
              <a:avLst/>
            </a:prstGeom>
            <a:noFill/>
          </p:spPr>
          <p:txBody>
            <a:bodyPr wrap="none" rtlCol="0">
              <a:spAutoFit/>
            </a:bodyPr>
            <a:lstStyle/>
            <a:p>
              <a:r>
                <a:rPr lang="en-US" sz="1200" dirty="0"/>
                <a:t>Sorting</a:t>
              </a:r>
            </a:p>
          </p:txBody>
        </p:sp>
        <p:sp>
          <p:nvSpPr>
            <p:cNvPr id="36" name="TextBox 11">
              <a:extLst>
                <a:ext uri="{FF2B5EF4-FFF2-40B4-BE49-F238E27FC236}">
                  <a16:creationId xmlns:a16="http://schemas.microsoft.com/office/drawing/2014/main" id="{B649BA86-1DDD-4247-A646-A03A98F21181}"/>
                </a:ext>
              </a:extLst>
            </p:cNvPr>
            <p:cNvSpPr txBox="1"/>
            <p:nvPr/>
          </p:nvSpPr>
          <p:spPr>
            <a:xfrm>
              <a:off x="8268990" y="5083068"/>
              <a:ext cx="606833" cy="276999"/>
            </a:xfrm>
            <a:prstGeom prst="rect">
              <a:avLst/>
            </a:prstGeom>
            <a:noFill/>
          </p:spPr>
          <p:txBody>
            <a:bodyPr wrap="none" rtlCol="0">
              <a:spAutoFit/>
            </a:bodyPr>
            <a:lstStyle/>
            <a:p>
              <a:r>
                <a:rPr lang="en-US" sz="1200" dirty="0"/>
                <a:t>Others</a:t>
              </a:r>
            </a:p>
          </p:txBody>
        </p:sp>
      </p:grpSp>
    </p:spTree>
    <p:extLst>
      <p:ext uri="{BB962C8B-B14F-4D97-AF65-F5344CB8AC3E}">
        <p14:creationId xmlns:p14="http://schemas.microsoft.com/office/powerpoint/2010/main" val="990523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07124-F586-4726-BBD3-C5D9000160A8}"/>
              </a:ext>
            </a:extLst>
          </p:cNvPr>
          <p:cNvSpPr>
            <a:spLocks noGrp="1"/>
          </p:cNvSpPr>
          <p:nvPr>
            <p:ph type="title"/>
          </p:nvPr>
        </p:nvSpPr>
        <p:spPr/>
        <p:txBody>
          <a:bodyPr/>
          <a:lstStyle/>
          <a:p>
            <a:r>
              <a:rPr lang="en-US" altLang="zh-CN" dirty="0"/>
              <a:t>Delayed Ordering</a:t>
            </a:r>
            <a:endParaRPr lang="zh-CN" altLang="en-US" dirty="0"/>
          </a:p>
        </p:txBody>
      </p:sp>
      <p:sp>
        <p:nvSpPr>
          <p:cNvPr id="3" name="内容占位符 2">
            <a:extLst>
              <a:ext uri="{FF2B5EF4-FFF2-40B4-BE49-F238E27FC236}">
                <a16:creationId xmlns:a16="http://schemas.microsoft.com/office/drawing/2014/main" id="{B46B562B-79DF-4E12-B5CC-9D5901DA0AB8}"/>
              </a:ext>
            </a:extLst>
          </p:cNvPr>
          <p:cNvSpPr>
            <a:spLocks noGrp="1"/>
          </p:cNvSpPr>
          <p:nvPr>
            <p:ph idx="1"/>
          </p:nvPr>
        </p:nvSpPr>
        <p:spPr/>
        <p:txBody>
          <a:bodyPr/>
          <a:lstStyle/>
          <a:p>
            <a:r>
              <a:rPr lang="en-US" altLang="zh-CN" dirty="0"/>
              <a:t>Particle Attributes Classification</a:t>
            </a:r>
          </a:p>
          <a:p>
            <a:r>
              <a:rPr lang="en-US" altLang="zh-CN" dirty="0"/>
              <a:t>By Perception</a:t>
            </a:r>
          </a:p>
          <a:p>
            <a:pPr lvl="1"/>
            <a:r>
              <a:rPr lang="en-US" altLang="zh-CN" dirty="0" err="1"/>
              <a:t>Intrinsics</a:t>
            </a:r>
            <a:r>
              <a:rPr lang="en-US" altLang="zh-CN" dirty="0"/>
              <a:t>: Mass, Physical Property (Constitutive Model, etc.)</a:t>
            </a:r>
          </a:p>
          <a:p>
            <a:pPr lvl="1"/>
            <a:r>
              <a:rPr lang="en-US" altLang="zh-CN" dirty="0" err="1"/>
              <a:t>Extrinsics</a:t>
            </a:r>
            <a:r>
              <a:rPr lang="en-US" altLang="zh-CN" dirty="0"/>
              <a:t>: Position, Velocity, Deformation Gradient, Affine Velocity Field (or Velocity Gradient)</a:t>
            </a:r>
          </a:p>
          <a:p>
            <a:endParaRPr lang="en-US" altLang="zh-CN" dirty="0"/>
          </a:p>
          <a:p>
            <a:r>
              <a:rPr lang="en-US" altLang="zh-CN" dirty="0"/>
              <a:t>By Access (Write/ Read) Frequency</a:t>
            </a:r>
          </a:p>
          <a:p>
            <a:pPr lvl="1"/>
            <a:r>
              <a:rPr lang="en-US" altLang="zh-CN" dirty="0"/>
              <a:t>Mass: remains static after initialized, read once per timestep</a:t>
            </a:r>
          </a:p>
          <a:p>
            <a:pPr lvl="1"/>
            <a:r>
              <a:rPr lang="en-US" altLang="zh-CN" dirty="0"/>
              <a:t>Position: maintained after each timestep, </a:t>
            </a:r>
          </a:p>
          <a:p>
            <a:pPr lvl="1"/>
            <a:r>
              <a:rPr lang="en-US" altLang="zh-CN" dirty="0"/>
              <a:t>Everything else (Velocity, Deformation Gradient, Affine Velocity Field , etc.)</a:t>
            </a:r>
          </a:p>
          <a:p>
            <a:endParaRPr lang="zh-CN" altLang="en-US" dirty="0"/>
          </a:p>
        </p:txBody>
      </p:sp>
    </p:spTree>
    <p:extLst>
      <p:ext uri="{BB962C8B-B14F-4D97-AF65-F5344CB8AC3E}">
        <p14:creationId xmlns:p14="http://schemas.microsoft.com/office/powerpoint/2010/main" val="39745747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42556E-7014-4B95-A16B-172DFDE778D6}"/>
              </a:ext>
            </a:extLst>
          </p:cNvPr>
          <p:cNvSpPr>
            <a:spLocks noGrp="1"/>
          </p:cNvSpPr>
          <p:nvPr>
            <p:ph type="title"/>
          </p:nvPr>
        </p:nvSpPr>
        <p:spPr/>
        <p:txBody>
          <a:bodyPr/>
          <a:lstStyle/>
          <a:p>
            <a:r>
              <a:rPr lang="en-US" altLang="zh-CN" dirty="0"/>
              <a:t>Ordering Strategy</a:t>
            </a:r>
            <a:endParaRPr lang="zh-CN" altLang="en-US" dirty="0"/>
          </a:p>
        </p:txBody>
      </p:sp>
      <p:graphicFrame>
        <p:nvGraphicFramePr>
          <p:cNvPr id="4" name="内容占位符 3">
            <a:extLst>
              <a:ext uri="{FF2B5EF4-FFF2-40B4-BE49-F238E27FC236}">
                <a16:creationId xmlns:a16="http://schemas.microsoft.com/office/drawing/2014/main" id="{5B43C54F-15BC-4777-8B64-1594D3035BAA}"/>
              </a:ext>
            </a:extLst>
          </p:cNvPr>
          <p:cNvGraphicFramePr>
            <a:graphicFrameLocks noGrp="1"/>
          </p:cNvGraphicFramePr>
          <p:nvPr>
            <p:ph idx="1"/>
            <p:extLst>
              <p:ext uri="{D42A27DB-BD31-4B8C-83A1-F6EECF244321}">
                <p14:modId xmlns:p14="http://schemas.microsoft.com/office/powerpoint/2010/main" val="2458230228"/>
              </p:ext>
            </p:extLst>
          </p:nvPr>
        </p:nvGraphicFramePr>
        <p:xfrm>
          <a:off x="838200" y="4292600"/>
          <a:ext cx="3515360" cy="370840"/>
        </p:xfrm>
        <a:graphic>
          <a:graphicData uri="http://schemas.openxmlformats.org/drawingml/2006/table">
            <a:tbl>
              <a:tblPr firstRow="1" bandRow="1">
                <a:tableStyleId>{5C22544A-7EE6-4342-B048-85BDC9FD1C3A}</a:tableStyleId>
              </a:tblPr>
              <a:tblGrid>
                <a:gridCol w="439420">
                  <a:extLst>
                    <a:ext uri="{9D8B030D-6E8A-4147-A177-3AD203B41FA5}">
                      <a16:colId xmlns:a16="http://schemas.microsoft.com/office/drawing/2014/main" val="1261275878"/>
                    </a:ext>
                  </a:extLst>
                </a:gridCol>
                <a:gridCol w="439420">
                  <a:extLst>
                    <a:ext uri="{9D8B030D-6E8A-4147-A177-3AD203B41FA5}">
                      <a16:colId xmlns:a16="http://schemas.microsoft.com/office/drawing/2014/main" val="2206500188"/>
                    </a:ext>
                  </a:extLst>
                </a:gridCol>
                <a:gridCol w="439420">
                  <a:extLst>
                    <a:ext uri="{9D8B030D-6E8A-4147-A177-3AD203B41FA5}">
                      <a16:colId xmlns:a16="http://schemas.microsoft.com/office/drawing/2014/main" val="3407671469"/>
                    </a:ext>
                  </a:extLst>
                </a:gridCol>
                <a:gridCol w="439420">
                  <a:extLst>
                    <a:ext uri="{9D8B030D-6E8A-4147-A177-3AD203B41FA5}">
                      <a16:colId xmlns:a16="http://schemas.microsoft.com/office/drawing/2014/main" val="1145927854"/>
                    </a:ext>
                  </a:extLst>
                </a:gridCol>
                <a:gridCol w="439420">
                  <a:extLst>
                    <a:ext uri="{9D8B030D-6E8A-4147-A177-3AD203B41FA5}">
                      <a16:colId xmlns:a16="http://schemas.microsoft.com/office/drawing/2014/main" val="1886596563"/>
                    </a:ext>
                  </a:extLst>
                </a:gridCol>
                <a:gridCol w="439420">
                  <a:extLst>
                    <a:ext uri="{9D8B030D-6E8A-4147-A177-3AD203B41FA5}">
                      <a16:colId xmlns:a16="http://schemas.microsoft.com/office/drawing/2014/main" val="4257595940"/>
                    </a:ext>
                  </a:extLst>
                </a:gridCol>
                <a:gridCol w="439420">
                  <a:extLst>
                    <a:ext uri="{9D8B030D-6E8A-4147-A177-3AD203B41FA5}">
                      <a16:colId xmlns:a16="http://schemas.microsoft.com/office/drawing/2014/main" val="2005747920"/>
                    </a:ext>
                  </a:extLst>
                </a:gridCol>
                <a:gridCol w="439420">
                  <a:extLst>
                    <a:ext uri="{9D8B030D-6E8A-4147-A177-3AD203B41FA5}">
                      <a16:colId xmlns:a16="http://schemas.microsoft.com/office/drawing/2014/main" val="175674412"/>
                    </a:ext>
                  </a:extLst>
                </a:gridCol>
              </a:tblGrid>
              <a:tr h="370840">
                <a:tc>
                  <a:txBody>
                    <a:bodyPr/>
                    <a:lstStyle/>
                    <a:p>
                      <a:pPr algn="ctr"/>
                      <a:r>
                        <a:rPr lang="en-US" altLang="zh-CN" dirty="0">
                          <a:latin typeface="Arial" panose="020B0604020202020204" pitchFamily="34" charset="0"/>
                          <a:cs typeface="Arial" panose="020B0604020202020204" pitchFamily="34" charset="0"/>
                        </a:rPr>
                        <a:t>3</a:t>
                      </a:r>
                      <a:endParaRPr lang="zh-CN" altLang="en-US" dirty="0">
                        <a:latin typeface="Arial" panose="020B0604020202020204" pitchFamily="34" charset="0"/>
                        <a:cs typeface="Arial" panose="020B0604020202020204" pitchFamily="34" charset="0"/>
                      </a:endParaRPr>
                    </a:p>
                  </a:txBody>
                  <a:tcPr anchor="ctr">
                    <a:solidFill>
                      <a:schemeClr val="tx1">
                        <a:lumMod val="75000"/>
                        <a:lumOff val="25000"/>
                      </a:schemeClr>
                    </a:solidFill>
                  </a:tcPr>
                </a:tc>
                <a:tc>
                  <a:txBody>
                    <a:bodyPr/>
                    <a:lstStyle/>
                    <a:p>
                      <a:pPr algn="ctr"/>
                      <a:r>
                        <a:rPr lang="en-US" altLang="zh-CN" dirty="0">
                          <a:latin typeface="Arial" panose="020B0604020202020204" pitchFamily="34" charset="0"/>
                          <a:cs typeface="Arial" panose="020B0604020202020204" pitchFamily="34" charset="0"/>
                        </a:rPr>
                        <a:t>1</a:t>
                      </a:r>
                      <a:endParaRPr lang="zh-CN" altLang="en-US" dirty="0">
                        <a:latin typeface="Arial" panose="020B0604020202020204" pitchFamily="34" charset="0"/>
                        <a:cs typeface="Arial" panose="020B0604020202020204" pitchFamily="34" charset="0"/>
                      </a:endParaRPr>
                    </a:p>
                  </a:txBody>
                  <a:tcPr anchor="ctr">
                    <a:solidFill>
                      <a:schemeClr val="tx1">
                        <a:lumMod val="75000"/>
                        <a:lumOff val="25000"/>
                      </a:schemeClr>
                    </a:solidFill>
                  </a:tcPr>
                </a:tc>
                <a:tc>
                  <a:txBody>
                    <a:bodyPr/>
                    <a:lstStyle/>
                    <a:p>
                      <a:pPr algn="ctr"/>
                      <a:r>
                        <a:rPr lang="en-US" altLang="zh-CN" dirty="0">
                          <a:latin typeface="Arial" panose="020B0604020202020204" pitchFamily="34" charset="0"/>
                          <a:cs typeface="Arial" panose="020B0604020202020204" pitchFamily="34" charset="0"/>
                        </a:rPr>
                        <a:t>5</a:t>
                      </a:r>
                      <a:endParaRPr lang="zh-CN" altLang="en-US" dirty="0">
                        <a:latin typeface="Arial" panose="020B0604020202020204" pitchFamily="34" charset="0"/>
                        <a:cs typeface="Arial" panose="020B0604020202020204" pitchFamily="34" charset="0"/>
                      </a:endParaRPr>
                    </a:p>
                  </a:txBody>
                  <a:tcPr anchor="ctr">
                    <a:solidFill>
                      <a:schemeClr val="tx1">
                        <a:lumMod val="75000"/>
                        <a:lumOff val="25000"/>
                      </a:schemeClr>
                    </a:solidFill>
                  </a:tcPr>
                </a:tc>
                <a:tc>
                  <a:txBody>
                    <a:bodyPr/>
                    <a:lstStyle/>
                    <a:p>
                      <a:pPr algn="ctr"/>
                      <a:r>
                        <a:rPr lang="en-US" altLang="zh-CN" dirty="0">
                          <a:latin typeface="Arial" panose="020B0604020202020204" pitchFamily="34" charset="0"/>
                          <a:cs typeface="Arial" panose="020B0604020202020204" pitchFamily="34" charset="0"/>
                        </a:rPr>
                        <a:t>4</a:t>
                      </a:r>
                      <a:endParaRPr lang="zh-CN" altLang="en-US" dirty="0">
                        <a:latin typeface="Arial" panose="020B0604020202020204" pitchFamily="34" charset="0"/>
                        <a:cs typeface="Arial" panose="020B0604020202020204" pitchFamily="34" charset="0"/>
                      </a:endParaRPr>
                    </a:p>
                  </a:txBody>
                  <a:tcPr anchor="ctr">
                    <a:solidFill>
                      <a:schemeClr val="tx1">
                        <a:lumMod val="75000"/>
                        <a:lumOff val="25000"/>
                      </a:schemeClr>
                    </a:solidFill>
                  </a:tcPr>
                </a:tc>
                <a:tc>
                  <a:txBody>
                    <a:bodyPr/>
                    <a:lstStyle/>
                    <a:p>
                      <a:pPr algn="ctr"/>
                      <a:r>
                        <a:rPr lang="en-US" altLang="zh-CN" dirty="0">
                          <a:latin typeface="Arial" panose="020B0604020202020204" pitchFamily="34" charset="0"/>
                          <a:cs typeface="Arial" panose="020B0604020202020204" pitchFamily="34" charset="0"/>
                        </a:rPr>
                        <a:t>0</a:t>
                      </a:r>
                      <a:endParaRPr lang="zh-CN" altLang="en-US" dirty="0">
                        <a:latin typeface="Arial" panose="020B0604020202020204" pitchFamily="34" charset="0"/>
                        <a:cs typeface="Arial" panose="020B0604020202020204" pitchFamily="34" charset="0"/>
                      </a:endParaRPr>
                    </a:p>
                  </a:txBody>
                  <a:tcPr anchor="ctr">
                    <a:solidFill>
                      <a:schemeClr val="tx1">
                        <a:lumMod val="75000"/>
                        <a:lumOff val="25000"/>
                      </a:schemeClr>
                    </a:solidFill>
                  </a:tcPr>
                </a:tc>
                <a:tc>
                  <a:txBody>
                    <a:bodyPr/>
                    <a:lstStyle/>
                    <a:p>
                      <a:pPr algn="ctr"/>
                      <a:r>
                        <a:rPr lang="en-US" altLang="zh-CN" dirty="0">
                          <a:latin typeface="Arial" panose="020B0604020202020204" pitchFamily="34" charset="0"/>
                          <a:cs typeface="Arial" panose="020B0604020202020204" pitchFamily="34" charset="0"/>
                        </a:rPr>
                        <a:t>2</a:t>
                      </a:r>
                      <a:endParaRPr lang="zh-CN" altLang="en-US" dirty="0">
                        <a:latin typeface="Arial" panose="020B0604020202020204" pitchFamily="34" charset="0"/>
                        <a:cs typeface="Arial" panose="020B0604020202020204" pitchFamily="34" charset="0"/>
                      </a:endParaRPr>
                    </a:p>
                  </a:txBody>
                  <a:tcPr anchor="ctr">
                    <a:solidFill>
                      <a:schemeClr val="tx1">
                        <a:lumMod val="75000"/>
                        <a:lumOff val="25000"/>
                      </a:schemeClr>
                    </a:solidFill>
                  </a:tcPr>
                </a:tc>
                <a:tc>
                  <a:txBody>
                    <a:bodyPr/>
                    <a:lstStyle/>
                    <a:p>
                      <a:pPr algn="ctr"/>
                      <a:r>
                        <a:rPr lang="en-US" altLang="zh-CN" dirty="0">
                          <a:latin typeface="Arial" panose="020B0604020202020204" pitchFamily="34" charset="0"/>
                          <a:cs typeface="Arial" panose="020B0604020202020204" pitchFamily="34" charset="0"/>
                        </a:rPr>
                        <a:t>7</a:t>
                      </a:r>
                      <a:endParaRPr lang="zh-CN" altLang="en-US" dirty="0">
                        <a:latin typeface="Arial" panose="020B0604020202020204" pitchFamily="34" charset="0"/>
                        <a:cs typeface="Arial" panose="020B0604020202020204" pitchFamily="34" charset="0"/>
                      </a:endParaRPr>
                    </a:p>
                  </a:txBody>
                  <a:tcPr anchor="ctr">
                    <a:solidFill>
                      <a:schemeClr val="tx1">
                        <a:lumMod val="75000"/>
                        <a:lumOff val="25000"/>
                      </a:schemeClr>
                    </a:solidFill>
                  </a:tcPr>
                </a:tc>
                <a:tc>
                  <a:txBody>
                    <a:bodyPr/>
                    <a:lstStyle/>
                    <a:p>
                      <a:pPr algn="ctr"/>
                      <a:r>
                        <a:rPr lang="en-US" altLang="zh-CN" dirty="0">
                          <a:latin typeface="Arial" panose="020B0604020202020204" pitchFamily="34" charset="0"/>
                          <a:cs typeface="Arial" panose="020B0604020202020204" pitchFamily="34" charset="0"/>
                        </a:rPr>
                        <a:t>6</a:t>
                      </a:r>
                      <a:endParaRPr lang="zh-CN" altLang="en-US" dirty="0">
                        <a:latin typeface="Arial" panose="020B0604020202020204" pitchFamily="34" charset="0"/>
                        <a:cs typeface="Arial" panose="020B0604020202020204" pitchFamily="34" charset="0"/>
                      </a:endParaRPr>
                    </a:p>
                  </a:txBody>
                  <a:tcPr anchor="ctr">
                    <a:solidFill>
                      <a:schemeClr val="tx1">
                        <a:lumMod val="75000"/>
                        <a:lumOff val="25000"/>
                      </a:schemeClr>
                    </a:solidFill>
                  </a:tcPr>
                </a:tc>
                <a:extLst>
                  <a:ext uri="{0D108BD9-81ED-4DB2-BD59-A6C34878D82A}">
                    <a16:rowId xmlns:a16="http://schemas.microsoft.com/office/drawing/2014/main" val="3033064739"/>
                  </a:ext>
                </a:extLst>
              </a:tr>
            </a:tbl>
          </a:graphicData>
        </a:graphic>
      </p:graphicFrame>
      <p:graphicFrame>
        <p:nvGraphicFramePr>
          <p:cNvPr id="5" name="内容占位符 3">
            <a:extLst>
              <a:ext uri="{FF2B5EF4-FFF2-40B4-BE49-F238E27FC236}">
                <a16:creationId xmlns:a16="http://schemas.microsoft.com/office/drawing/2014/main" id="{F2956107-9DE5-4783-8EDB-52E732626C96}"/>
              </a:ext>
            </a:extLst>
          </p:cNvPr>
          <p:cNvGraphicFramePr>
            <a:graphicFrameLocks/>
          </p:cNvGraphicFramePr>
          <p:nvPr>
            <p:extLst>
              <p:ext uri="{D42A27DB-BD31-4B8C-83A1-F6EECF244321}">
                <p14:modId xmlns:p14="http://schemas.microsoft.com/office/powerpoint/2010/main" val="1210102541"/>
              </p:ext>
            </p:extLst>
          </p:nvPr>
        </p:nvGraphicFramePr>
        <p:xfrm>
          <a:off x="838200" y="5857875"/>
          <a:ext cx="3515360" cy="370840"/>
        </p:xfrm>
        <a:graphic>
          <a:graphicData uri="http://schemas.openxmlformats.org/drawingml/2006/table">
            <a:tbl>
              <a:tblPr firstRow="1" bandRow="1">
                <a:tableStyleId>{5C22544A-7EE6-4342-B048-85BDC9FD1C3A}</a:tableStyleId>
              </a:tblPr>
              <a:tblGrid>
                <a:gridCol w="439420">
                  <a:extLst>
                    <a:ext uri="{9D8B030D-6E8A-4147-A177-3AD203B41FA5}">
                      <a16:colId xmlns:a16="http://schemas.microsoft.com/office/drawing/2014/main" val="1261275878"/>
                    </a:ext>
                  </a:extLst>
                </a:gridCol>
                <a:gridCol w="439420">
                  <a:extLst>
                    <a:ext uri="{9D8B030D-6E8A-4147-A177-3AD203B41FA5}">
                      <a16:colId xmlns:a16="http://schemas.microsoft.com/office/drawing/2014/main" val="2206500188"/>
                    </a:ext>
                  </a:extLst>
                </a:gridCol>
                <a:gridCol w="439420">
                  <a:extLst>
                    <a:ext uri="{9D8B030D-6E8A-4147-A177-3AD203B41FA5}">
                      <a16:colId xmlns:a16="http://schemas.microsoft.com/office/drawing/2014/main" val="3407671469"/>
                    </a:ext>
                  </a:extLst>
                </a:gridCol>
                <a:gridCol w="439420">
                  <a:extLst>
                    <a:ext uri="{9D8B030D-6E8A-4147-A177-3AD203B41FA5}">
                      <a16:colId xmlns:a16="http://schemas.microsoft.com/office/drawing/2014/main" val="1145927854"/>
                    </a:ext>
                  </a:extLst>
                </a:gridCol>
                <a:gridCol w="439420">
                  <a:extLst>
                    <a:ext uri="{9D8B030D-6E8A-4147-A177-3AD203B41FA5}">
                      <a16:colId xmlns:a16="http://schemas.microsoft.com/office/drawing/2014/main" val="1886596563"/>
                    </a:ext>
                  </a:extLst>
                </a:gridCol>
                <a:gridCol w="439420">
                  <a:extLst>
                    <a:ext uri="{9D8B030D-6E8A-4147-A177-3AD203B41FA5}">
                      <a16:colId xmlns:a16="http://schemas.microsoft.com/office/drawing/2014/main" val="4257595940"/>
                    </a:ext>
                  </a:extLst>
                </a:gridCol>
                <a:gridCol w="439420">
                  <a:extLst>
                    <a:ext uri="{9D8B030D-6E8A-4147-A177-3AD203B41FA5}">
                      <a16:colId xmlns:a16="http://schemas.microsoft.com/office/drawing/2014/main" val="2005747920"/>
                    </a:ext>
                  </a:extLst>
                </a:gridCol>
                <a:gridCol w="439420">
                  <a:extLst>
                    <a:ext uri="{9D8B030D-6E8A-4147-A177-3AD203B41FA5}">
                      <a16:colId xmlns:a16="http://schemas.microsoft.com/office/drawing/2014/main" val="175674412"/>
                    </a:ext>
                  </a:extLst>
                </a:gridCol>
              </a:tblGrid>
              <a:tr h="370840">
                <a:tc>
                  <a:txBody>
                    <a:bodyPr/>
                    <a:lstStyle/>
                    <a:p>
                      <a:pPr algn="ctr"/>
                      <a:r>
                        <a:rPr lang="en-US" altLang="zh-CN" dirty="0">
                          <a:latin typeface="Arial" panose="020B0604020202020204" pitchFamily="34" charset="0"/>
                          <a:cs typeface="Arial" panose="020B0604020202020204" pitchFamily="34" charset="0"/>
                        </a:rPr>
                        <a:t>7</a:t>
                      </a:r>
                      <a:endParaRPr lang="zh-CN" altLang="en-US" dirty="0">
                        <a:latin typeface="Arial" panose="020B0604020202020204" pitchFamily="34" charset="0"/>
                        <a:cs typeface="Arial" panose="020B0604020202020204" pitchFamily="34" charset="0"/>
                      </a:endParaRPr>
                    </a:p>
                  </a:txBody>
                  <a:tcPr anchor="ctr">
                    <a:solidFill>
                      <a:schemeClr val="bg2">
                        <a:lumMod val="10000"/>
                      </a:schemeClr>
                    </a:solidFill>
                  </a:tcPr>
                </a:tc>
                <a:tc>
                  <a:txBody>
                    <a:bodyPr/>
                    <a:lstStyle/>
                    <a:p>
                      <a:pPr algn="ctr"/>
                      <a:r>
                        <a:rPr lang="en-US" altLang="zh-CN" dirty="0">
                          <a:latin typeface="Arial" panose="020B0604020202020204" pitchFamily="34" charset="0"/>
                          <a:cs typeface="Arial" panose="020B0604020202020204" pitchFamily="34" charset="0"/>
                        </a:rPr>
                        <a:t>1</a:t>
                      </a:r>
                      <a:endParaRPr lang="zh-CN" altLang="en-US" dirty="0">
                        <a:latin typeface="Arial" panose="020B0604020202020204" pitchFamily="34" charset="0"/>
                        <a:cs typeface="Arial" panose="020B0604020202020204" pitchFamily="34" charset="0"/>
                      </a:endParaRPr>
                    </a:p>
                  </a:txBody>
                  <a:tcPr anchor="ctr">
                    <a:solidFill>
                      <a:schemeClr val="bg2">
                        <a:lumMod val="10000"/>
                      </a:schemeClr>
                    </a:solidFill>
                  </a:tcPr>
                </a:tc>
                <a:tc>
                  <a:txBody>
                    <a:bodyPr/>
                    <a:lstStyle/>
                    <a:p>
                      <a:pPr algn="ctr"/>
                      <a:r>
                        <a:rPr lang="en-US" altLang="zh-CN" dirty="0">
                          <a:latin typeface="Arial" panose="020B0604020202020204" pitchFamily="34" charset="0"/>
                          <a:cs typeface="Arial" panose="020B0604020202020204" pitchFamily="34" charset="0"/>
                        </a:rPr>
                        <a:t>6</a:t>
                      </a:r>
                      <a:endParaRPr lang="zh-CN" altLang="en-US" dirty="0">
                        <a:latin typeface="Arial" panose="020B0604020202020204" pitchFamily="34" charset="0"/>
                        <a:cs typeface="Arial" panose="020B0604020202020204" pitchFamily="34" charset="0"/>
                      </a:endParaRPr>
                    </a:p>
                  </a:txBody>
                  <a:tcPr anchor="ctr">
                    <a:solidFill>
                      <a:schemeClr val="bg2">
                        <a:lumMod val="10000"/>
                      </a:schemeClr>
                    </a:solidFill>
                  </a:tcPr>
                </a:tc>
                <a:tc>
                  <a:txBody>
                    <a:bodyPr/>
                    <a:lstStyle/>
                    <a:p>
                      <a:pPr algn="ctr"/>
                      <a:r>
                        <a:rPr lang="en-US" altLang="zh-CN" dirty="0">
                          <a:latin typeface="Arial" panose="020B0604020202020204" pitchFamily="34" charset="0"/>
                          <a:cs typeface="Arial" panose="020B0604020202020204" pitchFamily="34" charset="0"/>
                        </a:rPr>
                        <a:t>4</a:t>
                      </a:r>
                      <a:endParaRPr lang="zh-CN" altLang="en-US" dirty="0">
                        <a:latin typeface="Arial" panose="020B0604020202020204" pitchFamily="34" charset="0"/>
                        <a:cs typeface="Arial" panose="020B0604020202020204" pitchFamily="34" charset="0"/>
                      </a:endParaRPr>
                    </a:p>
                  </a:txBody>
                  <a:tcPr anchor="ctr">
                    <a:solidFill>
                      <a:schemeClr val="bg2">
                        <a:lumMod val="10000"/>
                      </a:schemeClr>
                    </a:solidFill>
                  </a:tcPr>
                </a:tc>
                <a:tc>
                  <a:txBody>
                    <a:bodyPr/>
                    <a:lstStyle/>
                    <a:p>
                      <a:pPr algn="ctr"/>
                      <a:r>
                        <a:rPr lang="en-US" altLang="zh-CN" dirty="0">
                          <a:latin typeface="Arial" panose="020B0604020202020204" pitchFamily="34" charset="0"/>
                          <a:cs typeface="Arial" panose="020B0604020202020204" pitchFamily="34" charset="0"/>
                        </a:rPr>
                        <a:t>5</a:t>
                      </a:r>
                      <a:endParaRPr lang="zh-CN" altLang="en-US" dirty="0">
                        <a:latin typeface="Arial" panose="020B0604020202020204" pitchFamily="34" charset="0"/>
                        <a:cs typeface="Arial" panose="020B0604020202020204" pitchFamily="34" charset="0"/>
                      </a:endParaRPr>
                    </a:p>
                  </a:txBody>
                  <a:tcPr anchor="ctr">
                    <a:solidFill>
                      <a:schemeClr val="bg2">
                        <a:lumMod val="10000"/>
                      </a:schemeClr>
                    </a:solidFill>
                  </a:tcPr>
                </a:tc>
                <a:tc>
                  <a:txBody>
                    <a:bodyPr/>
                    <a:lstStyle/>
                    <a:p>
                      <a:pPr algn="ctr"/>
                      <a:r>
                        <a:rPr lang="en-US" altLang="zh-CN" dirty="0">
                          <a:latin typeface="Arial" panose="020B0604020202020204" pitchFamily="34" charset="0"/>
                          <a:cs typeface="Arial" panose="020B0604020202020204" pitchFamily="34" charset="0"/>
                        </a:rPr>
                        <a:t>2</a:t>
                      </a:r>
                      <a:endParaRPr lang="zh-CN" altLang="en-US" dirty="0">
                        <a:latin typeface="Arial" panose="020B0604020202020204" pitchFamily="34" charset="0"/>
                        <a:cs typeface="Arial" panose="020B0604020202020204" pitchFamily="34" charset="0"/>
                      </a:endParaRPr>
                    </a:p>
                  </a:txBody>
                  <a:tcPr anchor="ctr">
                    <a:solidFill>
                      <a:schemeClr val="bg2">
                        <a:lumMod val="10000"/>
                      </a:schemeClr>
                    </a:solidFill>
                  </a:tcPr>
                </a:tc>
                <a:tc>
                  <a:txBody>
                    <a:bodyPr/>
                    <a:lstStyle/>
                    <a:p>
                      <a:pPr algn="ctr"/>
                      <a:r>
                        <a:rPr lang="en-US" altLang="zh-CN" dirty="0">
                          <a:latin typeface="Arial" panose="020B0604020202020204" pitchFamily="34" charset="0"/>
                          <a:cs typeface="Arial" panose="020B0604020202020204" pitchFamily="34" charset="0"/>
                        </a:rPr>
                        <a:t>0</a:t>
                      </a:r>
                      <a:endParaRPr lang="zh-CN" altLang="en-US" dirty="0">
                        <a:latin typeface="Arial" panose="020B0604020202020204" pitchFamily="34" charset="0"/>
                        <a:cs typeface="Arial" panose="020B0604020202020204" pitchFamily="34" charset="0"/>
                      </a:endParaRPr>
                    </a:p>
                  </a:txBody>
                  <a:tcPr anchor="ctr">
                    <a:solidFill>
                      <a:schemeClr val="bg2">
                        <a:lumMod val="10000"/>
                      </a:schemeClr>
                    </a:solidFill>
                  </a:tcPr>
                </a:tc>
                <a:tc>
                  <a:txBody>
                    <a:bodyPr/>
                    <a:lstStyle/>
                    <a:p>
                      <a:pPr algn="ctr"/>
                      <a:r>
                        <a:rPr lang="en-US" altLang="zh-CN" dirty="0">
                          <a:latin typeface="Arial" panose="020B0604020202020204" pitchFamily="34" charset="0"/>
                          <a:cs typeface="Arial" panose="020B0604020202020204" pitchFamily="34" charset="0"/>
                        </a:rPr>
                        <a:t>3</a:t>
                      </a:r>
                      <a:endParaRPr lang="zh-CN" altLang="en-US" dirty="0">
                        <a:latin typeface="Arial" panose="020B0604020202020204" pitchFamily="34" charset="0"/>
                        <a:cs typeface="Arial" panose="020B0604020202020204" pitchFamily="34" charset="0"/>
                      </a:endParaRPr>
                    </a:p>
                  </a:txBody>
                  <a:tcPr anchor="ctr">
                    <a:solidFill>
                      <a:schemeClr val="bg2">
                        <a:lumMod val="10000"/>
                      </a:schemeClr>
                    </a:solidFill>
                  </a:tcPr>
                </a:tc>
                <a:extLst>
                  <a:ext uri="{0D108BD9-81ED-4DB2-BD59-A6C34878D82A}">
                    <a16:rowId xmlns:a16="http://schemas.microsoft.com/office/drawing/2014/main" val="3033064739"/>
                  </a:ext>
                </a:extLst>
              </a:tr>
            </a:tbl>
          </a:graphicData>
        </a:graphic>
      </p:graphicFrame>
      <p:grpSp>
        <p:nvGrpSpPr>
          <p:cNvPr id="24" name="组合 23">
            <a:extLst>
              <a:ext uri="{FF2B5EF4-FFF2-40B4-BE49-F238E27FC236}">
                <a16:creationId xmlns:a16="http://schemas.microsoft.com/office/drawing/2014/main" id="{38CC1EFC-671F-4331-A26F-834CA99BEF9F}"/>
              </a:ext>
            </a:extLst>
          </p:cNvPr>
          <p:cNvGrpSpPr/>
          <p:nvPr/>
        </p:nvGrpSpPr>
        <p:grpSpPr>
          <a:xfrm>
            <a:off x="1051560" y="4663437"/>
            <a:ext cx="3088640" cy="1194438"/>
            <a:chOff x="1051560" y="3601717"/>
            <a:chExt cx="3088640" cy="1194438"/>
          </a:xfrm>
        </p:grpSpPr>
        <p:cxnSp>
          <p:nvCxnSpPr>
            <p:cNvPr id="7" name="直接箭头连接符 6">
              <a:extLst>
                <a:ext uri="{FF2B5EF4-FFF2-40B4-BE49-F238E27FC236}">
                  <a16:creationId xmlns:a16="http://schemas.microsoft.com/office/drawing/2014/main" id="{C25D1B9B-0D7C-43AF-8F08-785928C1941A}"/>
                </a:ext>
              </a:extLst>
            </p:cNvPr>
            <p:cNvCxnSpPr/>
            <p:nvPr/>
          </p:nvCxnSpPr>
          <p:spPr>
            <a:xfrm>
              <a:off x="1051560" y="3601720"/>
              <a:ext cx="3088640" cy="1194435"/>
            </a:xfrm>
            <a:prstGeom prst="straightConnector1">
              <a:avLst/>
            </a:prstGeom>
            <a:ln w="19050">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731BDBC2-0800-437B-8823-3DF1ED9DAC34}"/>
                </a:ext>
              </a:extLst>
            </p:cNvPr>
            <p:cNvCxnSpPr>
              <a:cxnSpLocks/>
            </p:cNvCxnSpPr>
            <p:nvPr/>
          </p:nvCxnSpPr>
          <p:spPr>
            <a:xfrm>
              <a:off x="1503680" y="3601720"/>
              <a:ext cx="0" cy="1194435"/>
            </a:xfrm>
            <a:prstGeom prst="straightConnector1">
              <a:avLst/>
            </a:prstGeom>
            <a:ln w="19050">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B055E88D-5EDC-43A6-AFFD-56D7BEBD029E}"/>
                </a:ext>
              </a:extLst>
            </p:cNvPr>
            <p:cNvCxnSpPr>
              <a:cxnSpLocks/>
            </p:cNvCxnSpPr>
            <p:nvPr/>
          </p:nvCxnSpPr>
          <p:spPr>
            <a:xfrm>
              <a:off x="1940560" y="3601719"/>
              <a:ext cx="878840" cy="1194436"/>
            </a:xfrm>
            <a:prstGeom prst="straightConnector1">
              <a:avLst/>
            </a:prstGeom>
            <a:ln w="19050">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5E7A3409-722C-4353-988C-7194B60019CF}"/>
                </a:ext>
              </a:extLst>
            </p:cNvPr>
            <p:cNvCxnSpPr>
              <a:cxnSpLocks/>
            </p:cNvCxnSpPr>
            <p:nvPr/>
          </p:nvCxnSpPr>
          <p:spPr>
            <a:xfrm>
              <a:off x="2379980" y="3601719"/>
              <a:ext cx="0" cy="1194435"/>
            </a:xfrm>
            <a:prstGeom prst="straightConnector1">
              <a:avLst/>
            </a:prstGeom>
            <a:ln w="19050">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C5ACD199-24BE-4DA6-8D33-BF4FCC2556DD}"/>
                </a:ext>
              </a:extLst>
            </p:cNvPr>
            <p:cNvCxnSpPr>
              <a:cxnSpLocks/>
            </p:cNvCxnSpPr>
            <p:nvPr/>
          </p:nvCxnSpPr>
          <p:spPr>
            <a:xfrm>
              <a:off x="2819400" y="3601719"/>
              <a:ext cx="873760" cy="1194435"/>
            </a:xfrm>
            <a:prstGeom prst="straightConnector1">
              <a:avLst/>
            </a:prstGeom>
            <a:ln w="19050">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03A04A00-FAD9-4480-A200-6582F3A73B23}"/>
                </a:ext>
              </a:extLst>
            </p:cNvPr>
            <p:cNvCxnSpPr>
              <a:cxnSpLocks/>
            </p:cNvCxnSpPr>
            <p:nvPr/>
          </p:nvCxnSpPr>
          <p:spPr>
            <a:xfrm>
              <a:off x="3256280" y="3601718"/>
              <a:ext cx="0" cy="1194435"/>
            </a:xfrm>
            <a:prstGeom prst="straightConnector1">
              <a:avLst/>
            </a:prstGeom>
            <a:ln w="19050">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AC2055D0-A497-4276-8AA4-16C2176B01EC}"/>
                </a:ext>
              </a:extLst>
            </p:cNvPr>
            <p:cNvCxnSpPr>
              <a:cxnSpLocks/>
            </p:cNvCxnSpPr>
            <p:nvPr/>
          </p:nvCxnSpPr>
          <p:spPr>
            <a:xfrm flipH="1">
              <a:off x="1051560" y="3601720"/>
              <a:ext cx="2641600" cy="1194433"/>
            </a:xfrm>
            <a:prstGeom prst="straightConnector1">
              <a:avLst/>
            </a:prstGeom>
            <a:ln w="19050">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35212C8A-E4E2-4A4C-BDE5-22622EA7BD4A}"/>
                </a:ext>
              </a:extLst>
            </p:cNvPr>
            <p:cNvCxnSpPr>
              <a:cxnSpLocks/>
            </p:cNvCxnSpPr>
            <p:nvPr/>
          </p:nvCxnSpPr>
          <p:spPr>
            <a:xfrm flipH="1">
              <a:off x="1940560" y="3601717"/>
              <a:ext cx="2199640" cy="1194436"/>
            </a:xfrm>
            <a:prstGeom prst="straightConnector1">
              <a:avLst/>
            </a:prstGeom>
            <a:ln w="19050">
              <a:prstDash val="dashDot"/>
              <a:tailEnd type="triangle"/>
            </a:ln>
          </p:spPr>
          <p:style>
            <a:lnRef idx="1">
              <a:schemeClr val="accent1"/>
            </a:lnRef>
            <a:fillRef idx="0">
              <a:schemeClr val="accent1"/>
            </a:fillRef>
            <a:effectRef idx="0">
              <a:schemeClr val="accent1"/>
            </a:effectRef>
            <a:fontRef idx="minor">
              <a:schemeClr val="tx1"/>
            </a:fontRef>
          </p:style>
        </p:cxnSp>
      </p:grpSp>
      <p:sp>
        <p:nvSpPr>
          <p:cNvPr id="21" name="文本框 20">
            <a:extLst>
              <a:ext uri="{FF2B5EF4-FFF2-40B4-BE49-F238E27FC236}">
                <a16:creationId xmlns:a16="http://schemas.microsoft.com/office/drawing/2014/main" id="{598C4675-A4EB-446C-A2AF-62A96FE848BE}"/>
              </a:ext>
            </a:extLst>
          </p:cNvPr>
          <p:cNvSpPr txBox="1"/>
          <p:nvPr/>
        </p:nvSpPr>
        <p:spPr>
          <a:xfrm>
            <a:off x="1843911" y="1690688"/>
            <a:ext cx="1503938" cy="369332"/>
          </a:xfrm>
          <a:prstGeom prst="rect">
            <a:avLst/>
          </a:prstGeom>
          <a:noFill/>
        </p:spPr>
        <p:txBody>
          <a:bodyPr wrap="none" rtlCol="0">
            <a:spAutoFit/>
          </a:bodyPr>
          <a:lstStyle/>
          <a:p>
            <a:r>
              <a:rPr lang="en-US" altLang="zh-CN" dirty="0"/>
              <a:t>particle index</a:t>
            </a:r>
            <a:endParaRPr lang="zh-CN" altLang="en-US" dirty="0"/>
          </a:p>
        </p:txBody>
      </p:sp>
      <p:sp>
        <p:nvSpPr>
          <p:cNvPr id="22" name="文本框 21">
            <a:extLst>
              <a:ext uri="{FF2B5EF4-FFF2-40B4-BE49-F238E27FC236}">
                <a16:creationId xmlns:a16="http://schemas.microsoft.com/office/drawing/2014/main" id="{57E20258-0F14-4BCE-A168-11A05665D163}"/>
              </a:ext>
            </a:extLst>
          </p:cNvPr>
          <p:cNvSpPr txBox="1"/>
          <p:nvPr/>
        </p:nvSpPr>
        <p:spPr>
          <a:xfrm>
            <a:off x="5703103" y="4294105"/>
            <a:ext cx="785793" cy="369332"/>
          </a:xfrm>
          <a:prstGeom prst="rect">
            <a:avLst/>
          </a:prstGeom>
          <a:noFill/>
        </p:spPr>
        <p:txBody>
          <a:bodyPr wrap="none" rtlCol="0">
            <a:spAutoFit/>
          </a:bodyPr>
          <a:lstStyle/>
          <a:p>
            <a:r>
              <a:rPr lang="en-US" altLang="zh-CN" dirty="0"/>
              <a:t>step </a:t>
            </a:r>
            <a:r>
              <a:rPr lang="en-US" altLang="zh-CN" b="1" dirty="0"/>
              <a:t>n</a:t>
            </a:r>
            <a:endParaRPr lang="zh-CN" altLang="en-US" b="1" dirty="0"/>
          </a:p>
        </p:txBody>
      </p:sp>
      <p:sp>
        <p:nvSpPr>
          <p:cNvPr id="23" name="文本框 22">
            <a:extLst>
              <a:ext uri="{FF2B5EF4-FFF2-40B4-BE49-F238E27FC236}">
                <a16:creationId xmlns:a16="http://schemas.microsoft.com/office/drawing/2014/main" id="{C04ADC38-4068-4EA6-A570-EA5CA07BED99}"/>
              </a:ext>
            </a:extLst>
          </p:cNvPr>
          <p:cNvSpPr txBox="1"/>
          <p:nvPr/>
        </p:nvSpPr>
        <p:spPr>
          <a:xfrm>
            <a:off x="5605319" y="5853426"/>
            <a:ext cx="981359" cy="369332"/>
          </a:xfrm>
          <a:prstGeom prst="rect">
            <a:avLst/>
          </a:prstGeom>
          <a:noFill/>
        </p:spPr>
        <p:txBody>
          <a:bodyPr wrap="none" rtlCol="0">
            <a:spAutoFit/>
          </a:bodyPr>
          <a:lstStyle/>
          <a:p>
            <a:r>
              <a:rPr lang="en-US" altLang="zh-CN" dirty="0"/>
              <a:t>step </a:t>
            </a:r>
            <a:r>
              <a:rPr lang="en-US" altLang="zh-CN" b="1" dirty="0"/>
              <a:t>n+1</a:t>
            </a:r>
            <a:endParaRPr lang="zh-CN" altLang="en-US" b="1" dirty="0"/>
          </a:p>
        </p:txBody>
      </p:sp>
      <p:grpSp>
        <p:nvGrpSpPr>
          <p:cNvPr id="34" name="组合 33">
            <a:extLst>
              <a:ext uri="{FF2B5EF4-FFF2-40B4-BE49-F238E27FC236}">
                <a16:creationId xmlns:a16="http://schemas.microsoft.com/office/drawing/2014/main" id="{2221684A-A4DF-4881-B058-BDF379E3D378}"/>
              </a:ext>
            </a:extLst>
          </p:cNvPr>
          <p:cNvGrpSpPr/>
          <p:nvPr/>
        </p:nvGrpSpPr>
        <p:grpSpPr>
          <a:xfrm>
            <a:off x="7838439" y="3905631"/>
            <a:ext cx="3515360" cy="1144778"/>
            <a:chOff x="7249160" y="3724687"/>
            <a:chExt cx="3515360" cy="1144778"/>
          </a:xfrm>
        </p:grpSpPr>
        <mc:AlternateContent xmlns:mc="http://schemas.openxmlformats.org/markup-compatibility/2006" xmlns:a14="http://schemas.microsoft.com/office/drawing/2010/main">
          <mc:Choice Requires="a14">
            <p:graphicFrame>
              <p:nvGraphicFramePr>
                <p:cNvPr id="26" name="内容占位符 3">
                  <a:extLst>
                    <a:ext uri="{FF2B5EF4-FFF2-40B4-BE49-F238E27FC236}">
                      <a16:creationId xmlns:a16="http://schemas.microsoft.com/office/drawing/2014/main" id="{323769E8-7AC8-4206-87AF-81729935C2B1}"/>
                    </a:ext>
                  </a:extLst>
                </p:cNvPr>
                <p:cNvGraphicFramePr>
                  <a:graphicFrameLocks/>
                </p:cNvGraphicFramePr>
                <p:nvPr>
                  <p:extLst>
                    <p:ext uri="{D42A27DB-BD31-4B8C-83A1-F6EECF244321}">
                      <p14:modId xmlns:p14="http://schemas.microsoft.com/office/powerpoint/2010/main" val="4163516473"/>
                    </p:ext>
                  </p:extLst>
                </p:nvPr>
              </p:nvGraphicFramePr>
              <p:xfrm>
                <a:off x="7249160" y="3724687"/>
                <a:ext cx="3515360" cy="370840"/>
              </p:xfrm>
              <a:graphic>
                <a:graphicData uri="http://schemas.openxmlformats.org/drawingml/2006/table">
                  <a:tbl>
                    <a:tblPr firstRow="1" bandRow="1">
                      <a:tableStyleId>{5C22544A-7EE6-4342-B048-85BDC9FD1C3A}</a:tableStyleId>
                    </a:tblPr>
                    <a:tblGrid>
                      <a:gridCol w="439420">
                        <a:extLst>
                          <a:ext uri="{9D8B030D-6E8A-4147-A177-3AD203B41FA5}">
                            <a16:colId xmlns:a16="http://schemas.microsoft.com/office/drawing/2014/main" val="1261275878"/>
                          </a:ext>
                        </a:extLst>
                      </a:gridCol>
                      <a:gridCol w="439420">
                        <a:extLst>
                          <a:ext uri="{9D8B030D-6E8A-4147-A177-3AD203B41FA5}">
                            <a16:colId xmlns:a16="http://schemas.microsoft.com/office/drawing/2014/main" val="2206500188"/>
                          </a:ext>
                        </a:extLst>
                      </a:gridCol>
                      <a:gridCol w="439420">
                        <a:extLst>
                          <a:ext uri="{9D8B030D-6E8A-4147-A177-3AD203B41FA5}">
                            <a16:colId xmlns:a16="http://schemas.microsoft.com/office/drawing/2014/main" val="3407671469"/>
                          </a:ext>
                        </a:extLst>
                      </a:gridCol>
                      <a:gridCol w="439420">
                        <a:extLst>
                          <a:ext uri="{9D8B030D-6E8A-4147-A177-3AD203B41FA5}">
                            <a16:colId xmlns:a16="http://schemas.microsoft.com/office/drawing/2014/main" val="1145927854"/>
                          </a:ext>
                        </a:extLst>
                      </a:gridCol>
                      <a:gridCol w="439420">
                        <a:extLst>
                          <a:ext uri="{9D8B030D-6E8A-4147-A177-3AD203B41FA5}">
                            <a16:colId xmlns:a16="http://schemas.microsoft.com/office/drawing/2014/main" val="1886596563"/>
                          </a:ext>
                        </a:extLst>
                      </a:gridCol>
                      <a:gridCol w="439420">
                        <a:extLst>
                          <a:ext uri="{9D8B030D-6E8A-4147-A177-3AD203B41FA5}">
                            <a16:colId xmlns:a16="http://schemas.microsoft.com/office/drawing/2014/main" val="4257595940"/>
                          </a:ext>
                        </a:extLst>
                      </a:gridCol>
                      <a:gridCol w="439420">
                        <a:extLst>
                          <a:ext uri="{9D8B030D-6E8A-4147-A177-3AD203B41FA5}">
                            <a16:colId xmlns:a16="http://schemas.microsoft.com/office/drawing/2014/main" val="2005747920"/>
                          </a:ext>
                        </a:extLst>
                      </a:gridCol>
                      <a:gridCol w="439420">
                        <a:extLst>
                          <a:ext uri="{9D8B030D-6E8A-4147-A177-3AD203B41FA5}">
                            <a16:colId xmlns:a16="http://schemas.microsoft.com/office/drawing/2014/main" val="175674412"/>
                          </a:ext>
                        </a:extLst>
                      </a:gridCol>
                    </a:tblGrid>
                    <a:tr h="370840">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CN" i="1" smtClean="0">
                                          <a:solidFill>
                                            <a:schemeClr val="bg1"/>
                                          </a:solidFill>
                                          <a:latin typeface="Cambria Math" panose="02040503050406030204" pitchFamily="18" charset="0"/>
                                        </a:rPr>
                                      </m:ctrlPr>
                                    </m:sSubSupPr>
                                    <m:e>
                                      <m:r>
                                        <a:rPr lang="en-US" altLang="zh-CN" i="1">
                                          <a:solidFill>
                                            <a:schemeClr val="bg1"/>
                                          </a:solidFill>
                                          <a:latin typeface="Cambria Math" panose="02040503050406030204" pitchFamily="18" charset="0"/>
                                        </a:rPr>
                                        <m:t>𝑚</m:t>
                                      </m:r>
                                    </m:e>
                                    <m:sub>
                                      <m:r>
                                        <a:rPr lang="en-US" altLang="zh-CN" i="1" smtClean="0">
                                          <a:solidFill>
                                            <a:schemeClr val="bg1"/>
                                          </a:solidFill>
                                          <a:latin typeface="Cambria Math" panose="02040503050406030204" pitchFamily="18" charset="0"/>
                                        </a:rPr>
                                        <m:t>0</m:t>
                                      </m:r>
                                    </m:sub>
                                    <m:sup>
                                      <m:r>
                                        <a:rPr lang="en-US" altLang="zh-CN" i="1">
                                          <a:solidFill>
                                            <a:schemeClr val="bg1"/>
                                          </a:solidFill>
                                          <a:latin typeface="Cambria Math" panose="02040503050406030204" pitchFamily="18" charset="0"/>
                                        </a:rPr>
                                        <m:t>𝑛</m:t>
                                      </m:r>
                                    </m:sup>
                                  </m:sSubSup>
                                </m:oMath>
                              </m:oMathPara>
                            </a14:m>
                            <a:endParaRPr lang="zh-CN" altLang="en-US" dirty="0">
                              <a:solidFill>
                                <a:schemeClr val="bg1"/>
                              </a:solidFill>
                              <a:latin typeface="Arial" panose="020B0604020202020204" pitchFamily="34" charset="0"/>
                              <a:cs typeface="Arial" panose="020B0604020202020204" pitchFamily="34" charset="0"/>
                            </a:endParaRPr>
                          </a:p>
                        </a:txBody>
                        <a:tcPr anchor="ctr">
                          <a:solidFill>
                            <a:srgbClr val="666699"/>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ctrlPr>
                                    </m:sSubSupPr>
                                    <m:e>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𝑚</m:t>
                                      </m:r>
                                    </m:e>
                                    <m:sub>
                                      <m: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t>1</m:t>
                                      </m:r>
                                    </m:sub>
                                    <m:sup>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𝑛</m:t>
                                      </m:r>
                                    </m:sup>
                                  </m:sSubSup>
                                </m:oMath>
                              </m:oMathPara>
                            </a14:m>
                            <a:endParaRPr lang="zh-CN" altLang="en-US" dirty="0">
                              <a:solidFill>
                                <a:schemeClr val="bg1"/>
                              </a:solidFill>
                              <a:latin typeface="Arial" panose="020B0604020202020204" pitchFamily="34" charset="0"/>
                              <a:cs typeface="Arial" panose="020B0604020202020204" pitchFamily="34" charset="0"/>
                            </a:endParaRPr>
                          </a:p>
                        </a:txBody>
                        <a:tcPr anchor="ctr">
                          <a:solidFill>
                            <a:srgbClr val="666699"/>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ctrlPr>
                                    </m:sSubSupPr>
                                    <m:e>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𝑚</m:t>
                                      </m:r>
                                    </m:e>
                                    <m:sub>
                                      <m: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t>2</m:t>
                                      </m:r>
                                    </m:sub>
                                    <m:sup>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𝑛</m:t>
                                      </m:r>
                                    </m:sup>
                                  </m:sSubSup>
                                </m:oMath>
                              </m:oMathPara>
                            </a14:m>
                            <a:endParaRPr lang="zh-CN" altLang="en-US" dirty="0">
                              <a:solidFill>
                                <a:schemeClr val="bg1"/>
                              </a:solidFill>
                              <a:latin typeface="Arial" panose="020B0604020202020204" pitchFamily="34" charset="0"/>
                              <a:cs typeface="Arial" panose="020B0604020202020204" pitchFamily="34" charset="0"/>
                            </a:endParaRPr>
                          </a:p>
                        </a:txBody>
                        <a:tcPr anchor="ctr">
                          <a:solidFill>
                            <a:srgbClr val="666699"/>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ctrlPr>
                                    </m:sSubSupPr>
                                    <m:e>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𝑚</m:t>
                                      </m:r>
                                    </m:e>
                                    <m:sub>
                                      <m: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t>3</m:t>
                                      </m:r>
                                    </m:sub>
                                    <m:sup>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𝑛</m:t>
                                      </m:r>
                                    </m:sup>
                                  </m:sSubSup>
                                </m:oMath>
                              </m:oMathPara>
                            </a14:m>
                            <a:endParaRPr lang="zh-CN" altLang="en-US" dirty="0">
                              <a:solidFill>
                                <a:schemeClr val="bg1"/>
                              </a:solidFill>
                              <a:latin typeface="Arial" panose="020B0604020202020204" pitchFamily="34" charset="0"/>
                              <a:cs typeface="Arial" panose="020B0604020202020204" pitchFamily="34" charset="0"/>
                            </a:endParaRPr>
                          </a:p>
                        </a:txBody>
                        <a:tcPr anchor="ctr">
                          <a:solidFill>
                            <a:srgbClr val="666699"/>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ctrlPr>
                                    </m:sSubSupPr>
                                    <m:e>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𝑚</m:t>
                                      </m:r>
                                    </m:e>
                                    <m:sub>
                                      <m: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t>4</m:t>
                                      </m:r>
                                    </m:sub>
                                    <m:sup>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𝑛</m:t>
                                      </m:r>
                                    </m:sup>
                                  </m:sSubSup>
                                </m:oMath>
                              </m:oMathPara>
                            </a14:m>
                            <a:endParaRPr lang="zh-CN" altLang="en-US" dirty="0">
                              <a:solidFill>
                                <a:schemeClr val="bg1"/>
                              </a:solidFill>
                              <a:latin typeface="Arial" panose="020B0604020202020204" pitchFamily="34" charset="0"/>
                              <a:cs typeface="Arial" panose="020B0604020202020204" pitchFamily="34" charset="0"/>
                            </a:endParaRPr>
                          </a:p>
                        </a:txBody>
                        <a:tcPr anchor="ctr">
                          <a:solidFill>
                            <a:srgbClr val="666699"/>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ctrlPr>
                                    </m:sSubSupPr>
                                    <m:e>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𝑚</m:t>
                                      </m:r>
                                    </m:e>
                                    <m:sub>
                                      <m: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t>5</m:t>
                                      </m:r>
                                    </m:sub>
                                    <m:sup>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𝑛</m:t>
                                      </m:r>
                                    </m:sup>
                                  </m:sSubSup>
                                </m:oMath>
                              </m:oMathPara>
                            </a14:m>
                            <a:endParaRPr lang="zh-CN" altLang="en-US" dirty="0">
                              <a:solidFill>
                                <a:schemeClr val="bg1"/>
                              </a:solidFill>
                              <a:latin typeface="Arial" panose="020B0604020202020204" pitchFamily="34" charset="0"/>
                              <a:cs typeface="Arial" panose="020B0604020202020204" pitchFamily="34" charset="0"/>
                            </a:endParaRPr>
                          </a:p>
                        </a:txBody>
                        <a:tcPr anchor="ctr">
                          <a:solidFill>
                            <a:srgbClr val="666699"/>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ctrlPr>
                                    </m:sSubSupPr>
                                    <m:e>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𝑚</m:t>
                                      </m:r>
                                    </m:e>
                                    <m:sub>
                                      <m: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t>6</m:t>
                                      </m:r>
                                    </m:sub>
                                    <m:sup>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𝑛</m:t>
                                      </m:r>
                                    </m:sup>
                                  </m:sSubSup>
                                </m:oMath>
                              </m:oMathPara>
                            </a14:m>
                            <a:endParaRPr lang="zh-CN" altLang="en-US" dirty="0">
                              <a:solidFill>
                                <a:schemeClr val="bg1"/>
                              </a:solidFill>
                              <a:latin typeface="Arial" panose="020B0604020202020204" pitchFamily="34" charset="0"/>
                              <a:cs typeface="Arial" panose="020B0604020202020204" pitchFamily="34" charset="0"/>
                            </a:endParaRPr>
                          </a:p>
                        </a:txBody>
                        <a:tcPr anchor="ctr">
                          <a:solidFill>
                            <a:srgbClr val="666699"/>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ctrlPr>
                                    </m:sSubSupPr>
                                    <m:e>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𝑚</m:t>
                                      </m:r>
                                    </m:e>
                                    <m:sub>
                                      <m: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t>7</m:t>
                                      </m:r>
                                    </m:sub>
                                    <m:sup>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𝑛</m:t>
                                      </m:r>
                                    </m:sup>
                                  </m:sSubSup>
                                </m:oMath>
                              </m:oMathPara>
                            </a14:m>
                            <a:endParaRPr lang="zh-CN" altLang="en-US" dirty="0">
                              <a:solidFill>
                                <a:schemeClr val="bg1"/>
                              </a:solidFill>
                              <a:latin typeface="Arial" panose="020B0604020202020204" pitchFamily="34" charset="0"/>
                              <a:cs typeface="Arial" panose="020B0604020202020204" pitchFamily="34" charset="0"/>
                            </a:endParaRPr>
                          </a:p>
                        </a:txBody>
                        <a:tcPr anchor="ctr">
                          <a:solidFill>
                            <a:srgbClr val="666699"/>
                          </a:solidFill>
                        </a:tcPr>
                      </a:tc>
                      <a:extLst>
                        <a:ext uri="{0D108BD9-81ED-4DB2-BD59-A6C34878D82A}">
                          <a16:rowId xmlns:a16="http://schemas.microsoft.com/office/drawing/2014/main" val="3033064739"/>
                        </a:ext>
                      </a:extLst>
                    </a:tr>
                  </a:tbl>
                </a:graphicData>
              </a:graphic>
            </p:graphicFrame>
          </mc:Choice>
          <mc:Fallback xmlns="">
            <p:graphicFrame>
              <p:nvGraphicFramePr>
                <p:cNvPr id="26" name="内容占位符 3">
                  <a:extLst>
                    <a:ext uri="{FF2B5EF4-FFF2-40B4-BE49-F238E27FC236}">
                      <a16:creationId xmlns:a16="http://schemas.microsoft.com/office/drawing/2014/main" id="{323769E8-7AC8-4206-87AF-81729935C2B1}"/>
                    </a:ext>
                  </a:extLst>
                </p:cNvPr>
                <p:cNvGraphicFramePr>
                  <a:graphicFrameLocks/>
                </p:cNvGraphicFramePr>
                <p:nvPr>
                  <p:extLst>
                    <p:ext uri="{D42A27DB-BD31-4B8C-83A1-F6EECF244321}">
                      <p14:modId xmlns:p14="http://schemas.microsoft.com/office/powerpoint/2010/main" val="4163516473"/>
                    </p:ext>
                  </p:extLst>
                </p:nvPr>
              </p:nvGraphicFramePr>
              <p:xfrm>
                <a:off x="7249160" y="3724687"/>
                <a:ext cx="3515360" cy="370840"/>
              </p:xfrm>
              <a:graphic>
                <a:graphicData uri="http://schemas.openxmlformats.org/drawingml/2006/table">
                  <a:tbl>
                    <a:tblPr firstRow="1" bandRow="1">
                      <a:tableStyleId>{5C22544A-7EE6-4342-B048-85BDC9FD1C3A}</a:tableStyleId>
                    </a:tblPr>
                    <a:tblGrid>
                      <a:gridCol w="439420">
                        <a:extLst>
                          <a:ext uri="{9D8B030D-6E8A-4147-A177-3AD203B41FA5}">
                            <a16:colId xmlns:a16="http://schemas.microsoft.com/office/drawing/2014/main" val="1261275878"/>
                          </a:ext>
                        </a:extLst>
                      </a:gridCol>
                      <a:gridCol w="439420">
                        <a:extLst>
                          <a:ext uri="{9D8B030D-6E8A-4147-A177-3AD203B41FA5}">
                            <a16:colId xmlns:a16="http://schemas.microsoft.com/office/drawing/2014/main" val="2206500188"/>
                          </a:ext>
                        </a:extLst>
                      </a:gridCol>
                      <a:gridCol w="439420">
                        <a:extLst>
                          <a:ext uri="{9D8B030D-6E8A-4147-A177-3AD203B41FA5}">
                            <a16:colId xmlns:a16="http://schemas.microsoft.com/office/drawing/2014/main" val="3407671469"/>
                          </a:ext>
                        </a:extLst>
                      </a:gridCol>
                      <a:gridCol w="439420">
                        <a:extLst>
                          <a:ext uri="{9D8B030D-6E8A-4147-A177-3AD203B41FA5}">
                            <a16:colId xmlns:a16="http://schemas.microsoft.com/office/drawing/2014/main" val="1145927854"/>
                          </a:ext>
                        </a:extLst>
                      </a:gridCol>
                      <a:gridCol w="439420">
                        <a:extLst>
                          <a:ext uri="{9D8B030D-6E8A-4147-A177-3AD203B41FA5}">
                            <a16:colId xmlns:a16="http://schemas.microsoft.com/office/drawing/2014/main" val="1886596563"/>
                          </a:ext>
                        </a:extLst>
                      </a:gridCol>
                      <a:gridCol w="439420">
                        <a:extLst>
                          <a:ext uri="{9D8B030D-6E8A-4147-A177-3AD203B41FA5}">
                            <a16:colId xmlns:a16="http://schemas.microsoft.com/office/drawing/2014/main" val="4257595940"/>
                          </a:ext>
                        </a:extLst>
                      </a:gridCol>
                      <a:gridCol w="439420">
                        <a:extLst>
                          <a:ext uri="{9D8B030D-6E8A-4147-A177-3AD203B41FA5}">
                            <a16:colId xmlns:a16="http://schemas.microsoft.com/office/drawing/2014/main" val="2005747920"/>
                          </a:ext>
                        </a:extLst>
                      </a:gridCol>
                      <a:gridCol w="439420">
                        <a:extLst>
                          <a:ext uri="{9D8B030D-6E8A-4147-A177-3AD203B41FA5}">
                            <a16:colId xmlns:a16="http://schemas.microsoft.com/office/drawing/2014/main" val="175674412"/>
                          </a:ext>
                        </a:extLst>
                      </a:gridCol>
                    </a:tblGrid>
                    <a:tr h="370840">
                      <a:tc>
                        <a:txBody>
                          <a:bodyPr/>
                          <a:lstStyle/>
                          <a:p>
                            <a:endParaRPr lang="zh-CN"/>
                          </a:p>
                        </a:txBody>
                        <a:tcPr anchor="ctr">
                          <a:blipFill>
                            <a:blip r:embed="rId21"/>
                            <a:stretch>
                              <a:fillRect l="-1389" t="-1613" r="-708333" b="-6452"/>
                            </a:stretch>
                          </a:blipFill>
                        </a:tcPr>
                      </a:tc>
                      <a:tc>
                        <a:txBody>
                          <a:bodyPr/>
                          <a:lstStyle/>
                          <a:p>
                            <a:endParaRPr lang="zh-CN"/>
                          </a:p>
                        </a:txBody>
                        <a:tcPr anchor="ctr">
                          <a:blipFill>
                            <a:blip r:embed="rId21"/>
                            <a:stretch>
                              <a:fillRect l="-100000" t="-1613" r="-598630" b="-6452"/>
                            </a:stretch>
                          </a:blipFill>
                        </a:tcPr>
                      </a:tc>
                      <a:tc>
                        <a:txBody>
                          <a:bodyPr/>
                          <a:lstStyle/>
                          <a:p>
                            <a:endParaRPr lang="zh-CN"/>
                          </a:p>
                        </a:txBody>
                        <a:tcPr anchor="ctr">
                          <a:blipFill>
                            <a:blip r:embed="rId21"/>
                            <a:stretch>
                              <a:fillRect l="-202778" t="-1613" r="-506944" b="-6452"/>
                            </a:stretch>
                          </a:blipFill>
                        </a:tcPr>
                      </a:tc>
                      <a:tc>
                        <a:txBody>
                          <a:bodyPr/>
                          <a:lstStyle/>
                          <a:p>
                            <a:endParaRPr lang="zh-CN"/>
                          </a:p>
                        </a:txBody>
                        <a:tcPr anchor="ctr">
                          <a:blipFill>
                            <a:blip r:embed="rId21"/>
                            <a:stretch>
                              <a:fillRect l="-302778" t="-1613" r="-406944" b="-6452"/>
                            </a:stretch>
                          </a:blipFill>
                        </a:tcPr>
                      </a:tc>
                      <a:tc>
                        <a:txBody>
                          <a:bodyPr/>
                          <a:lstStyle/>
                          <a:p>
                            <a:endParaRPr lang="zh-CN"/>
                          </a:p>
                        </a:txBody>
                        <a:tcPr anchor="ctr">
                          <a:blipFill>
                            <a:blip r:embed="rId21"/>
                            <a:stretch>
                              <a:fillRect l="-402778" t="-1613" r="-306944" b="-6452"/>
                            </a:stretch>
                          </a:blipFill>
                        </a:tcPr>
                      </a:tc>
                      <a:tc>
                        <a:txBody>
                          <a:bodyPr/>
                          <a:lstStyle/>
                          <a:p>
                            <a:endParaRPr lang="zh-CN"/>
                          </a:p>
                        </a:txBody>
                        <a:tcPr anchor="ctr">
                          <a:blipFill>
                            <a:blip r:embed="rId21"/>
                            <a:stretch>
                              <a:fillRect l="-495890" t="-1613" r="-202740" b="-6452"/>
                            </a:stretch>
                          </a:blipFill>
                        </a:tcPr>
                      </a:tc>
                      <a:tc>
                        <a:txBody>
                          <a:bodyPr/>
                          <a:lstStyle/>
                          <a:p>
                            <a:endParaRPr lang="zh-CN"/>
                          </a:p>
                        </a:txBody>
                        <a:tcPr anchor="ctr">
                          <a:blipFill>
                            <a:blip r:embed="rId21"/>
                            <a:stretch>
                              <a:fillRect l="-604167" t="-1613" r="-105556" b="-6452"/>
                            </a:stretch>
                          </a:blipFill>
                        </a:tcPr>
                      </a:tc>
                      <a:tc>
                        <a:txBody>
                          <a:bodyPr/>
                          <a:lstStyle/>
                          <a:p>
                            <a:endParaRPr lang="zh-CN"/>
                          </a:p>
                        </a:txBody>
                        <a:tcPr anchor="ctr">
                          <a:blipFill>
                            <a:blip r:embed="rId21"/>
                            <a:stretch>
                              <a:fillRect l="-704167" t="-1613" r="-5556" b="-6452"/>
                            </a:stretch>
                          </a:blipFill>
                        </a:tcPr>
                      </a:tc>
                      <a:extLst>
                        <a:ext uri="{0D108BD9-81ED-4DB2-BD59-A6C34878D82A}">
                          <a16:rowId xmlns:a16="http://schemas.microsoft.com/office/drawing/2014/main" val="303306473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7" name="内容占位符 3">
                  <a:extLst>
                    <a:ext uri="{FF2B5EF4-FFF2-40B4-BE49-F238E27FC236}">
                      <a16:creationId xmlns:a16="http://schemas.microsoft.com/office/drawing/2014/main" id="{5C3D63C2-5C19-4118-9A44-B5B23D1E650A}"/>
                    </a:ext>
                  </a:extLst>
                </p:cNvPr>
                <p:cNvGraphicFramePr>
                  <a:graphicFrameLocks/>
                </p:cNvGraphicFramePr>
                <p:nvPr>
                  <p:extLst>
                    <p:ext uri="{D42A27DB-BD31-4B8C-83A1-F6EECF244321}">
                      <p14:modId xmlns:p14="http://schemas.microsoft.com/office/powerpoint/2010/main" val="1417367341"/>
                    </p:ext>
                  </p:extLst>
                </p:nvPr>
              </p:nvGraphicFramePr>
              <p:xfrm>
                <a:off x="7249160" y="4111656"/>
                <a:ext cx="3515360" cy="370840"/>
              </p:xfrm>
              <a:graphic>
                <a:graphicData uri="http://schemas.openxmlformats.org/drawingml/2006/table">
                  <a:tbl>
                    <a:tblPr firstRow="1" bandRow="1">
                      <a:tableStyleId>{5C22544A-7EE6-4342-B048-85BDC9FD1C3A}</a:tableStyleId>
                    </a:tblPr>
                    <a:tblGrid>
                      <a:gridCol w="439420">
                        <a:extLst>
                          <a:ext uri="{9D8B030D-6E8A-4147-A177-3AD203B41FA5}">
                            <a16:colId xmlns:a16="http://schemas.microsoft.com/office/drawing/2014/main" val="1261275878"/>
                          </a:ext>
                        </a:extLst>
                      </a:gridCol>
                      <a:gridCol w="439420">
                        <a:extLst>
                          <a:ext uri="{9D8B030D-6E8A-4147-A177-3AD203B41FA5}">
                            <a16:colId xmlns:a16="http://schemas.microsoft.com/office/drawing/2014/main" val="2206500188"/>
                          </a:ext>
                        </a:extLst>
                      </a:gridCol>
                      <a:gridCol w="439420">
                        <a:extLst>
                          <a:ext uri="{9D8B030D-6E8A-4147-A177-3AD203B41FA5}">
                            <a16:colId xmlns:a16="http://schemas.microsoft.com/office/drawing/2014/main" val="3407671469"/>
                          </a:ext>
                        </a:extLst>
                      </a:gridCol>
                      <a:gridCol w="439420">
                        <a:extLst>
                          <a:ext uri="{9D8B030D-6E8A-4147-A177-3AD203B41FA5}">
                            <a16:colId xmlns:a16="http://schemas.microsoft.com/office/drawing/2014/main" val="1145927854"/>
                          </a:ext>
                        </a:extLst>
                      </a:gridCol>
                      <a:gridCol w="439420">
                        <a:extLst>
                          <a:ext uri="{9D8B030D-6E8A-4147-A177-3AD203B41FA5}">
                            <a16:colId xmlns:a16="http://schemas.microsoft.com/office/drawing/2014/main" val="1886596563"/>
                          </a:ext>
                        </a:extLst>
                      </a:gridCol>
                      <a:gridCol w="439420">
                        <a:extLst>
                          <a:ext uri="{9D8B030D-6E8A-4147-A177-3AD203B41FA5}">
                            <a16:colId xmlns:a16="http://schemas.microsoft.com/office/drawing/2014/main" val="4257595940"/>
                          </a:ext>
                        </a:extLst>
                      </a:gridCol>
                      <a:gridCol w="439420">
                        <a:extLst>
                          <a:ext uri="{9D8B030D-6E8A-4147-A177-3AD203B41FA5}">
                            <a16:colId xmlns:a16="http://schemas.microsoft.com/office/drawing/2014/main" val="2005747920"/>
                          </a:ext>
                        </a:extLst>
                      </a:gridCol>
                      <a:gridCol w="439420">
                        <a:extLst>
                          <a:ext uri="{9D8B030D-6E8A-4147-A177-3AD203B41FA5}">
                            <a16:colId xmlns:a16="http://schemas.microsoft.com/office/drawing/2014/main" val="175674412"/>
                          </a:ext>
                        </a:extLst>
                      </a:gridCol>
                    </a:tblGrid>
                    <a:tr h="370840">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CN" i="1" smtClean="0">
                                          <a:solidFill>
                                            <a:schemeClr val="bg1"/>
                                          </a:solidFill>
                                          <a:latin typeface="Cambria Math" panose="02040503050406030204" pitchFamily="18" charset="0"/>
                                        </a:rPr>
                                      </m:ctrlPr>
                                    </m:sSubSupPr>
                                    <m:e>
                                      <m:r>
                                        <a:rPr lang="en-US" altLang="zh-CN" b="0" i="1" smtClean="0">
                                          <a:solidFill>
                                            <a:schemeClr val="bg1"/>
                                          </a:solidFill>
                                          <a:latin typeface="Cambria Math" panose="02040503050406030204" pitchFamily="18" charset="0"/>
                                        </a:rPr>
                                        <m:t>𝑣</m:t>
                                      </m:r>
                                    </m:e>
                                    <m:sub>
                                      <m:r>
                                        <a:rPr lang="en-US" altLang="zh-CN" b="0" i="1" smtClean="0">
                                          <a:solidFill>
                                            <a:schemeClr val="bg1"/>
                                          </a:solidFill>
                                          <a:latin typeface="Cambria Math" panose="02040503050406030204" pitchFamily="18" charset="0"/>
                                        </a:rPr>
                                        <m:t>3</m:t>
                                      </m:r>
                                    </m:sub>
                                    <m:sup>
                                      <m:r>
                                        <a:rPr lang="en-US" altLang="zh-CN" i="1">
                                          <a:solidFill>
                                            <a:schemeClr val="bg1"/>
                                          </a:solidFill>
                                          <a:latin typeface="Cambria Math" panose="02040503050406030204" pitchFamily="18" charset="0"/>
                                        </a:rPr>
                                        <m:t>𝑛</m:t>
                                      </m:r>
                                    </m:sup>
                                  </m:sSubSup>
                                </m:oMath>
                              </m:oMathPara>
                            </a14:m>
                            <a:endParaRPr lang="zh-CN" altLang="en-US" dirty="0">
                              <a:solidFill>
                                <a:schemeClr val="bg1"/>
                              </a:solidFill>
                              <a:latin typeface="Arial" panose="020B0604020202020204" pitchFamily="34" charset="0"/>
                              <a:cs typeface="Arial" panose="020B0604020202020204" pitchFamily="34" charset="0"/>
                            </a:endParaRPr>
                          </a:p>
                        </a:txBody>
                        <a:tcPr anchor="ctr">
                          <a:solidFill>
                            <a:schemeClr val="accent1">
                              <a:lumMod val="60000"/>
                              <a:lumOff val="40000"/>
                            </a:schemeClr>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ctrlPr>
                                    </m:sSubSupPr>
                                    <m:e>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𝑣</m:t>
                                      </m:r>
                                    </m:e>
                                    <m:sub>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4</m:t>
                                      </m:r>
                                    </m:sub>
                                    <m:sup>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𝑛</m:t>
                                      </m:r>
                                    </m:sup>
                                  </m:sSubSup>
                                </m:oMath>
                              </m:oMathPara>
                            </a14:m>
                            <a:endParaRPr lang="zh-CN" altLang="en-US" dirty="0">
                              <a:solidFill>
                                <a:schemeClr val="bg1"/>
                              </a:solidFill>
                              <a:latin typeface="Arial" panose="020B0604020202020204" pitchFamily="34" charset="0"/>
                              <a:cs typeface="Arial" panose="020B0604020202020204" pitchFamily="34" charset="0"/>
                            </a:endParaRPr>
                          </a:p>
                        </a:txBody>
                        <a:tcPr anchor="ctr">
                          <a:solidFill>
                            <a:schemeClr val="accent1">
                              <a:lumMod val="60000"/>
                              <a:lumOff val="40000"/>
                            </a:schemeClr>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ctrlPr>
                                    </m:sSubSupPr>
                                    <m:e>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𝑣</m:t>
                                      </m:r>
                                    </m:e>
                                    <m:sub>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1</m:t>
                                      </m:r>
                                    </m:sub>
                                    <m:sup>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𝑛</m:t>
                                      </m:r>
                                    </m:sup>
                                  </m:sSubSup>
                                </m:oMath>
                              </m:oMathPara>
                            </a14:m>
                            <a:endParaRPr lang="zh-CN" altLang="en-US" dirty="0">
                              <a:solidFill>
                                <a:schemeClr val="bg1"/>
                              </a:solidFill>
                              <a:latin typeface="Arial" panose="020B0604020202020204" pitchFamily="34" charset="0"/>
                              <a:cs typeface="Arial" panose="020B0604020202020204" pitchFamily="34" charset="0"/>
                            </a:endParaRPr>
                          </a:p>
                        </a:txBody>
                        <a:tcPr anchor="ctr">
                          <a:solidFill>
                            <a:schemeClr val="accent1">
                              <a:lumMod val="60000"/>
                              <a:lumOff val="40000"/>
                            </a:schemeClr>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ctrlPr>
                                    </m:sSubSupPr>
                                    <m:e>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𝑣</m:t>
                                      </m:r>
                                    </m:e>
                                    <m:sub>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2</m:t>
                                      </m:r>
                                    </m:sub>
                                    <m:sup>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𝑛</m:t>
                                      </m:r>
                                    </m:sup>
                                  </m:sSubSup>
                                </m:oMath>
                              </m:oMathPara>
                            </a14:m>
                            <a:endParaRPr lang="zh-CN" altLang="en-US" dirty="0">
                              <a:solidFill>
                                <a:schemeClr val="bg1"/>
                              </a:solidFill>
                              <a:latin typeface="Arial" panose="020B0604020202020204" pitchFamily="34" charset="0"/>
                              <a:cs typeface="Arial" panose="020B0604020202020204" pitchFamily="34" charset="0"/>
                            </a:endParaRPr>
                          </a:p>
                        </a:txBody>
                        <a:tcPr anchor="ctr">
                          <a:solidFill>
                            <a:schemeClr val="accent1">
                              <a:lumMod val="60000"/>
                              <a:lumOff val="40000"/>
                            </a:schemeClr>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ctrlPr>
                                    </m:sSubSupPr>
                                    <m:e>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𝑣</m:t>
                                      </m:r>
                                    </m:e>
                                    <m:sub>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6</m:t>
                                      </m:r>
                                    </m:sub>
                                    <m:sup>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𝑛</m:t>
                                      </m:r>
                                    </m:sup>
                                  </m:sSubSup>
                                </m:oMath>
                              </m:oMathPara>
                            </a14:m>
                            <a:endParaRPr lang="zh-CN" altLang="en-US" dirty="0">
                              <a:solidFill>
                                <a:schemeClr val="bg1"/>
                              </a:solidFill>
                              <a:latin typeface="Arial" panose="020B0604020202020204" pitchFamily="34" charset="0"/>
                              <a:cs typeface="Arial" panose="020B0604020202020204" pitchFamily="34" charset="0"/>
                            </a:endParaRPr>
                          </a:p>
                        </a:txBody>
                        <a:tcPr anchor="ctr">
                          <a:solidFill>
                            <a:schemeClr val="accent1">
                              <a:lumMod val="60000"/>
                              <a:lumOff val="40000"/>
                            </a:schemeClr>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ctrlPr>
                                    </m:sSubSupPr>
                                    <m:e>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𝑣</m:t>
                                      </m:r>
                                    </m:e>
                                    <m:sub>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0</m:t>
                                      </m:r>
                                    </m:sub>
                                    <m:sup>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𝑛</m:t>
                                      </m:r>
                                    </m:sup>
                                  </m:sSubSup>
                                </m:oMath>
                              </m:oMathPara>
                            </a14:m>
                            <a:endParaRPr lang="zh-CN" altLang="en-US" dirty="0">
                              <a:solidFill>
                                <a:schemeClr val="bg1"/>
                              </a:solidFill>
                              <a:latin typeface="Arial" panose="020B0604020202020204" pitchFamily="34" charset="0"/>
                              <a:cs typeface="Arial" panose="020B0604020202020204" pitchFamily="34" charset="0"/>
                            </a:endParaRPr>
                          </a:p>
                        </a:txBody>
                        <a:tcPr anchor="ctr">
                          <a:solidFill>
                            <a:schemeClr val="accent1">
                              <a:lumMod val="60000"/>
                              <a:lumOff val="40000"/>
                            </a:schemeClr>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ctrlPr>
                                    </m:sSubSupPr>
                                    <m:e>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𝑣</m:t>
                                      </m:r>
                                    </m:e>
                                    <m:sub>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7</m:t>
                                      </m:r>
                                    </m:sub>
                                    <m:sup>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𝑛</m:t>
                                      </m:r>
                                    </m:sup>
                                  </m:sSubSup>
                                </m:oMath>
                              </m:oMathPara>
                            </a14:m>
                            <a:endParaRPr lang="zh-CN" altLang="en-US" dirty="0">
                              <a:solidFill>
                                <a:schemeClr val="bg1"/>
                              </a:solidFill>
                              <a:latin typeface="Arial" panose="020B0604020202020204" pitchFamily="34" charset="0"/>
                              <a:cs typeface="Arial" panose="020B0604020202020204" pitchFamily="34" charset="0"/>
                            </a:endParaRPr>
                          </a:p>
                        </a:txBody>
                        <a:tcPr anchor="ctr">
                          <a:solidFill>
                            <a:schemeClr val="accent1">
                              <a:lumMod val="60000"/>
                              <a:lumOff val="40000"/>
                            </a:schemeClr>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ctrlPr>
                                    </m:sSubSupPr>
                                    <m:e>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𝑣</m:t>
                                      </m:r>
                                    </m:e>
                                    <m:sub>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5</m:t>
                                      </m:r>
                                    </m:sub>
                                    <m:sup>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𝑛</m:t>
                                      </m:r>
                                    </m:sup>
                                  </m:sSubSup>
                                </m:oMath>
                              </m:oMathPara>
                            </a14:m>
                            <a:endParaRPr lang="zh-CN" altLang="en-US" dirty="0">
                              <a:solidFill>
                                <a:schemeClr val="bg1"/>
                              </a:solidFill>
                              <a:latin typeface="Arial" panose="020B0604020202020204" pitchFamily="34" charset="0"/>
                              <a:cs typeface="Arial" panose="020B0604020202020204" pitchFamily="34" charset="0"/>
                            </a:endParaRPr>
                          </a:p>
                        </a:txBody>
                        <a:tcPr anchor="ctr">
                          <a:solidFill>
                            <a:schemeClr val="accent1">
                              <a:lumMod val="60000"/>
                              <a:lumOff val="40000"/>
                            </a:schemeClr>
                          </a:solidFill>
                        </a:tcPr>
                      </a:tc>
                      <a:extLst>
                        <a:ext uri="{0D108BD9-81ED-4DB2-BD59-A6C34878D82A}">
                          <a16:rowId xmlns:a16="http://schemas.microsoft.com/office/drawing/2014/main" val="3033064739"/>
                        </a:ext>
                      </a:extLst>
                    </a:tr>
                  </a:tbl>
                </a:graphicData>
              </a:graphic>
            </p:graphicFrame>
          </mc:Choice>
          <mc:Fallback xmlns="">
            <p:graphicFrame>
              <p:nvGraphicFramePr>
                <p:cNvPr id="27" name="内容占位符 3">
                  <a:extLst>
                    <a:ext uri="{FF2B5EF4-FFF2-40B4-BE49-F238E27FC236}">
                      <a16:creationId xmlns:a16="http://schemas.microsoft.com/office/drawing/2014/main" id="{5C3D63C2-5C19-4118-9A44-B5B23D1E650A}"/>
                    </a:ext>
                  </a:extLst>
                </p:cNvPr>
                <p:cNvGraphicFramePr>
                  <a:graphicFrameLocks/>
                </p:cNvGraphicFramePr>
                <p:nvPr>
                  <p:extLst>
                    <p:ext uri="{D42A27DB-BD31-4B8C-83A1-F6EECF244321}">
                      <p14:modId xmlns:p14="http://schemas.microsoft.com/office/powerpoint/2010/main" val="1417367341"/>
                    </p:ext>
                  </p:extLst>
                </p:nvPr>
              </p:nvGraphicFramePr>
              <p:xfrm>
                <a:off x="7249160" y="4111656"/>
                <a:ext cx="3515360" cy="370840"/>
              </p:xfrm>
              <a:graphic>
                <a:graphicData uri="http://schemas.openxmlformats.org/drawingml/2006/table">
                  <a:tbl>
                    <a:tblPr firstRow="1" bandRow="1">
                      <a:tableStyleId>{5C22544A-7EE6-4342-B048-85BDC9FD1C3A}</a:tableStyleId>
                    </a:tblPr>
                    <a:tblGrid>
                      <a:gridCol w="439420">
                        <a:extLst>
                          <a:ext uri="{9D8B030D-6E8A-4147-A177-3AD203B41FA5}">
                            <a16:colId xmlns:a16="http://schemas.microsoft.com/office/drawing/2014/main" val="1261275878"/>
                          </a:ext>
                        </a:extLst>
                      </a:gridCol>
                      <a:gridCol w="439420">
                        <a:extLst>
                          <a:ext uri="{9D8B030D-6E8A-4147-A177-3AD203B41FA5}">
                            <a16:colId xmlns:a16="http://schemas.microsoft.com/office/drawing/2014/main" val="2206500188"/>
                          </a:ext>
                        </a:extLst>
                      </a:gridCol>
                      <a:gridCol w="439420">
                        <a:extLst>
                          <a:ext uri="{9D8B030D-6E8A-4147-A177-3AD203B41FA5}">
                            <a16:colId xmlns:a16="http://schemas.microsoft.com/office/drawing/2014/main" val="3407671469"/>
                          </a:ext>
                        </a:extLst>
                      </a:gridCol>
                      <a:gridCol w="439420">
                        <a:extLst>
                          <a:ext uri="{9D8B030D-6E8A-4147-A177-3AD203B41FA5}">
                            <a16:colId xmlns:a16="http://schemas.microsoft.com/office/drawing/2014/main" val="1145927854"/>
                          </a:ext>
                        </a:extLst>
                      </a:gridCol>
                      <a:gridCol w="439420">
                        <a:extLst>
                          <a:ext uri="{9D8B030D-6E8A-4147-A177-3AD203B41FA5}">
                            <a16:colId xmlns:a16="http://schemas.microsoft.com/office/drawing/2014/main" val="1886596563"/>
                          </a:ext>
                        </a:extLst>
                      </a:gridCol>
                      <a:gridCol w="439420">
                        <a:extLst>
                          <a:ext uri="{9D8B030D-6E8A-4147-A177-3AD203B41FA5}">
                            <a16:colId xmlns:a16="http://schemas.microsoft.com/office/drawing/2014/main" val="4257595940"/>
                          </a:ext>
                        </a:extLst>
                      </a:gridCol>
                      <a:gridCol w="439420">
                        <a:extLst>
                          <a:ext uri="{9D8B030D-6E8A-4147-A177-3AD203B41FA5}">
                            <a16:colId xmlns:a16="http://schemas.microsoft.com/office/drawing/2014/main" val="2005747920"/>
                          </a:ext>
                        </a:extLst>
                      </a:gridCol>
                      <a:gridCol w="439420">
                        <a:extLst>
                          <a:ext uri="{9D8B030D-6E8A-4147-A177-3AD203B41FA5}">
                            <a16:colId xmlns:a16="http://schemas.microsoft.com/office/drawing/2014/main" val="175674412"/>
                          </a:ext>
                        </a:extLst>
                      </a:gridCol>
                    </a:tblGrid>
                    <a:tr h="370840">
                      <a:tc>
                        <a:txBody>
                          <a:bodyPr/>
                          <a:lstStyle/>
                          <a:p>
                            <a:endParaRPr lang="zh-CN"/>
                          </a:p>
                        </a:txBody>
                        <a:tcPr anchor="ctr">
                          <a:blipFill>
                            <a:blip r:embed="rId25"/>
                            <a:stretch>
                              <a:fillRect l="-1389" t="-1639" r="-708333" b="-8197"/>
                            </a:stretch>
                          </a:blipFill>
                        </a:tcPr>
                      </a:tc>
                      <a:tc>
                        <a:txBody>
                          <a:bodyPr/>
                          <a:lstStyle/>
                          <a:p>
                            <a:endParaRPr lang="zh-CN"/>
                          </a:p>
                        </a:txBody>
                        <a:tcPr anchor="ctr">
                          <a:blipFill>
                            <a:blip r:embed="rId25"/>
                            <a:stretch>
                              <a:fillRect l="-100000" t="-1639" r="-598630" b="-8197"/>
                            </a:stretch>
                          </a:blipFill>
                        </a:tcPr>
                      </a:tc>
                      <a:tc>
                        <a:txBody>
                          <a:bodyPr/>
                          <a:lstStyle/>
                          <a:p>
                            <a:endParaRPr lang="zh-CN"/>
                          </a:p>
                        </a:txBody>
                        <a:tcPr anchor="ctr">
                          <a:blipFill>
                            <a:blip r:embed="rId25"/>
                            <a:stretch>
                              <a:fillRect l="-202778" t="-1639" r="-506944" b="-8197"/>
                            </a:stretch>
                          </a:blipFill>
                        </a:tcPr>
                      </a:tc>
                      <a:tc>
                        <a:txBody>
                          <a:bodyPr/>
                          <a:lstStyle/>
                          <a:p>
                            <a:endParaRPr lang="zh-CN"/>
                          </a:p>
                        </a:txBody>
                        <a:tcPr anchor="ctr">
                          <a:blipFill>
                            <a:blip r:embed="rId25"/>
                            <a:stretch>
                              <a:fillRect l="-302778" t="-1639" r="-406944" b="-8197"/>
                            </a:stretch>
                          </a:blipFill>
                        </a:tcPr>
                      </a:tc>
                      <a:tc>
                        <a:txBody>
                          <a:bodyPr/>
                          <a:lstStyle/>
                          <a:p>
                            <a:endParaRPr lang="zh-CN"/>
                          </a:p>
                        </a:txBody>
                        <a:tcPr anchor="ctr">
                          <a:blipFill>
                            <a:blip r:embed="rId25"/>
                            <a:stretch>
                              <a:fillRect l="-402778" t="-1639" r="-306944" b="-8197"/>
                            </a:stretch>
                          </a:blipFill>
                        </a:tcPr>
                      </a:tc>
                      <a:tc>
                        <a:txBody>
                          <a:bodyPr/>
                          <a:lstStyle/>
                          <a:p>
                            <a:endParaRPr lang="zh-CN"/>
                          </a:p>
                        </a:txBody>
                        <a:tcPr anchor="ctr">
                          <a:blipFill>
                            <a:blip r:embed="rId25"/>
                            <a:stretch>
                              <a:fillRect l="-495890" t="-1639" r="-202740" b="-8197"/>
                            </a:stretch>
                          </a:blipFill>
                        </a:tcPr>
                      </a:tc>
                      <a:tc>
                        <a:txBody>
                          <a:bodyPr/>
                          <a:lstStyle/>
                          <a:p>
                            <a:endParaRPr lang="zh-CN"/>
                          </a:p>
                        </a:txBody>
                        <a:tcPr anchor="ctr">
                          <a:blipFill>
                            <a:blip r:embed="rId25"/>
                            <a:stretch>
                              <a:fillRect l="-604167" t="-1639" r="-105556" b="-8197"/>
                            </a:stretch>
                          </a:blipFill>
                        </a:tcPr>
                      </a:tc>
                      <a:tc>
                        <a:txBody>
                          <a:bodyPr/>
                          <a:lstStyle/>
                          <a:p>
                            <a:endParaRPr lang="zh-CN"/>
                          </a:p>
                        </a:txBody>
                        <a:tcPr anchor="ctr">
                          <a:blipFill>
                            <a:blip r:embed="rId25"/>
                            <a:stretch>
                              <a:fillRect l="-704167" t="-1639" r="-5556" b="-8197"/>
                            </a:stretch>
                          </a:blipFill>
                        </a:tcPr>
                      </a:tc>
                      <a:extLst>
                        <a:ext uri="{0D108BD9-81ED-4DB2-BD59-A6C34878D82A}">
                          <a16:rowId xmlns:a16="http://schemas.microsoft.com/office/drawing/2014/main" val="303306473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8" name="内容占位符 3">
                  <a:extLst>
                    <a:ext uri="{FF2B5EF4-FFF2-40B4-BE49-F238E27FC236}">
                      <a16:creationId xmlns:a16="http://schemas.microsoft.com/office/drawing/2014/main" id="{31157BB8-0398-4D3B-8EF2-4D9783F75CCD}"/>
                    </a:ext>
                  </a:extLst>
                </p:cNvPr>
                <p:cNvGraphicFramePr>
                  <a:graphicFrameLocks/>
                </p:cNvGraphicFramePr>
                <p:nvPr>
                  <p:extLst>
                    <p:ext uri="{D42A27DB-BD31-4B8C-83A1-F6EECF244321}">
                      <p14:modId xmlns:p14="http://schemas.microsoft.com/office/powerpoint/2010/main" val="1795244166"/>
                    </p:ext>
                  </p:extLst>
                </p:nvPr>
              </p:nvGraphicFramePr>
              <p:xfrm>
                <a:off x="7249160" y="4498625"/>
                <a:ext cx="3515360" cy="370840"/>
              </p:xfrm>
              <a:graphic>
                <a:graphicData uri="http://schemas.openxmlformats.org/drawingml/2006/table">
                  <a:tbl>
                    <a:tblPr firstRow="1" bandRow="1">
                      <a:tableStyleId>{5C22544A-7EE6-4342-B048-85BDC9FD1C3A}</a:tableStyleId>
                    </a:tblPr>
                    <a:tblGrid>
                      <a:gridCol w="439420">
                        <a:extLst>
                          <a:ext uri="{9D8B030D-6E8A-4147-A177-3AD203B41FA5}">
                            <a16:colId xmlns:a16="http://schemas.microsoft.com/office/drawing/2014/main" val="1261275878"/>
                          </a:ext>
                        </a:extLst>
                      </a:gridCol>
                      <a:gridCol w="439420">
                        <a:extLst>
                          <a:ext uri="{9D8B030D-6E8A-4147-A177-3AD203B41FA5}">
                            <a16:colId xmlns:a16="http://schemas.microsoft.com/office/drawing/2014/main" val="2206500188"/>
                          </a:ext>
                        </a:extLst>
                      </a:gridCol>
                      <a:gridCol w="439420">
                        <a:extLst>
                          <a:ext uri="{9D8B030D-6E8A-4147-A177-3AD203B41FA5}">
                            <a16:colId xmlns:a16="http://schemas.microsoft.com/office/drawing/2014/main" val="3407671469"/>
                          </a:ext>
                        </a:extLst>
                      </a:gridCol>
                      <a:gridCol w="439420">
                        <a:extLst>
                          <a:ext uri="{9D8B030D-6E8A-4147-A177-3AD203B41FA5}">
                            <a16:colId xmlns:a16="http://schemas.microsoft.com/office/drawing/2014/main" val="1145927854"/>
                          </a:ext>
                        </a:extLst>
                      </a:gridCol>
                      <a:gridCol w="439420">
                        <a:extLst>
                          <a:ext uri="{9D8B030D-6E8A-4147-A177-3AD203B41FA5}">
                            <a16:colId xmlns:a16="http://schemas.microsoft.com/office/drawing/2014/main" val="1886596563"/>
                          </a:ext>
                        </a:extLst>
                      </a:gridCol>
                      <a:gridCol w="439420">
                        <a:extLst>
                          <a:ext uri="{9D8B030D-6E8A-4147-A177-3AD203B41FA5}">
                            <a16:colId xmlns:a16="http://schemas.microsoft.com/office/drawing/2014/main" val="4257595940"/>
                          </a:ext>
                        </a:extLst>
                      </a:gridCol>
                      <a:gridCol w="439420">
                        <a:extLst>
                          <a:ext uri="{9D8B030D-6E8A-4147-A177-3AD203B41FA5}">
                            <a16:colId xmlns:a16="http://schemas.microsoft.com/office/drawing/2014/main" val="2005747920"/>
                          </a:ext>
                        </a:extLst>
                      </a:gridCol>
                      <a:gridCol w="439420">
                        <a:extLst>
                          <a:ext uri="{9D8B030D-6E8A-4147-A177-3AD203B41FA5}">
                            <a16:colId xmlns:a16="http://schemas.microsoft.com/office/drawing/2014/main" val="175674412"/>
                          </a:ext>
                        </a:extLst>
                      </a:gridCol>
                    </a:tblGrid>
                    <a:tr h="370840">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CN" i="1" smtClean="0">
                                          <a:solidFill>
                                            <a:schemeClr val="bg1"/>
                                          </a:solidFill>
                                          <a:latin typeface="Cambria Math" panose="02040503050406030204" pitchFamily="18" charset="0"/>
                                        </a:rPr>
                                      </m:ctrlPr>
                                    </m:sSubSup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3</m:t>
                                      </m:r>
                                    </m:sub>
                                    <m:sup>
                                      <m:r>
                                        <a:rPr lang="en-US" altLang="zh-CN" i="1">
                                          <a:solidFill>
                                            <a:schemeClr val="bg1"/>
                                          </a:solidFill>
                                          <a:latin typeface="Cambria Math" panose="02040503050406030204" pitchFamily="18" charset="0"/>
                                        </a:rPr>
                                        <m:t>𝑛</m:t>
                                      </m:r>
                                    </m:sup>
                                  </m:sSubSup>
                                </m:oMath>
                              </m:oMathPara>
                            </a14:m>
                            <a:endParaRPr lang="zh-CN" altLang="en-US" dirty="0">
                              <a:solidFill>
                                <a:schemeClr val="bg1"/>
                              </a:solidFill>
                              <a:latin typeface="Arial" panose="020B0604020202020204" pitchFamily="34" charset="0"/>
                              <a:cs typeface="Arial" panose="020B0604020202020204" pitchFamily="34" charset="0"/>
                            </a:endParaRPr>
                          </a:p>
                        </a:txBody>
                        <a:tcPr anchor="ctr">
                          <a:solidFill>
                            <a:schemeClr val="tx1">
                              <a:lumMod val="75000"/>
                              <a:lumOff val="25000"/>
                            </a:schemeClr>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ctrlPr>
                                    </m:sSubSupPr>
                                    <m:e>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𝑥</m:t>
                                      </m:r>
                                    </m:e>
                                    <m:sub>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1</m:t>
                                      </m:r>
                                    </m:sub>
                                    <m:sup>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𝑛</m:t>
                                      </m:r>
                                    </m:sup>
                                  </m:sSubSup>
                                </m:oMath>
                              </m:oMathPara>
                            </a14:m>
                            <a:endParaRPr lang="zh-CN" altLang="en-US" dirty="0">
                              <a:solidFill>
                                <a:schemeClr val="bg1"/>
                              </a:solidFill>
                              <a:latin typeface="Arial" panose="020B0604020202020204" pitchFamily="34" charset="0"/>
                              <a:cs typeface="Arial" panose="020B0604020202020204" pitchFamily="34" charset="0"/>
                            </a:endParaRPr>
                          </a:p>
                        </a:txBody>
                        <a:tcPr anchor="ctr">
                          <a:solidFill>
                            <a:schemeClr val="tx1">
                              <a:lumMod val="75000"/>
                              <a:lumOff val="25000"/>
                            </a:schemeClr>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ctrlPr>
                                    </m:sSubSupPr>
                                    <m:e>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𝑥</m:t>
                                      </m:r>
                                    </m:e>
                                    <m:sub>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5</m:t>
                                      </m:r>
                                    </m:sub>
                                    <m:sup>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𝑛</m:t>
                                      </m:r>
                                    </m:sup>
                                  </m:sSubSup>
                                </m:oMath>
                              </m:oMathPara>
                            </a14:m>
                            <a:endParaRPr lang="zh-CN" altLang="en-US" dirty="0">
                              <a:solidFill>
                                <a:schemeClr val="bg1"/>
                              </a:solidFill>
                              <a:latin typeface="Arial" panose="020B0604020202020204" pitchFamily="34" charset="0"/>
                              <a:cs typeface="Arial" panose="020B0604020202020204" pitchFamily="34" charset="0"/>
                            </a:endParaRPr>
                          </a:p>
                        </a:txBody>
                        <a:tcPr anchor="ctr">
                          <a:solidFill>
                            <a:schemeClr val="tx1">
                              <a:lumMod val="75000"/>
                              <a:lumOff val="25000"/>
                            </a:schemeClr>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ctrlPr>
                                    </m:sSubSupPr>
                                    <m:e>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𝑥</m:t>
                                      </m:r>
                                    </m:e>
                                    <m:sub>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4</m:t>
                                      </m:r>
                                    </m:sub>
                                    <m:sup>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𝑛</m:t>
                                      </m:r>
                                    </m:sup>
                                  </m:sSubSup>
                                </m:oMath>
                              </m:oMathPara>
                            </a14:m>
                            <a:endParaRPr lang="zh-CN" altLang="en-US" dirty="0">
                              <a:solidFill>
                                <a:schemeClr val="bg1"/>
                              </a:solidFill>
                              <a:latin typeface="Arial" panose="020B0604020202020204" pitchFamily="34" charset="0"/>
                              <a:cs typeface="Arial" panose="020B0604020202020204" pitchFamily="34" charset="0"/>
                            </a:endParaRPr>
                          </a:p>
                        </a:txBody>
                        <a:tcPr anchor="ctr">
                          <a:solidFill>
                            <a:schemeClr val="tx1">
                              <a:lumMod val="75000"/>
                              <a:lumOff val="25000"/>
                            </a:schemeClr>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ctrlPr>
                                    </m:sSubSupPr>
                                    <m:e>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𝑥</m:t>
                                      </m:r>
                                    </m:e>
                                    <m:sub>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0</m:t>
                                      </m:r>
                                    </m:sub>
                                    <m:sup>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𝑛</m:t>
                                      </m:r>
                                    </m:sup>
                                  </m:sSubSup>
                                </m:oMath>
                              </m:oMathPara>
                            </a14:m>
                            <a:endParaRPr lang="zh-CN" altLang="en-US" dirty="0">
                              <a:solidFill>
                                <a:schemeClr val="bg1"/>
                              </a:solidFill>
                              <a:latin typeface="Arial" panose="020B0604020202020204" pitchFamily="34" charset="0"/>
                              <a:cs typeface="Arial" panose="020B0604020202020204" pitchFamily="34" charset="0"/>
                            </a:endParaRPr>
                          </a:p>
                        </a:txBody>
                        <a:tcPr anchor="ctr">
                          <a:solidFill>
                            <a:schemeClr val="tx1">
                              <a:lumMod val="75000"/>
                              <a:lumOff val="25000"/>
                            </a:schemeClr>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ctrlPr>
                                    </m:sSubSupPr>
                                    <m:e>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𝑥</m:t>
                                      </m:r>
                                    </m:e>
                                    <m:sub>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2</m:t>
                                      </m:r>
                                    </m:sub>
                                    <m:sup>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𝑛</m:t>
                                      </m:r>
                                    </m:sup>
                                  </m:sSubSup>
                                </m:oMath>
                              </m:oMathPara>
                            </a14:m>
                            <a:endParaRPr lang="zh-CN" altLang="en-US" dirty="0">
                              <a:solidFill>
                                <a:schemeClr val="bg1"/>
                              </a:solidFill>
                              <a:latin typeface="Arial" panose="020B0604020202020204" pitchFamily="34" charset="0"/>
                              <a:cs typeface="Arial" panose="020B0604020202020204" pitchFamily="34" charset="0"/>
                            </a:endParaRPr>
                          </a:p>
                        </a:txBody>
                        <a:tcPr anchor="ctr">
                          <a:solidFill>
                            <a:schemeClr val="tx1">
                              <a:lumMod val="75000"/>
                              <a:lumOff val="25000"/>
                            </a:schemeClr>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ctrlPr>
                                    </m:sSubSupPr>
                                    <m:e>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𝑥</m:t>
                                      </m:r>
                                    </m:e>
                                    <m:sub>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7</m:t>
                                      </m:r>
                                    </m:sub>
                                    <m:sup>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𝑛</m:t>
                                      </m:r>
                                    </m:sup>
                                  </m:sSubSup>
                                </m:oMath>
                              </m:oMathPara>
                            </a14:m>
                            <a:endParaRPr lang="zh-CN" altLang="en-US" dirty="0">
                              <a:solidFill>
                                <a:schemeClr val="bg1"/>
                              </a:solidFill>
                              <a:latin typeface="Arial" panose="020B0604020202020204" pitchFamily="34" charset="0"/>
                              <a:cs typeface="Arial" panose="020B0604020202020204" pitchFamily="34" charset="0"/>
                            </a:endParaRPr>
                          </a:p>
                        </a:txBody>
                        <a:tcPr anchor="ctr">
                          <a:solidFill>
                            <a:schemeClr val="tx1">
                              <a:lumMod val="75000"/>
                              <a:lumOff val="25000"/>
                            </a:schemeClr>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ctrlPr>
                                    </m:sSubSupPr>
                                    <m:e>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𝑥</m:t>
                                      </m:r>
                                    </m:e>
                                    <m:sub>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6</m:t>
                                      </m:r>
                                    </m:sub>
                                    <m:sup>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𝑛</m:t>
                                      </m:r>
                                    </m:sup>
                                  </m:sSubSup>
                                </m:oMath>
                              </m:oMathPara>
                            </a14:m>
                            <a:endParaRPr lang="zh-CN" altLang="en-US" dirty="0">
                              <a:solidFill>
                                <a:schemeClr val="bg1"/>
                              </a:solidFill>
                              <a:latin typeface="Arial" panose="020B0604020202020204" pitchFamily="34" charset="0"/>
                              <a:cs typeface="Arial" panose="020B0604020202020204" pitchFamily="34" charset="0"/>
                            </a:endParaRPr>
                          </a:p>
                        </a:txBody>
                        <a:tcPr anchor="ctr">
                          <a:solidFill>
                            <a:schemeClr val="tx1">
                              <a:lumMod val="75000"/>
                              <a:lumOff val="25000"/>
                            </a:schemeClr>
                          </a:solidFill>
                        </a:tcPr>
                      </a:tc>
                      <a:extLst>
                        <a:ext uri="{0D108BD9-81ED-4DB2-BD59-A6C34878D82A}">
                          <a16:rowId xmlns:a16="http://schemas.microsoft.com/office/drawing/2014/main" val="3033064739"/>
                        </a:ext>
                      </a:extLst>
                    </a:tr>
                  </a:tbl>
                </a:graphicData>
              </a:graphic>
            </p:graphicFrame>
          </mc:Choice>
          <mc:Fallback xmlns="">
            <p:graphicFrame>
              <p:nvGraphicFramePr>
                <p:cNvPr id="28" name="内容占位符 3">
                  <a:extLst>
                    <a:ext uri="{FF2B5EF4-FFF2-40B4-BE49-F238E27FC236}">
                      <a16:creationId xmlns:a16="http://schemas.microsoft.com/office/drawing/2014/main" id="{31157BB8-0398-4D3B-8EF2-4D9783F75CCD}"/>
                    </a:ext>
                  </a:extLst>
                </p:cNvPr>
                <p:cNvGraphicFramePr>
                  <a:graphicFrameLocks/>
                </p:cNvGraphicFramePr>
                <p:nvPr>
                  <p:extLst>
                    <p:ext uri="{D42A27DB-BD31-4B8C-83A1-F6EECF244321}">
                      <p14:modId xmlns:p14="http://schemas.microsoft.com/office/powerpoint/2010/main" val="1795244166"/>
                    </p:ext>
                  </p:extLst>
                </p:nvPr>
              </p:nvGraphicFramePr>
              <p:xfrm>
                <a:off x="7249160" y="4498625"/>
                <a:ext cx="3515360" cy="370840"/>
              </p:xfrm>
              <a:graphic>
                <a:graphicData uri="http://schemas.openxmlformats.org/drawingml/2006/table">
                  <a:tbl>
                    <a:tblPr firstRow="1" bandRow="1">
                      <a:tableStyleId>{5C22544A-7EE6-4342-B048-85BDC9FD1C3A}</a:tableStyleId>
                    </a:tblPr>
                    <a:tblGrid>
                      <a:gridCol w="439420">
                        <a:extLst>
                          <a:ext uri="{9D8B030D-6E8A-4147-A177-3AD203B41FA5}">
                            <a16:colId xmlns:a16="http://schemas.microsoft.com/office/drawing/2014/main" val="1261275878"/>
                          </a:ext>
                        </a:extLst>
                      </a:gridCol>
                      <a:gridCol w="439420">
                        <a:extLst>
                          <a:ext uri="{9D8B030D-6E8A-4147-A177-3AD203B41FA5}">
                            <a16:colId xmlns:a16="http://schemas.microsoft.com/office/drawing/2014/main" val="2206500188"/>
                          </a:ext>
                        </a:extLst>
                      </a:gridCol>
                      <a:gridCol w="439420">
                        <a:extLst>
                          <a:ext uri="{9D8B030D-6E8A-4147-A177-3AD203B41FA5}">
                            <a16:colId xmlns:a16="http://schemas.microsoft.com/office/drawing/2014/main" val="3407671469"/>
                          </a:ext>
                        </a:extLst>
                      </a:gridCol>
                      <a:gridCol w="439420">
                        <a:extLst>
                          <a:ext uri="{9D8B030D-6E8A-4147-A177-3AD203B41FA5}">
                            <a16:colId xmlns:a16="http://schemas.microsoft.com/office/drawing/2014/main" val="1145927854"/>
                          </a:ext>
                        </a:extLst>
                      </a:gridCol>
                      <a:gridCol w="439420">
                        <a:extLst>
                          <a:ext uri="{9D8B030D-6E8A-4147-A177-3AD203B41FA5}">
                            <a16:colId xmlns:a16="http://schemas.microsoft.com/office/drawing/2014/main" val="1886596563"/>
                          </a:ext>
                        </a:extLst>
                      </a:gridCol>
                      <a:gridCol w="439420">
                        <a:extLst>
                          <a:ext uri="{9D8B030D-6E8A-4147-A177-3AD203B41FA5}">
                            <a16:colId xmlns:a16="http://schemas.microsoft.com/office/drawing/2014/main" val="4257595940"/>
                          </a:ext>
                        </a:extLst>
                      </a:gridCol>
                      <a:gridCol w="439420">
                        <a:extLst>
                          <a:ext uri="{9D8B030D-6E8A-4147-A177-3AD203B41FA5}">
                            <a16:colId xmlns:a16="http://schemas.microsoft.com/office/drawing/2014/main" val="2005747920"/>
                          </a:ext>
                        </a:extLst>
                      </a:gridCol>
                      <a:gridCol w="439420">
                        <a:extLst>
                          <a:ext uri="{9D8B030D-6E8A-4147-A177-3AD203B41FA5}">
                            <a16:colId xmlns:a16="http://schemas.microsoft.com/office/drawing/2014/main" val="175674412"/>
                          </a:ext>
                        </a:extLst>
                      </a:gridCol>
                    </a:tblGrid>
                    <a:tr h="370840">
                      <a:tc>
                        <a:txBody>
                          <a:bodyPr/>
                          <a:lstStyle/>
                          <a:p>
                            <a:endParaRPr lang="zh-CN"/>
                          </a:p>
                        </a:txBody>
                        <a:tcPr anchor="ctr">
                          <a:blipFill>
                            <a:blip r:embed="rId17"/>
                            <a:stretch>
                              <a:fillRect l="-1389" t="-1613" r="-708333" b="-6452"/>
                            </a:stretch>
                          </a:blipFill>
                        </a:tcPr>
                      </a:tc>
                      <a:tc>
                        <a:txBody>
                          <a:bodyPr/>
                          <a:lstStyle/>
                          <a:p>
                            <a:endParaRPr lang="zh-CN"/>
                          </a:p>
                        </a:txBody>
                        <a:tcPr anchor="ctr">
                          <a:blipFill>
                            <a:blip r:embed="rId17"/>
                            <a:stretch>
                              <a:fillRect l="-100000" t="-1613" r="-598630" b="-6452"/>
                            </a:stretch>
                          </a:blipFill>
                        </a:tcPr>
                      </a:tc>
                      <a:tc>
                        <a:txBody>
                          <a:bodyPr/>
                          <a:lstStyle/>
                          <a:p>
                            <a:endParaRPr lang="zh-CN"/>
                          </a:p>
                        </a:txBody>
                        <a:tcPr anchor="ctr">
                          <a:blipFill>
                            <a:blip r:embed="rId17"/>
                            <a:stretch>
                              <a:fillRect l="-202778" t="-1613" r="-506944" b="-6452"/>
                            </a:stretch>
                          </a:blipFill>
                        </a:tcPr>
                      </a:tc>
                      <a:tc>
                        <a:txBody>
                          <a:bodyPr/>
                          <a:lstStyle/>
                          <a:p>
                            <a:endParaRPr lang="zh-CN"/>
                          </a:p>
                        </a:txBody>
                        <a:tcPr anchor="ctr">
                          <a:blipFill>
                            <a:blip r:embed="rId17"/>
                            <a:stretch>
                              <a:fillRect l="-302778" t="-1613" r="-406944" b="-6452"/>
                            </a:stretch>
                          </a:blipFill>
                        </a:tcPr>
                      </a:tc>
                      <a:tc>
                        <a:txBody>
                          <a:bodyPr/>
                          <a:lstStyle/>
                          <a:p>
                            <a:endParaRPr lang="zh-CN"/>
                          </a:p>
                        </a:txBody>
                        <a:tcPr anchor="ctr">
                          <a:blipFill>
                            <a:blip r:embed="rId17"/>
                            <a:stretch>
                              <a:fillRect l="-402778" t="-1613" r="-306944" b="-6452"/>
                            </a:stretch>
                          </a:blipFill>
                        </a:tcPr>
                      </a:tc>
                      <a:tc>
                        <a:txBody>
                          <a:bodyPr/>
                          <a:lstStyle/>
                          <a:p>
                            <a:endParaRPr lang="zh-CN"/>
                          </a:p>
                        </a:txBody>
                        <a:tcPr anchor="ctr">
                          <a:blipFill>
                            <a:blip r:embed="rId17"/>
                            <a:stretch>
                              <a:fillRect l="-495890" t="-1613" r="-202740" b="-6452"/>
                            </a:stretch>
                          </a:blipFill>
                        </a:tcPr>
                      </a:tc>
                      <a:tc>
                        <a:txBody>
                          <a:bodyPr/>
                          <a:lstStyle/>
                          <a:p>
                            <a:endParaRPr lang="zh-CN"/>
                          </a:p>
                        </a:txBody>
                        <a:tcPr anchor="ctr">
                          <a:blipFill>
                            <a:blip r:embed="rId17"/>
                            <a:stretch>
                              <a:fillRect l="-604167" t="-1613" r="-105556" b="-6452"/>
                            </a:stretch>
                          </a:blipFill>
                        </a:tcPr>
                      </a:tc>
                      <a:tc>
                        <a:txBody>
                          <a:bodyPr/>
                          <a:lstStyle/>
                          <a:p>
                            <a:endParaRPr lang="zh-CN"/>
                          </a:p>
                        </a:txBody>
                        <a:tcPr anchor="ctr">
                          <a:blipFill>
                            <a:blip r:embed="rId17"/>
                            <a:stretch>
                              <a:fillRect l="-704167" t="-1613" r="-5556" b="-6452"/>
                            </a:stretch>
                          </a:blipFill>
                        </a:tcPr>
                      </a:tc>
                      <a:extLst>
                        <a:ext uri="{0D108BD9-81ED-4DB2-BD59-A6C34878D82A}">
                          <a16:rowId xmlns:a16="http://schemas.microsoft.com/office/drawing/2014/main" val="3033064739"/>
                        </a:ext>
                      </a:extLst>
                    </a:tr>
                  </a:tbl>
                </a:graphicData>
              </a:graphic>
            </p:graphicFrame>
          </mc:Fallback>
        </mc:AlternateContent>
      </p:grpSp>
      <p:grpSp>
        <p:nvGrpSpPr>
          <p:cNvPr id="33" name="组合 32">
            <a:extLst>
              <a:ext uri="{FF2B5EF4-FFF2-40B4-BE49-F238E27FC236}">
                <a16:creationId xmlns:a16="http://schemas.microsoft.com/office/drawing/2014/main" id="{33B4C6D7-AC83-40E2-9F01-159FFD9C365E}"/>
              </a:ext>
            </a:extLst>
          </p:cNvPr>
          <p:cNvGrpSpPr/>
          <p:nvPr/>
        </p:nvGrpSpPr>
        <p:grpSpPr>
          <a:xfrm>
            <a:off x="7838439" y="5465703"/>
            <a:ext cx="3515360" cy="1144778"/>
            <a:chOff x="7249160" y="5448820"/>
            <a:chExt cx="3515360" cy="1144778"/>
          </a:xfrm>
        </p:grpSpPr>
        <mc:AlternateContent xmlns:mc="http://schemas.openxmlformats.org/markup-compatibility/2006" xmlns:a14="http://schemas.microsoft.com/office/drawing/2010/main">
          <mc:Choice Requires="a14">
            <p:graphicFrame>
              <p:nvGraphicFramePr>
                <p:cNvPr id="30" name="内容占位符 3">
                  <a:extLst>
                    <a:ext uri="{FF2B5EF4-FFF2-40B4-BE49-F238E27FC236}">
                      <a16:creationId xmlns:a16="http://schemas.microsoft.com/office/drawing/2014/main" id="{672DFC9A-4F2E-4720-A168-1128F67499A5}"/>
                    </a:ext>
                  </a:extLst>
                </p:cNvPr>
                <p:cNvGraphicFramePr>
                  <a:graphicFrameLocks/>
                </p:cNvGraphicFramePr>
                <p:nvPr>
                  <p:extLst>
                    <p:ext uri="{D42A27DB-BD31-4B8C-83A1-F6EECF244321}">
                      <p14:modId xmlns:p14="http://schemas.microsoft.com/office/powerpoint/2010/main" val="3993993502"/>
                    </p:ext>
                  </p:extLst>
                </p:nvPr>
              </p:nvGraphicFramePr>
              <p:xfrm>
                <a:off x="7249160" y="5448820"/>
                <a:ext cx="3515360" cy="370840"/>
              </p:xfrm>
              <a:graphic>
                <a:graphicData uri="http://schemas.openxmlformats.org/drawingml/2006/table">
                  <a:tbl>
                    <a:tblPr firstRow="1" bandRow="1">
                      <a:tableStyleId>{5C22544A-7EE6-4342-B048-85BDC9FD1C3A}</a:tableStyleId>
                    </a:tblPr>
                    <a:tblGrid>
                      <a:gridCol w="439420">
                        <a:extLst>
                          <a:ext uri="{9D8B030D-6E8A-4147-A177-3AD203B41FA5}">
                            <a16:colId xmlns:a16="http://schemas.microsoft.com/office/drawing/2014/main" val="1261275878"/>
                          </a:ext>
                        </a:extLst>
                      </a:gridCol>
                      <a:gridCol w="439420">
                        <a:extLst>
                          <a:ext uri="{9D8B030D-6E8A-4147-A177-3AD203B41FA5}">
                            <a16:colId xmlns:a16="http://schemas.microsoft.com/office/drawing/2014/main" val="2206500188"/>
                          </a:ext>
                        </a:extLst>
                      </a:gridCol>
                      <a:gridCol w="439420">
                        <a:extLst>
                          <a:ext uri="{9D8B030D-6E8A-4147-A177-3AD203B41FA5}">
                            <a16:colId xmlns:a16="http://schemas.microsoft.com/office/drawing/2014/main" val="3407671469"/>
                          </a:ext>
                        </a:extLst>
                      </a:gridCol>
                      <a:gridCol w="439420">
                        <a:extLst>
                          <a:ext uri="{9D8B030D-6E8A-4147-A177-3AD203B41FA5}">
                            <a16:colId xmlns:a16="http://schemas.microsoft.com/office/drawing/2014/main" val="1145927854"/>
                          </a:ext>
                        </a:extLst>
                      </a:gridCol>
                      <a:gridCol w="439420">
                        <a:extLst>
                          <a:ext uri="{9D8B030D-6E8A-4147-A177-3AD203B41FA5}">
                            <a16:colId xmlns:a16="http://schemas.microsoft.com/office/drawing/2014/main" val="1886596563"/>
                          </a:ext>
                        </a:extLst>
                      </a:gridCol>
                      <a:gridCol w="439420">
                        <a:extLst>
                          <a:ext uri="{9D8B030D-6E8A-4147-A177-3AD203B41FA5}">
                            <a16:colId xmlns:a16="http://schemas.microsoft.com/office/drawing/2014/main" val="4257595940"/>
                          </a:ext>
                        </a:extLst>
                      </a:gridCol>
                      <a:gridCol w="439420">
                        <a:extLst>
                          <a:ext uri="{9D8B030D-6E8A-4147-A177-3AD203B41FA5}">
                            <a16:colId xmlns:a16="http://schemas.microsoft.com/office/drawing/2014/main" val="2005747920"/>
                          </a:ext>
                        </a:extLst>
                      </a:gridCol>
                      <a:gridCol w="439420">
                        <a:extLst>
                          <a:ext uri="{9D8B030D-6E8A-4147-A177-3AD203B41FA5}">
                            <a16:colId xmlns:a16="http://schemas.microsoft.com/office/drawing/2014/main" val="175674412"/>
                          </a:ext>
                        </a:extLst>
                      </a:gridCol>
                    </a:tblGrid>
                    <a:tr h="370840">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CN" i="1" smtClean="0">
                                          <a:solidFill>
                                            <a:schemeClr val="bg1"/>
                                          </a:solidFill>
                                          <a:latin typeface="Cambria Math" panose="02040503050406030204" pitchFamily="18" charset="0"/>
                                        </a:rPr>
                                      </m:ctrlPr>
                                    </m:sSubSupPr>
                                    <m:e>
                                      <m:r>
                                        <a:rPr lang="en-US" altLang="zh-CN" i="1">
                                          <a:solidFill>
                                            <a:schemeClr val="bg1"/>
                                          </a:solidFill>
                                          <a:latin typeface="Cambria Math" panose="02040503050406030204" pitchFamily="18" charset="0"/>
                                        </a:rPr>
                                        <m:t>𝑚</m:t>
                                      </m:r>
                                    </m:e>
                                    <m:sub>
                                      <m:r>
                                        <a:rPr lang="en-US" altLang="zh-CN" i="1" smtClean="0">
                                          <a:solidFill>
                                            <a:schemeClr val="bg1"/>
                                          </a:solidFill>
                                          <a:latin typeface="Cambria Math" panose="02040503050406030204" pitchFamily="18" charset="0"/>
                                        </a:rPr>
                                        <m:t>0</m:t>
                                      </m:r>
                                    </m:sub>
                                    <m:sup>
                                      <m:r>
                                        <a:rPr lang="en-US" altLang="zh-CN" i="1">
                                          <a:solidFill>
                                            <a:schemeClr val="bg1"/>
                                          </a:solidFill>
                                          <a:latin typeface="Cambria Math" panose="02040503050406030204" pitchFamily="18" charset="0"/>
                                        </a:rPr>
                                        <m:t>𝑛</m:t>
                                      </m:r>
                                    </m:sup>
                                  </m:sSubSup>
                                </m:oMath>
                              </m:oMathPara>
                            </a14:m>
                            <a:endParaRPr lang="zh-CN" altLang="en-US" dirty="0">
                              <a:solidFill>
                                <a:schemeClr val="bg1"/>
                              </a:solidFill>
                              <a:latin typeface="Arial" panose="020B0604020202020204" pitchFamily="34" charset="0"/>
                              <a:cs typeface="Arial" panose="020B0604020202020204" pitchFamily="34" charset="0"/>
                            </a:endParaRPr>
                          </a:p>
                        </a:txBody>
                        <a:tcPr anchor="ctr">
                          <a:solidFill>
                            <a:srgbClr val="666699"/>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ctrlPr>
                                    </m:sSubSupPr>
                                    <m:e>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𝑚</m:t>
                                      </m:r>
                                    </m:e>
                                    <m:sub>
                                      <m: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t>1</m:t>
                                      </m:r>
                                    </m:sub>
                                    <m:sup>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𝑛</m:t>
                                      </m:r>
                                    </m:sup>
                                  </m:sSubSup>
                                </m:oMath>
                              </m:oMathPara>
                            </a14:m>
                            <a:endParaRPr lang="zh-CN" altLang="en-US" dirty="0">
                              <a:solidFill>
                                <a:schemeClr val="bg1"/>
                              </a:solidFill>
                              <a:latin typeface="Arial" panose="020B0604020202020204" pitchFamily="34" charset="0"/>
                              <a:cs typeface="Arial" panose="020B0604020202020204" pitchFamily="34" charset="0"/>
                            </a:endParaRPr>
                          </a:p>
                        </a:txBody>
                        <a:tcPr anchor="ctr">
                          <a:solidFill>
                            <a:srgbClr val="666699"/>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ctrlPr>
                                    </m:sSubSupPr>
                                    <m:e>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𝑚</m:t>
                                      </m:r>
                                    </m:e>
                                    <m:sub>
                                      <m: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t>2</m:t>
                                      </m:r>
                                    </m:sub>
                                    <m:sup>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𝑛</m:t>
                                      </m:r>
                                    </m:sup>
                                  </m:sSubSup>
                                </m:oMath>
                              </m:oMathPara>
                            </a14:m>
                            <a:endParaRPr lang="zh-CN" altLang="en-US" dirty="0">
                              <a:solidFill>
                                <a:schemeClr val="bg1"/>
                              </a:solidFill>
                              <a:latin typeface="Arial" panose="020B0604020202020204" pitchFamily="34" charset="0"/>
                              <a:cs typeface="Arial" panose="020B0604020202020204" pitchFamily="34" charset="0"/>
                            </a:endParaRPr>
                          </a:p>
                        </a:txBody>
                        <a:tcPr anchor="ctr">
                          <a:solidFill>
                            <a:srgbClr val="666699"/>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ctrlPr>
                                    </m:sSubSupPr>
                                    <m:e>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𝑚</m:t>
                                      </m:r>
                                    </m:e>
                                    <m:sub>
                                      <m: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t>3</m:t>
                                      </m:r>
                                    </m:sub>
                                    <m:sup>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𝑛</m:t>
                                      </m:r>
                                    </m:sup>
                                  </m:sSubSup>
                                </m:oMath>
                              </m:oMathPara>
                            </a14:m>
                            <a:endParaRPr lang="zh-CN" altLang="en-US" dirty="0">
                              <a:solidFill>
                                <a:schemeClr val="bg1"/>
                              </a:solidFill>
                              <a:latin typeface="Arial" panose="020B0604020202020204" pitchFamily="34" charset="0"/>
                              <a:cs typeface="Arial" panose="020B0604020202020204" pitchFamily="34" charset="0"/>
                            </a:endParaRPr>
                          </a:p>
                        </a:txBody>
                        <a:tcPr anchor="ctr">
                          <a:solidFill>
                            <a:srgbClr val="666699"/>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ctrlPr>
                                    </m:sSubSupPr>
                                    <m:e>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𝑚</m:t>
                                      </m:r>
                                    </m:e>
                                    <m:sub>
                                      <m: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t>4</m:t>
                                      </m:r>
                                    </m:sub>
                                    <m:sup>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𝑛</m:t>
                                      </m:r>
                                    </m:sup>
                                  </m:sSubSup>
                                </m:oMath>
                              </m:oMathPara>
                            </a14:m>
                            <a:endParaRPr lang="zh-CN" altLang="en-US" dirty="0">
                              <a:solidFill>
                                <a:schemeClr val="bg1"/>
                              </a:solidFill>
                              <a:latin typeface="Arial" panose="020B0604020202020204" pitchFamily="34" charset="0"/>
                              <a:cs typeface="Arial" panose="020B0604020202020204" pitchFamily="34" charset="0"/>
                            </a:endParaRPr>
                          </a:p>
                        </a:txBody>
                        <a:tcPr anchor="ctr">
                          <a:solidFill>
                            <a:srgbClr val="666699"/>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ctrlPr>
                                    </m:sSubSupPr>
                                    <m:e>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𝑚</m:t>
                                      </m:r>
                                    </m:e>
                                    <m:sub>
                                      <m: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t>5</m:t>
                                      </m:r>
                                    </m:sub>
                                    <m:sup>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𝑛</m:t>
                                      </m:r>
                                    </m:sup>
                                  </m:sSubSup>
                                </m:oMath>
                              </m:oMathPara>
                            </a14:m>
                            <a:endParaRPr lang="zh-CN" altLang="en-US" dirty="0">
                              <a:solidFill>
                                <a:schemeClr val="bg1"/>
                              </a:solidFill>
                              <a:latin typeface="Arial" panose="020B0604020202020204" pitchFamily="34" charset="0"/>
                              <a:cs typeface="Arial" panose="020B0604020202020204" pitchFamily="34" charset="0"/>
                            </a:endParaRPr>
                          </a:p>
                        </a:txBody>
                        <a:tcPr anchor="ctr">
                          <a:solidFill>
                            <a:srgbClr val="666699"/>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ctrlPr>
                                    </m:sSubSupPr>
                                    <m:e>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𝑚</m:t>
                                      </m:r>
                                    </m:e>
                                    <m:sub>
                                      <m: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t>6</m:t>
                                      </m:r>
                                    </m:sub>
                                    <m:sup>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𝑛</m:t>
                                      </m:r>
                                    </m:sup>
                                  </m:sSubSup>
                                </m:oMath>
                              </m:oMathPara>
                            </a14:m>
                            <a:endParaRPr lang="zh-CN" altLang="en-US" dirty="0">
                              <a:solidFill>
                                <a:schemeClr val="bg1"/>
                              </a:solidFill>
                              <a:latin typeface="Arial" panose="020B0604020202020204" pitchFamily="34" charset="0"/>
                              <a:cs typeface="Arial" panose="020B0604020202020204" pitchFamily="34" charset="0"/>
                            </a:endParaRPr>
                          </a:p>
                        </a:txBody>
                        <a:tcPr anchor="ctr">
                          <a:solidFill>
                            <a:srgbClr val="666699"/>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ctrlPr>
                                    </m:sSubSupPr>
                                    <m:e>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𝑚</m:t>
                                      </m:r>
                                    </m:e>
                                    <m:sub>
                                      <m: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t>7</m:t>
                                      </m:r>
                                    </m:sub>
                                    <m:sup>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𝑛</m:t>
                                      </m:r>
                                    </m:sup>
                                  </m:sSubSup>
                                </m:oMath>
                              </m:oMathPara>
                            </a14:m>
                            <a:endParaRPr lang="zh-CN" altLang="en-US" dirty="0">
                              <a:solidFill>
                                <a:schemeClr val="bg1"/>
                              </a:solidFill>
                              <a:latin typeface="Arial" panose="020B0604020202020204" pitchFamily="34" charset="0"/>
                              <a:cs typeface="Arial" panose="020B0604020202020204" pitchFamily="34" charset="0"/>
                            </a:endParaRPr>
                          </a:p>
                        </a:txBody>
                        <a:tcPr anchor="ctr">
                          <a:solidFill>
                            <a:srgbClr val="666699"/>
                          </a:solidFill>
                        </a:tcPr>
                      </a:tc>
                      <a:extLst>
                        <a:ext uri="{0D108BD9-81ED-4DB2-BD59-A6C34878D82A}">
                          <a16:rowId xmlns:a16="http://schemas.microsoft.com/office/drawing/2014/main" val="3033064739"/>
                        </a:ext>
                      </a:extLst>
                    </a:tr>
                  </a:tbl>
                </a:graphicData>
              </a:graphic>
            </p:graphicFrame>
          </mc:Choice>
          <mc:Fallback xmlns="">
            <p:graphicFrame>
              <p:nvGraphicFramePr>
                <p:cNvPr id="30" name="内容占位符 3">
                  <a:extLst>
                    <a:ext uri="{FF2B5EF4-FFF2-40B4-BE49-F238E27FC236}">
                      <a16:creationId xmlns:a16="http://schemas.microsoft.com/office/drawing/2014/main" id="{672DFC9A-4F2E-4720-A168-1128F67499A5}"/>
                    </a:ext>
                  </a:extLst>
                </p:cNvPr>
                <p:cNvGraphicFramePr>
                  <a:graphicFrameLocks/>
                </p:cNvGraphicFramePr>
                <p:nvPr>
                  <p:extLst>
                    <p:ext uri="{D42A27DB-BD31-4B8C-83A1-F6EECF244321}">
                      <p14:modId xmlns:p14="http://schemas.microsoft.com/office/powerpoint/2010/main" val="3993993502"/>
                    </p:ext>
                  </p:extLst>
                </p:nvPr>
              </p:nvGraphicFramePr>
              <p:xfrm>
                <a:off x="7249160" y="5448820"/>
                <a:ext cx="3515360" cy="370840"/>
              </p:xfrm>
              <a:graphic>
                <a:graphicData uri="http://schemas.openxmlformats.org/drawingml/2006/table">
                  <a:tbl>
                    <a:tblPr firstRow="1" bandRow="1">
                      <a:tableStyleId>{5C22544A-7EE6-4342-B048-85BDC9FD1C3A}</a:tableStyleId>
                    </a:tblPr>
                    <a:tblGrid>
                      <a:gridCol w="439420">
                        <a:extLst>
                          <a:ext uri="{9D8B030D-6E8A-4147-A177-3AD203B41FA5}">
                            <a16:colId xmlns:a16="http://schemas.microsoft.com/office/drawing/2014/main" val="1261275878"/>
                          </a:ext>
                        </a:extLst>
                      </a:gridCol>
                      <a:gridCol w="439420">
                        <a:extLst>
                          <a:ext uri="{9D8B030D-6E8A-4147-A177-3AD203B41FA5}">
                            <a16:colId xmlns:a16="http://schemas.microsoft.com/office/drawing/2014/main" val="2206500188"/>
                          </a:ext>
                        </a:extLst>
                      </a:gridCol>
                      <a:gridCol w="439420">
                        <a:extLst>
                          <a:ext uri="{9D8B030D-6E8A-4147-A177-3AD203B41FA5}">
                            <a16:colId xmlns:a16="http://schemas.microsoft.com/office/drawing/2014/main" val="3407671469"/>
                          </a:ext>
                        </a:extLst>
                      </a:gridCol>
                      <a:gridCol w="439420">
                        <a:extLst>
                          <a:ext uri="{9D8B030D-6E8A-4147-A177-3AD203B41FA5}">
                            <a16:colId xmlns:a16="http://schemas.microsoft.com/office/drawing/2014/main" val="1145927854"/>
                          </a:ext>
                        </a:extLst>
                      </a:gridCol>
                      <a:gridCol w="439420">
                        <a:extLst>
                          <a:ext uri="{9D8B030D-6E8A-4147-A177-3AD203B41FA5}">
                            <a16:colId xmlns:a16="http://schemas.microsoft.com/office/drawing/2014/main" val="1886596563"/>
                          </a:ext>
                        </a:extLst>
                      </a:gridCol>
                      <a:gridCol w="439420">
                        <a:extLst>
                          <a:ext uri="{9D8B030D-6E8A-4147-A177-3AD203B41FA5}">
                            <a16:colId xmlns:a16="http://schemas.microsoft.com/office/drawing/2014/main" val="4257595940"/>
                          </a:ext>
                        </a:extLst>
                      </a:gridCol>
                      <a:gridCol w="439420">
                        <a:extLst>
                          <a:ext uri="{9D8B030D-6E8A-4147-A177-3AD203B41FA5}">
                            <a16:colId xmlns:a16="http://schemas.microsoft.com/office/drawing/2014/main" val="2005747920"/>
                          </a:ext>
                        </a:extLst>
                      </a:gridCol>
                      <a:gridCol w="439420">
                        <a:extLst>
                          <a:ext uri="{9D8B030D-6E8A-4147-A177-3AD203B41FA5}">
                            <a16:colId xmlns:a16="http://schemas.microsoft.com/office/drawing/2014/main" val="175674412"/>
                          </a:ext>
                        </a:extLst>
                      </a:gridCol>
                    </a:tblGrid>
                    <a:tr h="370840">
                      <a:tc>
                        <a:txBody>
                          <a:bodyPr/>
                          <a:lstStyle/>
                          <a:p>
                            <a:endParaRPr lang="zh-CN"/>
                          </a:p>
                        </a:txBody>
                        <a:tcPr anchor="ctr">
                          <a:blipFill>
                            <a:blip r:embed="rId23"/>
                            <a:stretch>
                              <a:fillRect l="-1389" t="-1613" r="-708333" b="-6452"/>
                            </a:stretch>
                          </a:blipFill>
                        </a:tcPr>
                      </a:tc>
                      <a:tc>
                        <a:txBody>
                          <a:bodyPr/>
                          <a:lstStyle/>
                          <a:p>
                            <a:endParaRPr lang="zh-CN"/>
                          </a:p>
                        </a:txBody>
                        <a:tcPr anchor="ctr">
                          <a:blipFill>
                            <a:blip r:embed="rId23"/>
                            <a:stretch>
                              <a:fillRect l="-100000" t="-1613" r="-598630" b="-6452"/>
                            </a:stretch>
                          </a:blipFill>
                        </a:tcPr>
                      </a:tc>
                      <a:tc>
                        <a:txBody>
                          <a:bodyPr/>
                          <a:lstStyle/>
                          <a:p>
                            <a:endParaRPr lang="zh-CN"/>
                          </a:p>
                        </a:txBody>
                        <a:tcPr anchor="ctr">
                          <a:blipFill>
                            <a:blip r:embed="rId23"/>
                            <a:stretch>
                              <a:fillRect l="-202778" t="-1613" r="-506944" b="-6452"/>
                            </a:stretch>
                          </a:blipFill>
                        </a:tcPr>
                      </a:tc>
                      <a:tc>
                        <a:txBody>
                          <a:bodyPr/>
                          <a:lstStyle/>
                          <a:p>
                            <a:endParaRPr lang="zh-CN"/>
                          </a:p>
                        </a:txBody>
                        <a:tcPr anchor="ctr">
                          <a:blipFill>
                            <a:blip r:embed="rId23"/>
                            <a:stretch>
                              <a:fillRect l="-302778" t="-1613" r="-406944" b="-6452"/>
                            </a:stretch>
                          </a:blipFill>
                        </a:tcPr>
                      </a:tc>
                      <a:tc>
                        <a:txBody>
                          <a:bodyPr/>
                          <a:lstStyle/>
                          <a:p>
                            <a:endParaRPr lang="zh-CN"/>
                          </a:p>
                        </a:txBody>
                        <a:tcPr anchor="ctr">
                          <a:blipFill>
                            <a:blip r:embed="rId23"/>
                            <a:stretch>
                              <a:fillRect l="-402778" t="-1613" r="-306944" b="-6452"/>
                            </a:stretch>
                          </a:blipFill>
                        </a:tcPr>
                      </a:tc>
                      <a:tc>
                        <a:txBody>
                          <a:bodyPr/>
                          <a:lstStyle/>
                          <a:p>
                            <a:endParaRPr lang="zh-CN"/>
                          </a:p>
                        </a:txBody>
                        <a:tcPr anchor="ctr">
                          <a:blipFill>
                            <a:blip r:embed="rId23"/>
                            <a:stretch>
                              <a:fillRect l="-495890" t="-1613" r="-202740" b="-6452"/>
                            </a:stretch>
                          </a:blipFill>
                        </a:tcPr>
                      </a:tc>
                      <a:tc>
                        <a:txBody>
                          <a:bodyPr/>
                          <a:lstStyle/>
                          <a:p>
                            <a:endParaRPr lang="zh-CN"/>
                          </a:p>
                        </a:txBody>
                        <a:tcPr anchor="ctr">
                          <a:blipFill>
                            <a:blip r:embed="rId23"/>
                            <a:stretch>
                              <a:fillRect l="-604167" t="-1613" r="-105556" b="-6452"/>
                            </a:stretch>
                          </a:blipFill>
                        </a:tcPr>
                      </a:tc>
                      <a:tc>
                        <a:txBody>
                          <a:bodyPr/>
                          <a:lstStyle/>
                          <a:p>
                            <a:endParaRPr lang="zh-CN"/>
                          </a:p>
                        </a:txBody>
                        <a:tcPr anchor="ctr">
                          <a:blipFill>
                            <a:blip r:embed="rId23"/>
                            <a:stretch>
                              <a:fillRect l="-704167" t="-1613" r="-5556" b="-6452"/>
                            </a:stretch>
                          </a:blipFill>
                        </a:tcPr>
                      </a:tc>
                      <a:extLst>
                        <a:ext uri="{0D108BD9-81ED-4DB2-BD59-A6C34878D82A}">
                          <a16:rowId xmlns:a16="http://schemas.microsoft.com/office/drawing/2014/main" val="303306473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1" name="内容占位符 3">
                  <a:extLst>
                    <a:ext uri="{FF2B5EF4-FFF2-40B4-BE49-F238E27FC236}">
                      <a16:creationId xmlns:a16="http://schemas.microsoft.com/office/drawing/2014/main" id="{08A38EAA-0BC3-40CA-8BD7-14249F9CDE7F}"/>
                    </a:ext>
                  </a:extLst>
                </p:cNvPr>
                <p:cNvGraphicFramePr>
                  <a:graphicFrameLocks/>
                </p:cNvGraphicFramePr>
                <p:nvPr>
                  <p:extLst>
                    <p:ext uri="{D42A27DB-BD31-4B8C-83A1-F6EECF244321}">
                      <p14:modId xmlns:p14="http://schemas.microsoft.com/office/powerpoint/2010/main" val="2547485601"/>
                    </p:ext>
                  </p:extLst>
                </p:nvPr>
              </p:nvGraphicFramePr>
              <p:xfrm>
                <a:off x="7249160" y="5835789"/>
                <a:ext cx="3515360" cy="370840"/>
              </p:xfrm>
              <a:graphic>
                <a:graphicData uri="http://schemas.openxmlformats.org/drawingml/2006/table">
                  <a:tbl>
                    <a:tblPr firstRow="1" bandRow="1">
                      <a:tableStyleId>{5C22544A-7EE6-4342-B048-85BDC9FD1C3A}</a:tableStyleId>
                    </a:tblPr>
                    <a:tblGrid>
                      <a:gridCol w="439420">
                        <a:extLst>
                          <a:ext uri="{9D8B030D-6E8A-4147-A177-3AD203B41FA5}">
                            <a16:colId xmlns:a16="http://schemas.microsoft.com/office/drawing/2014/main" val="1261275878"/>
                          </a:ext>
                        </a:extLst>
                      </a:gridCol>
                      <a:gridCol w="439420">
                        <a:extLst>
                          <a:ext uri="{9D8B030D-6E8A-4147-A177-3AD203B41FA5}">
                            <a16:colId xmlns:a16="http://schemas.microsoft.com/office/drawing/2014/main" val="2206500188"/>
                          </a:ext>
                        </a:extLst>
                      </a:gridCol>
                      <a:gridCol w="439420">
                        <a:extLst>
                          <a:ext uri="{9D8B030D-6E8A-4147-A177-3AD203B41FA5}">
                            <a16:colId xmlns:a16="http://schemas.microsoft.com/office/drawing/2014/main" val="3407671469"/>
                          </a:ext>
                        </a:extLst>
                      </a:gridCol>
                      <a:gridCol w="439420">
                        <a:extLst>
                          <a:ext uri="{9D8B030D-6E8A-4147-A177-3AD203B41FA5}">
                            <a16:colId xmlns:a16="http://schemas.microsoft.com/office/drawing/2014/main" val="1145927854"/>
                          </a:ext>
                        </a:extLst>
                      </a:gridCol>
                      <a:gridCol w="439420">
                        <a:extLst>
                          <a:ext uri="{9D8B030D-6E8A-4147-A177-3AD203B41FA5}">
                            <a16:colId xmlns:a16="http://schemas.microsoft.com/office/drawing/2014/main" val="1886596563"/>
                          </a:ext>
                        </a:extLst>
                      </a:gridCol>
                      <a:gridCol w="439420">
                        <a:extLst>
                          <a:ext uri="{9D8B030D-6E8A-4147-A177-3AD203B41FA5}">
                            <a16:colId xmlns:a16="http://schemas.microsoft.com/office/drawing/2014/main" val="4257595940"/>
                          </a:ext>
                        </a:extLst>
                      </a:gridCol>
                      <a:gridCol w="439420">
                        <a:extLst>
                          <a:ext uri="{9D8B030D-6E8A-4147-A177-3AD203B41FA5}">
                            <a16:colId xmlns:a16="http://schemas.microsoft.com/office/drawing/2014/main" val="2005747920"/>
                          </a:ext>
                        </a:extLst>
                      </a:gridCol>
                      <a:gridCol w="439420">
                        <a:extLst>
                          <a:ext uri="{9D8B030D-6E8A-4147-A177-3AD203B41FA5}">
                            <a16:colId xmlns:a16="http://schemas.microsoft.com/office/drawing/2014/main" val="175674412"/>
                          </a:ext>
                        </a:extLst>
                      </a:gridCol>
                    </a:tblGrid>
                    <a:tr h="370840">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CN" i="1" smtClean="0">
                                          <a:solidFill>
                                            <a:schemeClr val="bg1"/>
                                          </a:solidFill>
                                          <a:latin typeface="Cambria Math" panose="02040503050406030204" pitchFamily="18" charset="0"/>
                                        </a:rPr>
                                      </m:ctrlPr>
                                    </m:sSubSupPr>
                                    <m:e>
                                      <m:r>
                                        <a:rPr lang="en-US" altLang="zh-CN" b="0" i="1" smtClean="0">
                                          <a:solidFill>
                                            <a:schemeClr val="bg1"/>
                                          </a:solidFill>
                                          <a:latin typeface="Cambria Math" panose="02040503050406030204" pitchFamily="18" charset="0"/>
                                        </a:rPr>
                                        <m:t>𝑣</m:t>
                                      </m:r>
                                    </m:e>
                                    <m:sub>
                                      <m:r>
                                        <a:rPr lang="en-US" altLang="zh-CN" b="0" i="1" smtClean="0">
                                          <a:solidFill>
                                            <a:schemeClr val="bg1"/>
                                          </a:solidFill>
                                          <a:latin typeface="Cambria Math" panose="02040503050406030204" pitchFamily="18" charset="0"/>
                                        </a:rPr>
                                        <m:t>3</m:t>
                                      </m:r>
                                    </m:sub>
                                    <m:sup>
                                      <m:r>
                                        <a:rPr lang="en-US" altLang="zh-CN" i="1">
                                          <a:solidFill>
                                            <a:schemeClr val="bg1"/>
                                          </a:solidFill>
                                          <a:latin typeface="Cambria Math" panose="02040503050406030204" pitchFamily="18" charset="0"/>
                                        </a:rPr>
                                        <m:t>𝑛</m:t>
                                      </m:r>
                                    </m:sup>
                                  </m:sSubSup>
                                </m:oMath>
                              </m:oMathPara>
                            </a14:m>
                            <a:endParaRPr lang="zh-CN" altLang="en-US" dirty="0">
                              <a:solidFill>
                                <a:schemeClr val="bg1"/>
                              </a:solidFill>
                              <a:latin typeface="Arial" panose="020B0604020202020204" pitchFamily="34" charset="0"/>
                              <a:cs typeface="Arial" panose="020B0604020202020204" pitchFamily="34" charset="0"/>
                            </a:endParaRPr>
                          </a:p>
                        </a:txBody>
                        <a:tcPr anchor="ctr">
                          <a:solidFill>
                            <a:schemeClr val="tx2">
                              <a:lumMod val="60000"/>
                              <a:lumOff val="40000"/>
                            </a:schemeClr>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ctrlPr>
                                    </m:sSubSupPr>
                                    <m:e>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𝑣</m:t>
                                      </m:r>
                                    </m:e>
                                    <m:sub>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1</m:t>
                                      </m:r>
                                    </m:sub>
                                    <m:sup>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𝑛</m:t>
                                      </m:r>
                                    </m:sup>
                                  </m:sSubSup>
                                </m:oMath>
                              </m:oMathPara>
                            </a14:m>
                            <a:endParaRPr lang="zh-CN" altLang="en-US" dirty="0">
                              <a:solidFill>
                                <a:schemeClr val="bg1"/>
                              </a:solidFill>
                              <a:latin typeface="Arial" panose="020B0604020202020204" pitchFamily="34" charset="0"/>
                              <a:cs typeface="Arial" panose="020B0604020202020204" pitchFamily="34" charset="0"/>
                            </a:endParaRPr>
                          </a:p>
                        </a:txBody>
                        <a:tcPr anchor="ctr">
                          <a:solidFill>
                            <a:schemeClr val="tx2">
                              <a:lumMod val="60000"/>
                              <a:lumOff val="40000"/>
                            </a:schemeClr>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ctrlPr>
                                    </m:sSubSupPr>
                                    <m:e>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𝑣</m:t>
                                      </m:r>
                                    </m:e>
                                    <m:sub>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5</m:t>
                                      </m:r>
                                    </m:sub>
                                    <m:sup>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𝑛</m:t>
                                      </m:r>
                                    </m:sup>
                                  </m:sSubSup>
                                </m:oMath>
                              </m:oMathPara>
                            </a14:m>
                            <a:endParaRPr lang="zh-CN" altLang="en-US" dirty="0">
                              <a:solidFill>
                                <a:schemeClr val="bg1"/>
                              </a:solidFill>
                              <a:latin typeface="Arial" panose="020B0604020202020204" pitchFamily="34" charset="0"/>
                              <a:cs typeface="Arial" panose="020B0604020202020204" pitchFamily="34" charset="0"/>
                            </a:endParaRPr>
                          </a:p>
                        </a:txBody>
                        <a:tcPr anchor="ctr">
                          <a:solidFill>
                            <a:schemeClr val="tx2">
                              <a:lumMod val="60000"/>
                              <a:lumOff val="40000"/>
                            </a:schemeClr>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ctrlPr>
                                    </m:sSubSupPr>
                                    <m:e>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𝑣</m:t>
                                      </m:r>
                                    </m:e>
                                    <m:sub>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4</m:t>
                                      </m:r>
                                    </m:sub>
                                    <m:sup>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𝑛</m:t>
                                      </m:r>
                                    </m:sup>
                                  </m:sSubSup>
                                </m:oMath>
                              </m:oMathPara>
                            </a14:m>
                            <a:endParaRPr lang="zh-CN" altLang="en-US" dirty="0">
                              <a:solidFill>
                                <a:schemeClr val="bg1"/>
                              </a:solidFill>
                              <a:latin typeface="Arial" panose="020B0604020202020204" pitchFamily="34" charset="0"/>
                              <a:cs typeface="Arial" panose="020B0604020202020204" pitchFamily="34" charset="0"/>
                            </a:endParaRPr>
                          </a:p>
                        </a:txBody>
                        <a:tcPr anchor="ctr">
                          <a:solidFill>
                            <a:schemeClr val="tx2">
                              <a:lumMod val="60000"/>
                              <a:lumOff val="40000"/>
                            </a:schemeClr>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ctrlPr>
                                    </m:sSubSupPr>
                                    <m:e>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𝑣</m:t>
                                      </m:r>
                                    </m:e>
                                    <m:sub>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0</m:t>
                                      </m:r>
                                    </m:sub>
                                    <m:sup>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𝑛</m:t>
                                      </m:r>
                                    </m:sup>
                                  </m:sSubSup>
                                </m:oMath>
                              </m:oMathPara>
                            </a14:m>
                            <a:endParaRPr lang="zh-CN" altLang="en-US" dirty="0">
                              <a:solidFill>
                                <a:schemeClr val="bg1"/>
                              </a:solidFill>
                              <a:latin typeface="Arial" panose="020B0604020202020204" pitchFamily="34" charset="0"/>
                              <a:cs typeface="Arial" panose="020B0604020202020204" pitchFamily="34" charset="0"/>
                            </a:endParaRPr>
                          </a:p>
                        </a:txBody>
                        <a:tcPr anchor="ctr">
                          <a:solidFill>
                            <a:schemeClr val="tx2">
                              <a:lumMod val="60000"/>
                              <a:lumOff val="40000"/>
                            </a:schemeClr>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ctrlPr>
                                    </m:sSubSupPr>
                                    <m:e>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𝑣</m:t>
                                      </m:r>
                                    </m:e>
                                    <m:sub>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2</m:t>
                                      </m:r>
                                    </m:sub>
                                    <m:sup>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𝑛</m:t>
                                      </m:r>
                                    </m:sup>
                                  </m:sSubSup>
                                </m:oMath>
                              </m:oMathPara>
                            </a14:m>
                            <a:endParaRPr lang="zh-CN" altLang="en-US" dirty="0">
                              <a:solidFill>
                                <a:schemeClr val="bg1"/>
                              </a:solidFill>
                              <a:latin typeface="Arial" panose="020B0604020202020204" pitchFamily="34" charset="0"/>
                              <a:cs typeface="Arial" panose="020B0604020202020204" pitchFamily="34" charset="0"/>
                            </a:endParaRPr>
                          </a:p>
                        </a:txBody>
                        <a:tcPr anchor="ctr">
                          <a:solidFill>
                            <a:schemeClr val="tx2">
                              <a:lumMod val="60000"/>
                              <a:lumOff val="40000"/>
                            </a:schemeClr>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ctrlPr>
                                    </m:sSubSupPr>
                                    <m:e>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𝑣</m:t>
                                      </m:r>
                                    </m:e>
                                    <m:sub>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7</m:t>
                                      </m:r>
                                    </m:sub>
                                    <m:sup>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𝑛</m:t>
                                      </m:r>
                                    </m:sup>
                                  </m:sSubSup>
                                </m:oMath>
                              </m:oMathPara>
                            </a14:m>
                            <a:endParaRPr lang="zh-CN" altLang="en-US" dirty="0">
                              <a:solidFill>
                                <a:schemeClr val="bg1"/>
                              </a:solidFill>
                              <a:latin typeface="Arial" panose="020B0604020202020204" pitchFamily="34" charset="0"/>
                              <a:cs typeface="Arial" panose="020B0604020202020204" pitchFamily="34" charset="0"/>
                            </a:endParaRPr>
                          </a:p>
                        </a:txBody>
                        <a:tcPr anchor="ctr">
                          <a:solidFill>
                            <a:schemeClr val="tx2">
                              <a:lumMod val="60000"/>
                              <a:lumOff val="40000"/>
                            </a:schemeClr>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ctrlPr>
                                    </m:sSubSupPr>
                                    <m:e>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𝑣</m:t>
                                      </m:r>
                                    </m:e>
                                    <m:sub>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6</m:t>
                                      </m:r>
                                    </m:sub>
                                    <m:sup>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𝑛</m:t>
                                      </m:r>
                                    </m:sup>
                                  </m:sSubSup>
                                </m:oMath>
                              </m:oMathPara>
                            </a14:m>
                            <a:endParaRPr lang="zh-CN" altLang="en-US" dirty="0">
                              <a:solidFill>
                                <a:schemeClr val="bg1"/>
                              </a:solidFill>
                              <a:latin typeface="Arial" panose="020B0604020202020204" pitchFamily="34" charset="0"/>
                              <a:cs typeface="Arial" panose="020B0604020202020204" pitchFamily="34" charset="0"/>
                            </a:endParaRPr>
                          </a:p>
                        </a:txBody>
                        <a:tcPr anchor="ctr">
                          <a:solidFill>
                            <a:schemeClr val="tx2">
                              <a:lumMod val="60000"/>
                              <a:lumOff val="40000"/>
                            </a:schemeClr>
                          </a:solidFill>
                        </a:tcPr>
                      </a:tc>
                      <a:extLst>
                        <a:ext uri="{0D108BD9-81ED-4DB2-BD59-A6C34878D82A}">
                          <a16:rowId xmlns:a16="http://schemas.microsoft.com/office/drawing/2014/main" val="3033064739"/>
                        </a:ext>
                      </a:extLst>
                    </a:tr>
                  </a:tbl>
                </a:graphicData>
              </a:graphic>
            </p:graphicFrame>
          </mc:Choice>
          <mc:Fallback xmlns="">
            <p:graphicFrame>
              <p:nvGraphicFramePr>
                <p:cNvPr id="31" name="内容占位符 3">
                  <a:extLst>
                    <a:ext uri="{FF2B5EF4-FFF2-40B4-BE49-F238E27FC236}">
                      <a16:creationId xmlns:a16="http://schemas.microsoft.com/office/drawing/2014/main" id="{08A38EAA-0BC3-40CA-8BD7-14249F9CDE7F}"/>
                    </a:ext>
                  </a:extLst>
                </p:cNvPr>
                <p:cNvGraphicFramePr>
                  <a:graphicFrameLocks/>
                </p:cNvGraphicFramePr>
                <p:nvPr>
                  <p:extLst>
                    <p:ext uri="{D42A27DB-BD31-4B8C-83A1-F6EECF244321}">
                      <p14:modId xmlns:p14="http://schemas.microsoft.com/office/powerpoint/2010/main" val="2547485601"/>
                    </p:ext>
                  </p:extLst>
                </p:nvPr>
              </p:nvGraphicFramePr>
              <p:xfrm>
                <a:off x="7249160" y="5835789"/>
                <a:ext cx="3515360" cy="370840"/>
              </p:xfrm>
              <a:graphic>
                <a:graphicData uri="http://schemas.openxmlformats.org/drawingml/2006/table">
                  <a:tbl>
                    <a:tblPr firstRow="1" bandRow="1">
                      <a:tableStyleId>{5C22544A-7EE6-4342-B048-85BDC9FD1C3A}</a:tableStyleId>
                    </a:tblPr>
                    <a:tblGrid>
                      <a:gridCol w="439420">
                        <a:extLst>
                          <a:ext uri="{9D8B030D-6E8A-4147-A177-3AD203B41FA5}">
                            <a16:colId xmlns:a16="http://schemas.microsoft.com/office/drawing/2014/main" val="1261275878"/>
                          </a:ext>
                        </a:extLst>
                      </a:gridCol>
                      <a:gridCol w="439420">
                        <a:extLst>
                          <a:ext uri="{9D8B030D-6E8A-4147-A177-3AD203B41FA5}">
                            <a16:colId xmlns:a16="http://schemas.microsoft.com/office/drawing/2014/main" val="2206500188"/>
                          </a:ext>
                        </a:extLst>
                      </a:gridCol>
                      <a:gridCol w="439420">
                        <a:extLst>
                          <a:ext uri="{9D8B030D-6E8A-4147-A177-3AD203B41FA5}">
                            <a16:colId xmlns:a16="http://schemas.microsoft.com/office/drawing/2014/main" val="3407671469"/>
                          </a:ext>
                        </a:extLst>
                      </a:gridCol>
                      <a:gridCol w="439420">
                        <a:extLst>
                          <a:ext uri="{9D8B030D-6E8A-4147-A177-3AD203B41FA5}">
                            <a16:colId xmlns:a16="http://schemas.microsoft.com/office/drawing/2014/main" val="1145927854"/>
                          </a:ext>
                        </a:extLst>
                      </a:gridCol>
                      <a:gridCol w="439420">
                        <a:extLst>
                          <a:ext uri="{9D8B030D-6E8A-4147-A177-3AD203B41FA5}">
                            <a16:colId xmlns:a16="http://schemas.microsoft.com/office/drawing/2014/main" val="1886596563"/>
                          </a:ext>
                        </a:extLst>
                      </a:gridCol>
                      <a:gridCol w="439420">
                        <a:extLst>
                          <a:ext uri="{9D8B030D-6E8A-4147-A177-3AD203B41FA5}">
                            <a16:colId xmlns:a16="http://schemas.microsoft.com/office/drawing/2014/main" val="4257595940"/>
                          </a:ext>
                        </a:extLst>
                      </a:gridCol>
                      <a:gridCol w="439420">
                        <a:extLst>
                          <a:ext uri="{9D8B030D-6E8A-4147-A177-3AD203B41FA5}">
                            <a16:colId xmlns:a16="http://schemas.microsoft.com/office/drawing/2014/main" val="2005747920"/>
                          </a:ext>
                        </a:extLst>
                      </a:gridCol>
                      <a:gridCol w="439420">
                        <a:extLst>
                          <a:ext uri="{9D8B030D-6E8A-4147-A177-3AD203B41FA5}">
                            <a16:colId xmlns:a16="http://schemas.microsoft.com/office/drawing/2014/main" val="175674412"/>
                          </a:ext>
                        </a:extLst>
                      </a:gridCol>
                    </a:tblGrid>
                    <a:tr h="370840">
                      <a:tc>
                        <a:txBody>
                          <a:bodyPr/>
                          <a:lstStyle/>
                          <a:p>
                            <a:endParaRPr lang="zh-CN"/>
                          </a:p>
                        </a:txBody>
                        <a:tcPr anchor="ctr">
                          <a:blipFill>
                            <a:blip r:embed="rId24"/>
                            <a:stretch>
                              <a:fillRect l="-1389" t="-1639" r="-708333" b="-8197"/>
                            </a:stretch>
                          </a:blipFill>
                        </a:tcPr>
                      </a:tc>
                      <a:tc>
                        <a:txBody>
                          <a:bodyPr/>
                          <a:lstStyle/>
                          <a:p>
                            <a:endParaRPr lang="zh-CN"/>
                          </a:p>
                        </a:txBody>
                        <a:tcPr anchor="ctr">
                          <a:blipFill>
                            <a:blip r:embed="rId24"/>
                            <a:stretch>
                              <a:fillRect l="-100000" t="-1639" r="-598630" b="-8197"/>
                            </a:stretch>
                          </a:blipFill>
                        </a:tcPr>
                      </a:tc>
                      <a:tc>
                        <a:txBody>
                          <a:bodyPr/>
                          <a:lstStyle/>
                          <a:p>
                            <a:endParaRPr lang="zh-CN"/>
                          </a:p>
                        </a:txBody>
                        <a:tcPr anchor="ctr">
                          <a:blipFill>
                            <a:blip r:embed="rId24"/>
                            <a:stretch>
                              <a:fillRect l="-202778" t="-1639" r="-506944" b="-8197"/>
                            </a:stretch>
                          </a:blipFill>
                        </a:tcPr>
                      </a:tc>
                      <a:tc>
                        <a:txBody>
                          <a:bodyPr/>
                          <a:lstStyle/>
                          <a:p>
                            <a:endParaRPr lang="zh-CN"/>
                          </a:p>
                        </a:txBody>
                        <a:tcPr anchor="ctr">
                          <a:blipFill>
                            <a:blip r:embed="rId24"/>
                            <a:stretch>
                              <a:fillRect l="-302778" t="-1639" r="-406944" b="-8197"/>
                            </a:stretch>
                          </a:blipFill>
                        </a:tcPr>
                      </a:tc>
                      <a:tc>
                        <a:txBody>
                          <a:bodyPr/>
                          <a:lstStyle/>
                          <a:p>
                            <a:endParaRPr lang="zh-CN"/>
                          </a:p>
                        </a:txBody>
                        <a:tcPr anchor="ctr">
                          <a:blipFill>
                            <a:blip r:embed="rId24"/>
                            <a:stretch>
                              <a:fillRect l="-402778" t="-1639" r="-306944" b="-8197"/>
                            </a:stretch>
                          </a:blipFill>
                        </a:tcPr>
                      </a:tc>
                      <a:tc>
                        <a:txBody>
                          <a:bodyPr/>
                          <a:lstStyle/>
                          <a:p>
                            <a:endParaRPr lang="zh-CN"/>
                          </a:p>
                        </a:txBody>
                        <a:tcPr anchor="ctr">
                          <a:blipFill>
                            <a:blip r:embed="rId24"/>
                            <a:stretch>
                              <a:fillRect l="-495890" t="-1639" r="-202740" b="-8197"/>
                            </a:stretch>
                          </a:blipFill>
                        </a:tcPr>
                      </a:tc>
                      <a:tc>
                        <a:txBody>
                          <a:bodyPr/>
                          <a:lstStyle/>
                          <a:p>
                            <a:endParaRPr lang="zh-CN"/>
                          </a:p>
                        </a:txBody>
                        <a:tcPr anchor="ctr">
                          <a:blipFill>
                            <a:blip r:embed="rId24"/>
                            <a:stretch>
                              <a:fillRect l="-604167" t="-1639" r="-105556" b="-8197"/>
                            </a:stretch>
                          </a:blipFill>
                        </a:tcPr>
                      </a:tc>
                      <a:tc>
                        <a:txBody>
                          <a:bodyPr/>
                          <a:lstStyle/>
                          <a:p>
                            <a:endParaRPr lang="zh-CN"/>
                          </a:p>
                        </a:txBody>
                        <a:tcPr anchor="ctr">
                          <a:blipFill>
                            <a:blip r:embed="rId24"/>
                            <a:stretch>
                              <a:fillRect l="-704167" t="-1639" r="-5556" b="-8197"/>
                            </a:stretch>
                          </a:blipFill>
                        </a:tcPr>
                      </a:tc>
                      <a:extLst>
                        <a:ext uri="{0D108BD9-81ED-4DB2-BD59-A6C34878D82A}">
                          <a16:rowId xmlns:a16="http://schemas.microsoft.com/office/drawing/2014/main" val="303306473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2" name="内容占位符 3">
                  <a:extLst>
                    <a:ext uri="{FF2B5EF4-FFF2-40B4-BE49-F238E27FC236}">
                      <a16:creationId xmlns:a16="http://schemas.microsoft.com/office/drawing/2014/main" id="{1B71282F-D3EA-436D-9281-D3378DB4D524}"/>
                    </a:ext>
                  </a:extLst>
                </p:cNvPr>
                <p:cNvGraphicFramePr>
                  <a:graphicFrameLocks/>
                </p:cNvGraphicFramePr>
                <p:nvPr>
                  <p:extLst>
                    <p:ext uri="{D42A27DB-BD31-4B8C-83A1-F6EECF244321}">
                      <p14:modId xmlns:p14="http://schemas.microsoft.com/office/powerpoint/2010/main" val="799153741"/>
                    </p:ext>
                  </p:extLst>
                </p:nvPr>
              </p:nvGraphicFramePr>
              <p:xfrm>
                <a:off x="7249160" y="6222758"/>
                <a:ext cx="3515360" cy="370840"/>
              </p:xfrm>
              <a:graphic>
                <a:graphicData uri="http://schemas.openxmlformats.org/drawingml/2006/table">
                  <a:tbl>
                    <a:tblPr firstRow="1" bandRow="1">
                      <a:tableStyleId>{5C22544A-7EE6-4342-B048-85BDC9FD1C3A}</a:tableStyleId>
                    </a:tblPr>
                    <a:tblGrid>
                      <a:gridCol w="439420">
                        <a:extLst>
                          <a:ext uri="{9D8B030D-6E8A-4147-A177-3AD203B41FA5}">
                            <a16:colId xmlns:a16="http://schemas.microsoft.com/office/drawing/2014/main" val="1261275878"/>
                          </a:ext>
                        </a:extLst>
                      </a:gridCol>
                      <a:gridCol w="439420">
                        <a:extLst>
                          <a:ext uri="{9D8B030D-6E8A-4147-A177-3AD203B41FA5}">
                            <a16:colId xmlns:a16="http://schemas.microsoft.com/office/drawing/2014/main" val="2206500188"/>
                          </a:ext>
                        </a:extLst>
                      </a:gridCol>
                      <a:gridCol w="439420">
                        <a:extLst>
                          <a:ext uri="{9D8B030D-6E8A-4147-A177-3AD203B41FA5}">
                            <a16:colId xmlns:a16="http://schemas.microsoft.com/office/drawing/2014/main" val="3407671469"/>
                          </a:ext>
                        </a:extLst>
                      </a:gridCol>
                      <a:gridCol w="439420">
                        <a:extLst>
                          <a:ext uri="{9D8B030D-6E8A-4147-A177-3AD203B41FA5}">
                            <a16:colId xmlns:a16="http://schemas.microsoft.com/office/drawing/2014/main" val="1145927854"/>
                          </a:ext>
                        </a:extLst>
                      </a:gridCol>
                      <a:gridCol w="439420">
                        <a:extLst>
                          <a:ext uri="{9D8B030D-6E8A-4147-A177-3AD203B41FA5}">
                            <a16:colId xmlns:a16="http://schemas.microsoft.com/office/drawing/2014/main" val="1886596563"/>
                          </a:ext>
                        </a:extLst>
                      </a:gridCol>
                      <a:gridCol w="439420">
                        <a:extLst>
                          <a:ext uri="{9D8B030D-6E8A-4147-A177-3AD203B41FA5}">
                            <a16:colId xmlns:a16="http://schemas.microsoft.com/office/drawing/2014/main" val="4257595940"/>
                          </a:ext>
                        </a:extLst>
                      </a:gridCol>
                      <a:gridCol w="439420">
                        <a:extLst>
                          <a:ext uri="{9D8B030D-6E8A-4147-A177-3AD203B41FA5}">
                            <a16:colId xmlns:a16="http://schemas.microsoft.com/office/drawing/2014/main" val="2005747920"/>
                          </a:ext>
                        </a:extLst>
                      </a:gridCol>
                      <a:gridCol w="439420">
                        <a:extLst>
                          <a:ext uri="{9D8B030D-6E8A-4147-A177-3AD203B41FA5}">
                            <a16:colId xmlns:a16="http://schemas.microsoft.com/office/drawing/2014/main" val="175674412"/>
                          </a:ext>
                        </a:extLst>
                      </a:gridCol>
                    </a:tblGrid>
                    <a:tr h="370840">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CN" i="1" smtClean="0">
                                          <a:solidFill>
                                            <a:schemeClr val="bg1"/>
                                          </a:solidFill>
                                          <a:latin typeface="Cambria Math" panose="02040503050406030204" pitchFamily="18" charset="0"/>
                                        </a:rPr>
                                      </m:ctrlPr>
                                    </m:sSubSup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7</m:t>
                                      </m:r>
                                    </m:sub>
                                    <m:sup>
                                      <m:r>
                                        <a:rPr lang="en-US" altLang="zh-CN" i="1">
                                          <a:solidFill>
                                            <a:schemeClr val="bg1"/>
                                          </a:solidFill>
                                          <a:latin typeface="Cambria Math" panose="02040503050406030204" pitchFamily="18" charset="0"/>
                                        </a:rPr>
                                        <m:t>𝑛</m:t>
                                      </m:r>
                                    </m:sup>
                                  </m:sSubSup>
                                </m:oMath>
                              </m:oMathPara>
                            </a14:m>
                            <a:endParaRPr lang="zh-CN" altLang="en-US" dirty="0">
                              <a:solidFill>
                                <a:schemeClr val="bg1"/>
                              </a:solidFill>
                              <a:latin typeface="Arial" panose="020B0604020202020204" pitchFamily="34" charset="0"/>
                              <a:cs typeface="Arial" panose="020B0604020202020204" pitchFamily="34" charset="0"/>
                            </a:endParaRPr>
                          </a:p>
                        </a:txBody>
                        <a:tcPr anchor="ctr">
                          <a:solidFill>
                            <a:schemeClr val="tx1">
                              <a:lumMod val="75000"/>
                              <a:lumOff val="25000"/>
                            </a:schemeClr>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ctrlPr>
                                    </m:sSubSupPr>
                                    <m:e>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𝑥</m:t>
                                      </m:r>
                                    </m:e>
                                    <m:sub>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1</m:t>
                                      </m:r>
                                    </m:sub>
                                    <m:sup>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𝑛</m:t>
                                      </m:r>
                                    </m:sup>
                                  </m:sSubSup>
                                </m:oMath>
                              </m:oMathPara>
                            </a14:m>
                            <a:endParaRPr lang="zh-CN" altLang="en-US" dirty="0">
                              <a:solidFill>
                                <a:schemeClr val="bg1"/>
                              </a:solidFill>
                              <a:latin typeface="Arial" panose="020B0604020202020204" pitchFamily="34" charset="0"/>
                              <a:cs typeface="Arial" panose="020B0604020202020204" pitchFamily="34" charset="0"/>
                            </a:endParaRPr>
                          </a:p>
                        </a:txBody>
                        <a:tcPr anchor="ctr">
                          <a:solidFill>
                            <a:schemeClr val="tx1">
                              <a:lumMod val="75000"/>
                              <a:lumOff val="25000"/>
                            </a:schemeClr>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ctrlPr>
                                    </m:sSubSupPr>
                                    <m:e>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𝑥</m:t>
                                      </m:r>
                                    </m:e>
                                    <m:sub>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6</m:t>
                                      </m:r>
                                    </m:sub>
                                    <m:sup>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𝑛</m:t>
                                      </m:r>
                                    </m:sup>
                                  </m:sSubSup>
                                </m:oMath>
                              </m:oMathPara>
                            </a14:m>
                            <a:endParaRPr lang="zh-CN" altLang="en-US" dirty="0">
                              <a:solidFill>
                                <a:schemeClr val="bg1"/>
                              </a:solidFill>
                              <a:latin typeface="Arial" panose="020B0604020202020204" pitchFamily="34" charset="0"/>
                              <a:cs typeface="Arial" panose="020B0604020202020204" pitchFamily="34" charset="0"/>
                            </a:endParaRPr>
                          </a:p>
                        </a:txBody>
                        <a:tcPr anchor="ctr">
                          <a:solidFill>
                            <a:schemeClr val="tx1">
                              <a:lumMod val="75000"/>
                              <a:lumOff val="25000"/>
                            </a:schemeClr>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ctrlPr>
                                    </m:sSubSupPr>
                                    <m:e>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𝑥</m:t>
                                      </m:r>
                                    </m:e>
                                    <m:sub>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4</m:t>
                                      </m:r>
                                    </m:sub>
                                    <m:sup>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𝑛</m:t>
                                      </m:r>
                                    </m:sup>
                                  </m:sSubSup>
                                </m:oMath>
                              </m:oMathPara>
                            </a14:m>
                            <a:endParaRPr lang="zh-CN" altLang="en-US" dirty="0">
                              <a:solidFill>
                                <a:schemeClr val="bg1"/>
                              </a:solidFill>
                              <a:latin typeface="Arial" panose="020B0604020202020204" pitchFamily="34" charset="0"/>
                              <a:cs typeface="Arial" panose="020B0604020202020204" pitchFamily="34" charset="0"/>
                            </a:endParaRPr>
                          </a:p>
                        </a:txBody>
                        <a:tcPr anchor="ctr">
                          <a:solidFill>
                            <a:schemeClr val="tx1">
                              <a:lumMod val="75000"/>
                              <a:lumOff val="25000"/>
                            </a:schemeClr>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ctrlPr>
                                    </m:sSubSupPr>
                                    <m:e>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𝑥</m:t>
                                      </m:r>
                                    </m:e>
                                    <m:sub>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5</m:t>
                                      </m:r>
                                    </m:sub>
                                    <m:sup>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𝑛</m:t>
                                      </m:r>
                                    </m:sup>
                                  </m:sSubSup>
                                </m:oMath>
                              </m:oMathPara>
                            </a14:m>
                            <a:endParaRPr lang="zh-CN" altLang="en-US" dirty="0">
                              <a:solidFill>
                                <a:schemeClr val="bg1"/>
                              </a:solidFill>
                              <a:latin typeface="Arial" panose="020B0604020202020204" pitchFamily="34" charset="0"/>
                              <a:cs typeface="Arial" panose="020B0604020202020204" pitchFamily="34" charset="0"/>
                            </a:endParaRPr>
                          </a:p>
                        </a:txBody>
                        <a:tcPr anchor="ctr">
                          <a:solidFill>
                            <a:schemeClr val="tx1">
                              <a:lumMod val="75000"/>
                              <a:lumOff val="25000"/>
                            </a:schemeClr>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ctrlPr>
                                    </m:sSubSupPr>
                                    <m:e>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𝑥</m:t>
                                      </m:r>
                                    </m:e>
                                    <m:sub>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2</m:t>
                                      </m:r>
                                    </m:sub>
                                    <m:sup>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𝑛</m:t>
                                      </m:r>
                                    </m:sup>
                                  </m:sSubSup>
                                </m:oMath>
                              </m:oMathPara>
                            </a14:m>
                            <a:endParaRPr lang="zh-CN" altLang="en-US" dirty="0">
                              <a:solidFill>
                                <a:schemeClr val="bg1"/>
                              </a:solidFill>
                              <a:latin typeface="Arial" panose="020B0604020202020204" pitchFamily="34" charset="0"/>
                              <a:cs typeface="Arial" panose="020B0604020202020204" pitchFamily="34" charset="0"/>
                            </a:endParaRPr>
                          </a:p>
                        </a:txBody>
                        <a:tcPr anchor="ctr">
                          <a:solidFill>
                            <a:schemeClr val="tx1">
                              <a:lumMod val="75000"/>
                              <a:lumOff val="25000"/>
                            </a:schemeClr>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ctrlPr>
                                    </m:sSubSupPr>
                                    <m:e>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𝑥</m:t>
                                      </m:r>
                                    </m:e>
                                    <m:sub>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0</m:t>
                                      </m:r>
                                    </m:sub>
                                    <m:sup>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𝑛</m:t>
                                      </m:r>
                                    </m:sup>
                                  </m:sSubSup>
                                </m:oMath>
                              </m:oMathPara>
                            </a14:m>
                            <a:endParaRPr lang="zh-CN" altLang="en-US" dirty="0">
                              <a:solidFill>
                                <a:schemeClr val="bg1"/>
                              </a:solidFill>
                              <a:latin typeface="Arial" panose="020B0604020202020204" pitchFamily="34" charset="0"/>
                              <a:cs typeface="Arial" panose="020B0604020202020204" pitchFamily="34" charset="0"/>
                            </a:endParaRPr>
                          </a:p>
                        </a:txBody>
                        <a:tcPr anchor="ctr">
                          <a:solidFill>
                            <a:schemeClr val="tx1">
                              <a:lumMod val="75000"/>
                              <a:lumOff val="25000"/>
                            </a:schemeClr>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ctrlPr>
                                    </m:sSubSupPr>
                                    <m:e>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𝑥</m:t>
                                      </m:r>
                                    </m:e>
                                    <m:sub>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3</m:t>
                                      </m:r>
                                    </m:sub>
                                    <m:sup>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𝑛</m:t>
                                      </m:r>
                                    </m:sup>
                                  </m:sSubSup>
                                </m:oMath>
                              </m:oMathPara>
                            </a14:m>
                            <a:endParaRPr lang="zh-CN" altLang="en-US" dirty="0">
                              <a:solidFill>
                                <a:schemeClr val="bg1"/>
                              </a:solidFill>
                              <a:latin typeface="Arial" panose="020B0604020202020204" pitchFamily="34" charset="0"/>
                              <a:cs typeface="Arial" panose="020B0604020202020204" pitchFamily="34" charset="0"/>
                            </a:endParaRPr>
                          </a:p>
                        </a:txBody>
                        <a:tcPr anchor="ctr">
                          <a:solidFill>
                            <a:schemeClr val="tx1">
                              <a:lumMod val="75000"/>
                              <a:lumOff val="25000"/>
                            </a:schemeClr>
                          </a:solidFill>
                        </a:tcPr>
                      </a:tc>
                      <a:extLst>
                        <a:ext uri="{0D108BD9-81ED-4DB2-BD59-A6C34878D82A}">
                          <a16:rowId xmlns:a16="http://schemas.microsoft.com/office/drawing/2014/main" val="3033064739"/>
                        </a:ext>
                      </a:extLst>
                    </a:tr>
                  </a:tbl>
                </a:graphicData>
              </a:graphic>
            </p:graphicFrame>
          </mc:Choice>
          <mc:Fallback xmlns="">
            <p:graphicFrame>
              <p:nvGraphicFramePr>
                <p:cNvPr id="32" name="内容占位符 3">
                  <a:extLst>
                    <a:ext uri="{FF2B5EF4-FFF2-40B4-BE49-F238E27FC236}">
                      <a16:creationId xmlns:a16="http://schemas.microsoft.com/office/drawing/2014/main" id="{1B71282F-D3EA-436D-9281-D3378DB4D524}"/>
                    </a:ext>
                  </a:extLst>
                </p:cNvPr>
                <p:cNvGraphicFramePr>
                  <a:graphicFrameLocks/>
                </p:cNvGraphicFramePr>
                <p:nvPr>
                  <p:extLst>
                    <p:ext uri="{D42A27DB-BD31-4B8C-83A1-F6EECF244321}">
                      <p14:modId xmlns:p14="http://schemas.microsoft.com/office/powerpoint/2010/main" val="799153741"/>
                    </p:ext>
                  </p:extLst>
                </p:nvPr>
              </p:nvGraphicFramePr>
              <p:xfrm>
                <a:off x="7249160" y="6222758"/>
                <a:ext cx="3515360" cy="370840"/>
              </p:xfrm>
              <a:graphic>
                <a:graphicData uri="http://schemas.openxmlformats.org/drawingml/2006/table">
                  <a:tbl>
                    <a:tblPr firstRow="1" bandRow="1">
                      <a:tableStyleId>{5C22544A-7EE6-4342-B048-85BDC9FD1C3A}</a:tableStyleId>
                    </a:tblPr>
                    <a:tblGrid>
                      <a:gridCol w="439420">
                        <a:extLst>
                          <a:ext uri="{9D8B030D-6E8A-4147-A177-3AD203B41FA5}">
                            <a16:colId xmlns:a16="http://schemas.microsoft.com/office/drawing/2014/main" val="1261275878"/>
                          </a:ext>
                        </a:extLst>
                      </a:gridCol>
                      <a:gridCol w="439420">
                        <a:extLst>
                          <a:ext uri="{9D8B030D-6E8A-4147-A177-3AD203B41FA5}">
                            <a16:colId xmlns:a16="http://schemas.microsoft.com/office/drawing/2014/main" val="2206500188"/>
                          </a:ext>
                        </a:extLst>
                      </a:gridCol>
                      <a:gridCol w="439420">
                        <a:extLst>
                          <a:ext uri="{9D8B030D-6E8A-4147-A177-3AD203B41FA5}">
                            <a16:colId xmlns:a16="http://schemas.microsoft.com/office/drawing/2014/main" val="3407671469"/>
                          </a:ext>
                        </a:extLst>
                      </a:gridCol>
                      <a:gridCol w="439420">
                        <a:extLst>
                          <a:ext uri="{9D8B030D-6E8A-4147-A177-3AD203B41FA5}">
                            <a16:colId xmlns:a16="http://schemas.microsoft.com/office/drawing/2014/main" val="1145927854"/>
                          </a:ext>
                        </a:extLst>
                      </a:gridCol>
                      <a:gridCol w="439420">
                        <a:extLst>
                          <a:ext uri="{9D8B030D-6E8A-4147-A177-3AD203B41FA5}">
                            <a16:colId xmlns:a16="http://schemas.microsoft.com/office/drawing/2014/main" val="1886596563"/>
                          </a:ext>
                        </a:extLst>
                      </a:gridCol>
                      <a:gridCol w="439420">
                        <a:extLst>
                          <a:ext uri="{9D8B030D-6E8A-4147-A177-3AD203B41FA5}">
                            <a16:colId xmlns:a16="http://schemas.microsoft.com/office/drawing/2014/main" val="4257595940"/>
                          </a:ext>
                        </a:extLst>
                      </a:gridCol>
                      <a:gridCol w="439420">
                        <a:extLst>
                          <a:ext uri="{9D8B030D-6E8A-4147-A177-3AD203B41FA5}">
                            <a16:colId xmlns:a16="http://schemas.microsoft.com/office/drawing/2014/main" val="2005747920"/>
                          </a:ext>
                        </a:extLst>
                      </a:gridCol>
                      <a:gridCol w="439420">
                        <a:extLst>
                          <a:ext uri="{9D8B030D-6E8A-4147-A177-3AD203B41FA5}">
                            <a16:colId xmlns:a16="http://schemas.microsoft.com/office/drawing/2014/main" val="175674412"/>
                          </a:ext>
                        </a:extLst>
                      </a:gridCol>
                    </a:tblGrid>
                    <a:tr h="370840">
                      <a:tc>
                        <a:txBody>
                          <a:bodyPr/>
                          <a:lstStyle/>
                          <a:p>
                            <a:endParaRPr lang="zh-CN"/>
                          </a:p>
                        </a:txBody>
                        <a:tcPr anchor="ctr">
                          <a:blipFill>
                            <a:blip r:embed="rId20"/>
                            <a:stretch>
                              <a:fillRect l="-1389" t="-1613" r="-708333" b="-6452"/>
                            </a:stretch>
                          </a:blipFill>
                        </a:tcPr>
                      </a:tc>
                      <a:tc>
                        <a:txBody>
                          <a:bodyPr/>
                          <a:lstStyle/>
                          <a:p>
                            <a:endParaRPr lang="zh-CN"/>
                          </a:p>
                        </a:txBody>
                        <a:tcPr anchor="ctr">
                          <a:blipFill>
                            <a:blip r:embed="rId20"/>
                            <a:stretch>
                              <a:fillRect l="-100000" t="-1613" r="-598630" b="-6452"/>
                            </a:stretch>
                          </a:blipFill>
                        </a:tcPr>
                      </a:tc>
                      <a:tc>
                        <a:txBody>
                          <a:bodyPr/>
                          <a:lstStyle/>
                          <a:p>
                            <a:endParaRPr lang="zh-CN"/>
                          </a:p>
                        </a:txBody>
                        <a:tcPr anchor="ctr">
                          <a:blipFill>
                            <a:blip r:embed="rId20"/>
                            <a:stretch>
                              <a:fillRect l="-202778" t="-1613" r="-506944" b="-6452"/>
                            </a:stretch>
                          </a:blipFill>
                        </a:tcPr>
                      </a:tc>
                      <a:tc>
                        <a:txBody>
                          <a:bodyPr/>
                          <a:lstStyle/>
                          <a:p>
                            <a:endParaRPr lang="zh-CN"/>
                          </a:p>
                        </a:txBody>
                        <a:tcPr anchor="ctr">
                          <a:blipFill>
                            <a:blip r:embed="rId20"/>
                            <a:stretch>
                              <a:fillRect l="-302778" t="-1613" r="-406944" b="-6452"/>
                            </a:stretch>
                          </a:blipFill>
                        </a:tcPr>
                      </a:tc>
                      <a:tc>
                        <a:txBody>
                          <a:bodyPr/>
                          <a:lstStyle/>
                          <a:p>
                            <a:endParaRPr lang="zh-CN"/>
                          </a:p>
                        </a:txBody>
                        <a:tcPr anchor="ctr">
                          <a:blipFill>
                            <a:blip r:embed="rId20"/>
                            <a:stretch>
                              <a:fillRect l="-402778" t="-1613" r="-306944" b="-6452"/>
                            </a:stretch>
                          </a:blipFill>
                        </a:tcPr>
                      </a:tc>
                      <a:tc>
                        <a:txBody>
                          <a:bodyPr/>
                          <a:lstStyle/>
                          <a:p>
                            <a:endParaRPr lang="zh-CN"/>
                          </a:p>
                        </a:txBody>
                        <a:tcPr anchor="ctr">
                          <a:blipFill>
                            <a:blip r:embed="rId20"/>
                            <a:stretch>
                              <a:fillRect l="-495890" t="-1613" r="-202740" b="-6452"/>
                            </a:stretch>
                          </a:blipFill>
                        </a:tcPr>
                      </a:tc>
                      <a:tc>
                        <a:txBody>
                          <a:bodyPr/>
                          <a:lstStyle/>
                          <a:p>
                            <a:endParaRPr lang="zh-CN"/>
                          </a:p>
                        </a:txBody>
                        <a:tcPr anchor="ctr">
                          <a:blipFill>
                            <a:blip r:embed="rId20"/>
                            <a:stretch>
                              <a:fillRect l="-604167" t="-1613" r="-105556" b="-6452"/>
                            </a:stretch>
                          </a:blipFill>
                        </a:tcPr>
                      </a:tc>
                      <a:tc>
                        <a:txBody>
                          <a:bodyPr/>
                          <a:lstStyle/>
                          <a:p>
                            <a:endParaRPr lang="zh-CN"/>
                          </a:p>
                        </a:txBody>
                        <a:tcPr anchor="ctr">
                          <a:blipFill>
                            <a:blip r:embed="rId20"/>
                            <a:stretch>
                              <a:fillRect l="-704167" t="-1613" r="-5556" b="-6452"/>
                            </a:stretch>
                          </a:blipFill>
                        </a:tcPr>
                      </a:tc>
                      <a:extLst>
                        <a:ext uri="{0D108BD9-81ED-4DB2-BD59-A6C34878D82A}">
                          <a16:rowId xmlns:a16="http://schemas.microsoft.com/office/drawing/2014/main" val="3033064739"/>
                        </a:ext>
                      </a:extLst>
                    </a:tr>
                  </a:tbl>
                </a:graphicData>
              </a:graphic>
            </p:graphicFrame>
          </mc:Fallback>
        </mc:AlternateContent>
      </p:grpSp>
      <p:graphicFrame>
        <p:nvGraphicFramePr>
          <p:cNvPr id="44" name="内容占位符 3">
            <a:extLst>
              <a:ext uri="{FF2B5EF4-FFF2-40B4-BE49-F238E27FC236}">
                <a16:creationId xmlns:a16="http://schemas.microsoft.com/office/drawing/2014/main" id="{39C4153C-B95F-49C6-8133-7C749E83814E}"/>
              </a:ext>
            </a:extLst>
          </p:cNvPr>
          <p:cNvGraphicFramePr>
            <a:graphicFrameLocks/>
          </p:cNvGraphicFramePr>
          <p:nvPr>
            <p:extLst>
              <p:ext uri="{D42A27DB-BD31-4B8C-83A1-F6EECF244321}">
                <p14:modId xmlns:p14="http://schemas.microsoft.com/office/powerpoint/2010/main" val="815783800"/>
              </p:ext>
            </p:extLst>
          </p:nvPr>
        </p:nvGraphicFramePr>
        <p:xfrm>
          <a:off x="838200" y="2727324"/>
          <a:ext cx="3515360" cy="370840"/>
        </p:xfrm>
        <a:graphic>
          <a:graphicData uri="http://schemas.openxmlformats.org/drawingml/2006/table">
            <a:tbl>
              <a:tblPr firstRow="1" bandRow="1">
                <a:tableStyleId>{5C22544A-7EE6-4342-B048-85BDC9FD1C3A}</a:tableStyleId>
              </a:tblPr>
              <a:tblGrid>
                <a:gridCol w="439420">
                  <a:extLst>
                    <a:ext uri="{9D8B030D-6E8A-4147-A177-3AD203B41FA5}">
                      <a16:colId xmlns:a16="http://schemas.microsoft.com/office/drawing/2014/main" val="1261275878"/>
                    </a:ext>
                  </a:extLst>
                </a:gridCol>
                <a:gridCol w="439420">
                  <a:extLst>
                    <a:ext uri="{9D8B030D-6E8A-4147-A177-3AD203B41FA5}">
                      <a16:colId xmlns:a16="http://schemas.microsoft.com/office/drawing/2014/main" val="2206500188"/>
                    </a:ext>
                  </a:extLst>
                </a:gridCol>
                <a:gridCol w="439420">
                  <a:extLst>
                    <a:ext uri="{9D8B030D-6E8A-4147-A177-3AD203B41FA5}">
                      <a16:colId xmlns:a16="http://schemas.microsoft.com/office/drawing/2014/main" val="3407671469"/>
                    </a:ext>
                  </a:extLst>
                </a:gridCol>
                <a:gridCol w="439420">
                  <a:extLst>
                    <a:ext uri="{9D8B030D-6E8A-4147-A177-3AD203B41FA5}">
                      <a16:colId xmlns:a16="http://schemas.microsoft.com/office/drawing/2014/main" val="1145927854"/>
                    </a:ext>
                  </a:extLst>
                </a:gridCol>
                <a:gridCol w="439420">
                  <a:extLst>
                    <a:ext uri="{9D8B030D-6E8A-4147-A177-3AD203B41FA5}">
                      <a16:colId xmlns:a16="http://schemas.microsoft.com/office/drawing/2014/main" val="1886596563"/>
                    </a:ext>
                  </a:extLst>
                </a:gridCol>
                <a:gridCol w="439420">
                  <a:extLst>
                    <a:ext uri="{9D8B030D-6E8A-4147-A177-3AD203B41FA5}">
                      <a16:colId xmlns:a16="http://schemas.microsoft.com/office/drawing/2014/main" val="4257595940"/>
                    </a:ext>
                  </a:extLst>
                </a:gridCol>
                <a:gridCol w="439420">
                  <a:extLst>
                    <a:ext uri="{9D8B030D-6E8A-4147-A177-3AD203B41FA5}">
                      <a16:colId xmlns:a16="http://schemas.microsoft.com/office/drawing/2014/main" val="2005747920"/>
                    </a:ext>
                  </a:extLst>
                </a:gridCol>
                <a:gridCol w="439420">
                  <a:extLst>
                    <a:ext uri="{9D8B030D-6E8A-4147-A177-3AD203B41FA5}">
                      <a16:colId xmlns:a16="http://schemas.microsoft.com/office/drawing/2014/main" val="175674412"/>
                    </a:ext>
                  </a:extLst>
                </a:gridCol>
              </a:tblGrid>
              <a:tr h="370840">
                <a:tc>
                  <a:txBody>
                    <a:bodyPr/>
                    <a:lstStyle/>
                    <a:p>
                      <a:pPr algn="ctr"/>
                      <a:r>
                        <a:rPr lang="en-US" altLang="zh-CN" dirty="0">
                          <a:latin typeface="Arial" panose="020B0604020202020204" pitchFamily="34" charset="0"/>
                          <a:cs typeface="Arial" panose="020B0604020202020204" pitchFamily="34" charset="0"/>
                        </a:rPr>
                        <a:t>3</a:t>
                      </a:r>
                      <a:endParaRPr lang="zh-CN" altLang="en-US" dirty="0">
                        <a:latin typeface="Arial" panose="020B0604020202020204" pitchFamily="34" charset="0"/>
                        <a:cs typeface="Arial" panose="020B0604020202020204" pitchFamily="34" charset="0"/>
                      </a:endParaRPr>
                    </a:p>
                  </a:txBody>
                  <a:tcPr anchor="ctr">
                    <a:solidFill>
                      <a:schemeClr val="tx1">
                        <a:lumMod val="65000"/>
                        <a:lumOff val="35000"/>
                      </a:schemeClr>
                    </a:solidFill>
                  </a:tcPr>
                </a:tc>
                <a:tc>
                  <a:txBody>
                    <a:bodyPr/>
                    <a:lstStyle/>
                    <a:p>
                      <a:pPr algn="ctr"/>
                      <a:r>
                        <a:rPr lang="en-US" altLang="zh-CN" dirty="0">
                          <a:latin typeface="Arial" panose="020B0604020202020204" pitchFamily="34" charset="0"/>
                          <a:cs typeface="Arial" panose="020B0604020202020204" pitchFamily="34" charset="0"/>
                        </a:rPr>
                        <a:t>4</a:t>
                      </a:r>
                      <a:endParaRPr lang="zh-CN" altLang="en-US" dirty="0">
                        <a:latin typeface="Arial" panose="020B0604020202020204" pitchFamily="34" charset="0"/>
                        <a:cs typeface="Arial" panose="020B0604020202020204" pitchFamily="34" charset="0"/>
                      </a:endParaRPr>
                    </a:p>
                  </a:txBody>
                  <a:tcPr anchor="ctr">
                    <a:solidFill>
                      <a:schemeClr val="tx1">
                        <a:lumMod val="65000"/>
                        <a:lumOff val="35000"/>
                      </a:schemeClr>
                    </a:solidFill>
                  </a:tcPr>
                </a:tc>
                <a:tc>
                  <a:txBody>
                    <a:bodyPr/>
                    <a:lstStyle/>
                    <a:p>
                      <a:pPr algn="ctr"/>
                      <a:r>
                        <a:rPr lang="en-US" altLang="zh-CN" dirty="0">
                          <a:latin typeface="Arial" panose="020B0604020202020204" pitchFamily="34" charset="0"/>
                          <a:cs typeface="Arial" panose="020B0604020202020204" pitchFamily="34" charset="0"/>
                        </a:rPr>
                        <a:t>1</a:t>
                      </a:r>
                      <a:endParaRPr lang="zh-CN" altLang="en-US" dirty="0">
                        <a:latin typeface="Arial" panose="020B0604020202020204" pitchFamily="34" charset="0"/>
                        <a:cs typeface="Arial" panose="020B0604020202020204" pitchFamily="34" charset="0"/>
                      </a:endParaRPr>
                    </a:p>
                  </a:txBody>
                  <a:tcPr anchor="ctr">
                    <a:solidFill>
                      <a:schemeClr val="tx1">
                        <a:lumMod val="65000"/>
                        <a:lumOff val="35000"/>
                      </a:schemeClr>
                    </a:solidFill>
                  </a:tcPr>
                </a:tc>
                <a:tc>
                  <a:txBody>
                    <a:bodyPr/>
                    <a:lstStyle/>
                    <a:p>
                      <a:pPr algn="ctr"/>
                      <a:r>
                        <a:rPr lang="en-US" altLang="zh-CN" dirty="0">
                          <a:latin typeface="Arial" panose="020B0604020202020204" pitchFamily="34" charset="0"/>
                          <a:cs typeface="Arial" panose="020B0604020202020204" pitchFamily="34" charset="0"/>
                        </a:rPr>
                        <a:t>2</a:t>
                      </a:r>
                      <a:endParaRPr lang="zh-CN" altLang="en-US" dirty="0">
                        <a:latin typeface="Arial" panose="020B0604020202020204" pitchFamily="34" charset="0"/>
                        <a:cs typeface="Arial" panose="020B0604020202020204" pitchFamily="34" charset="0"/>
                      </a:endParaRPr>
                    </a:p>
                  </a:txBody>
                  <a:tcPr anchor="ctr">
                    <a:solidFill>
                      <a:schemeClr val="tx1">
                        <a:lumMod val="65000"/>
                        <a:lumOff val="35000"/>
                      </a:schemeClr>
                    </a:solidFill>
                  </a:tcPr>
                </a:tc>
                <a:tc>
                  <a:txBody>
                    <a:bodyPr/>
                    <a:lstStyle/>
                    <a:p>
                      <a:pPr algn="ctr"/>
                      <a:r>
                        <a:rPr lang="en-US" altLang="zh-CN" dirty="0">
                          <a:latin typeface="Arial" panose="020B0604020202020204" pitchFamily="34" charset="0"/>
                          <a:cs typeface="Arial" panose="020B0604020202020204" pitchFamily="34" charset="0"/>
                        </a:rPr>
                        <a:t>6</a:t>
                      </a:r>
                      <a:endParaRPr lang="zh-CN" altLang="en-US" dirty="0">
                        <a:latin typeface="Arial" panose="020B0604020202020204" pitchFamily="34" charset="0"/>
                        <a:cs typeface="Arial" panose="020B0604020202020204" pitchFamily="34" charset="0"/>
                      </a:endParaRPr>
                    </a:p>
                  </a:txBody>
                  <a:tcPr anchor="ctr">
                    <a:solidFill>
                      <a:schemeClr val="tx1">
                        <a:lumMod val="65000"/>
                        <a:lumOff val="35000"/>
                      </a:schemeClr>
                    </a:solidFill>
                  </a:tcPr>
                </a:tc>
                <a:tc>
                  <a:txBody>
                    <a:bodyPr/>
                    <a:lstStyle/>
                    <a:p>
                      <a:pPr algn="ctr"/>
                      <a:r>
                        <a:rPr lang="en-US" altLang="zh-CN" dirty="0">
                          <a:latin typeface="Arial" panose="020B0604020202020204" pitchFamily="34" charset="0"/>
                          <a:cs typeface="Arial" panose="020B0604020202020204" pitchFamily="34" charset="0"/>
                        </a:rPr>
                        <a:t>0</a:t>
                      </a:r>
                      <a:endParaRPr lang="zh-CN" altLang="en-US" dirty="0">
                        <a:latin typeface="Arial" panose="020B0604020202020204" pitchFamily="34" charset="0"/>
                        <a:cs typeface="Arial" panose="020B0604020202020204" pitchFamily="34" charset="0"/>
                      </a:endParaRPr>
                    </a:p>
                  </a:txBody>
                  <a:tcPr anchor="ctr">
                    <a:solidFill>
                      <a:schemeClr val="tx1">
                        <a:lumMod val="65000"/>
                        <a:lumOff val="35000"/>
                      </a:schemeClr>
                    </a:solidFill>
                  </a:tcPr>
                </a:tc>
                <a:tc>
                  <a:txBody>
                    <a:bodyPr/>
                    <a:lstStyle/>
                    <a:p>
                      <a:pPr algn="ctr"/>
                      <a:r>
                        <a:rPr lang="en-US" altLang="zh-CN" dirty="0">
                          <a:latin typeface="Arial" panose="020B0604020202020204" pitchFamily="34" charset="0"/>
                          <a:cs typeface="Arial" panose="020B0604020202020204" pitchFamily="34" charset="0"/>
                        </a:rPr>
                        <a:t>7</a:t>
                      </a:r>
                      <a:endParaRPr lang="zh-CN" altLang="en-US" dirty="0">
                        <a:latin typeface="Arial" panose="020B0604020202020204" pitchFamily="34" charset="0"/>
                        <a:cs typeface="Arial" panose="020B0604020202020204" pitchFamily="34" charset="0"/>
                      </a:endParaRPr>
                    </a:p>
                  </a:txBody>
                  <a:tcPr anchor="ctr">
                    <a:solidFill>
                      <a:schemeClr val="tx1">
                        <a:lumMod val="65000"/>
                        <a:lumOff val="35000"/>
                      </a:schemeClr>
                    </a:solidFill>
                  </a:tcPr>
                </a:tc>
                <a:tc>
                  <a:txBody>
                    <a:bodyPr/>
                    <a:lstStyle/>
                    <a:p>
                      <a:pPr algn="ctr"/>
                      <a:r>
                        <a:rPr lang="en-US" altLang="zh-CN" dirty="0">
                          <a:latin typeface="Arial" panose="020B0604020202020204" pitchFamily="34" charset="0"/>
                          <a:cs typeface="Arial" panose="020B0604020202020204" pitchFamily="34" charset="0"/>
                        </a:rPr>
                        <a:t>5</a:t>
                      </a:r>
                      <a:endParaRPr lang="zh-CN" altLang="en-US" dirty="0">
                        <a:latin typeface="Arial" panose="020B0604020202020204" pitchFamily="34" charset="0"/>
                        <a:cs typeface="Arial" panose="020B0604020202020204" pitchFamily="34" charset="0"/>
                      </a:endParaRPr>
                    </a:p>
                  </a:txBody>
                  <a:tcPr anchor="ctr">
                    <a:solidFill>
                      <a:schemeClr val="tx1">
                        <a:lumMod val="65000"/>
                        <a:lumOff val="35000"/>
                      </a:schemeClr>
                    </a:solidFill>
                  </a:tcPr>
                </a:tc>
                <a:extLst>
                  <a:ext uri="{0D108BD9-81ED-4DB2-BD59-A6C34878D82A}">
                    <a16:rowId xmlns:a16="http://schemas.microsoft.com/office/drawing/2014/main" val="3033064739"/>
                  </a:ext>
                </a:extLst>
              </a:tr>
            </a:tbl>
          </a:graphicData>
        </a:graphic>
      </p:graphicFrame>
      <p:sp>
        <p:nvSpPr>
          <p:cNvPr id="52" name="文本框 51">
            <a:extLst>
              <a:ext uri="{FF2B5EF4-FFF2-40B4-BE49-F238E27FC236}">
                <a16:creationId xmlns:a16="http://schemas.microsoft.com/office/drawing/2014/main" id="{D8AC0790-89DA-4A0E-AC90-779EEB92FD49}"/>
              </a:ext>
            </a:extLst>
          </p:cNvPr>
          <p:cNvSpPr txBox="1"/>
          <p:nvPr/>
        </p:nvSpPr>
        <p:spPr>
          <a:xfrm>
            <a:off x="5634974" y="2727324"/>
            <a:ext cx="922047" cy="369332"/>
          </a:xfrm>
          <a:prstGeom prst="rect">
            <a:avLst/>
          </a:prstGeom>
          <a:noFill/>
        </p:spPr>
        <p:txBody>
          <a:bodyPr wrap="none" rtlCol="0">
            <a:spAutoFit/>
          </a:bodyPr>
          <a:lstStyle/>
          <a:p>
            <a:r>
              <a:rPr lang="en-US" altLang="zh-CN" dirty="0"/>
              <a:t>step </a:t>
            </a:r>
            <a:r>
              <a:rPr lang="en-US" altLang="zh-CN" b="1" dirty="0"/>
              <a:t>n-1</a:t>
            </a:r>
            <a:endParaRPr lang="zh-CN" altLang="en-US" b="1" dirty="0"/>
          </a:p>
        </p:txBody>
      </p:sp>
      <p:cxnSp>
        <p:nvCxnSpPr>
          <p:cNvPr id="54" name="直接连接符 53">
            <a:extLst>
              <a:ext uri="{FF2B5EF4-FFF2-40B4-BE49-F238E27FC236}">
                <a16:creationId xmlns:a16="http://schemas.microsoft.com/office/drawing/2014/main" id="{AABA48F2-2AAB-477C-9261-C077F876F0DC}"/>
              </a:ext>
            </a:extLst>
          </p:cNvPr>
          <p:cNvCxnSpPr>
            <a:cxnSpLocks/>
            <a:stCxn id="44" idx="3"/>
            <a:endCxn id="27" idx="1"/>
          </p:cNvCxnSpPr>
          <p:nvPr/>
        </p:nvCxnSpPr>
        <p:spPr>
          <a:xfrm>
            <a:off x="4353560" y="2912744"/>
            <a:ext cx="3484879" cy="1565276"/>
          </a:xfrm>
          <a:prstGeom prst="line">
            <a:avLst/>
          </a:prstGeom>
          <a:ln w="1905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9577CAF9-BCEF-47B5-BA9B-14DA02762CE2}"/>
              </a:ext>
            </a:extLst>
          </p:cNvPr>
          <p:cNvCxnSpPr>
            <a:cxnSpLocks/>
            <a:stCxn id="4" idx="3"/>
            <a:endCxn id="31" idx="1"/>
          </p:cNvCxnSpPr>
          <p:nvPr/>
        </p:nvCxnSpPr>
        <p:spPr>
          <a:xfrm>
            <a:off x="4353560" y="4478020"/>
            <a:ext cx="3484879" cy="1560072"/>
          </a:xfrm>
          <a:prstGeom prst="line">
            <a:avLst/>
          </a:prstGeom>
          <a:ln w="1905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B1217CEE-D995-40BD-905F-E33CEF1E4737}"/>
              </a:ext>
            </a:extLst>
          </p:cNvPr>
          <p:cNvCxnSpPr>
            <a:cxnSpLocks/>
            <a:stCxn id="4" idx="3"/>
            <a:endCxn id="28" idx="1"/>
          </p:cNvCxnSpPr>
          <p:nvPr/>
        </p:nvCxnSpPr>
        <p:spPr>
          <a:xfrm>
            <a:off x="4353560" y="4478020"/>
            <a:ext cx="3484879" cy="386969"/>
          </a:xfrm>
          <a:prstGeom prst="line">
            <a:avLst/>
          </a:prstGeom>
          <a:ln w="19050">
            <a:solidFill>
              <a:srgbClr val="404040"/>
            </a:solidFill>
            <a:prstDash val="solid"/>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A31C6360-FF49-45E7-9D3F-575DA046B60E}"/>
              </a:ext>
            </a:extLst>
          </p:cNvPr>
          <p:cNvCxnSpPr>
            <a:cxnSpLocks/>
            <a:stCxn id="5" idx="3"/>
            <a:endCxn id="32" idx="1"/>
          </p:cNvCxnSpPr>
          <p:nvPr/>
        </p:nvCxnSpPr>
        <p:spPr>
          <a:xfrm>
            <a:off x="4353560" y="6043295"/>
            <a:ext cx="3484879" cy="381766"/>
          </a:xfrm>
          <a:prstGeom prst="line">
            <a:avLst/>
          </a:prstGeom>
          <a:ln w="19050">
            <a:solidFill>
              <a:srgbClr val="404040"/>
            </a:solidFill>
            <a:prstDash val="solid"/>
          </a:ln>
        </p:spPr>
        <p:style>
          <a:lnRef idx="1">
            <a:schemeClr val="accent1"/>
          </a:lnRef>
          <a:fillRef idx="0">
            <a:schemeClr val="accent1"/>
          </a:fillRef>
          <a:effectRef idx="0">
            <a:schemeClr val="accent1"/>
          </a:effectRef>
          <a:fontRef idx="minor">
            <a:schemeClr val="tx1"/>
          </a:fontRef>
        </p:style>
      </p:cxnSp>
      <p:grpSp>
        <p:nvGrpSpPr>
          <p:cNvPr id="73" name="组合 72">
            <a:extLst>
              <a:ext uri="{FF2B5EF4-FFF2-40B4-BE49-F238E27FC236}">
                <a16:creationId xmlns:a16="http://schemas.microsoft.com/office/drawing/2014/main" id="{F739227A-A38C-48A5-A1B9-705AC3D0967B}"/>
              </a:ext>
            </a:extLst>
          </p:cNvPr>
          <p:cNvGrpSpPr/>
          <p:nvPr/>
        </p:nvGrpSpPr>
        <p:grpSpPr>
          <a:xfrm>
            <a:off x="1051560" y="3096653"/>
            <a:ext cx="3088640" cy="1195947"/>
            <a:chOff x="1051560" y="3096653"/>
            <a:chExt cx="3088640" cy="1195947"/>
          </a:xfrm>
        </p:grpSpPr>
        <p:cxnSp>
          <p:nvCxnSpPr>
            <p:cNvPr id="45" name="直接箭头连接符 44">
              <a:extLst>
                <a:ext uri="{FF2B5EF4-FFF2-40B4-BE49-F238E27FC236}">
                  <a16:creationId xmlns:a16="http://schemas.microsoft.com/office/drawing/2014/main" id="{8196BDF1-771D-4554-B918-C905EBEA9EE3}"/>
                </a:ext>
              </a:extLst>
            </p:cNvPr>
            <p:cNvCxnSpPr>
              <a:cxnSpLocks/>
            </p:cNvCxnSpPr>
            <p:nvPr/>
          </p:nvCxnSpPr>
          <p:spPr>
            <a:xfrm flipH="1">
              <a:off x="1940560" y="3098164"/>
              <a:ext cx="2199640" cy="1194436"/>
            </a:xfrm>
            <a:prstGeom prst="straightConnector1">
              <a:avLst/>
            </a:prstGeom>
            <a:ln w="19050">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9A204085-7B2F-4ED3-8280-FA7297D5407A}"/>
                </a:ext>
              </a:extLst>
            </p:cNvPr>
            <p:cNvCxnSpPr>
              <a:cxnSpLocks/>
            </p:cNvCxnSpPr>
            <p:nvPr/>
          </p:nvCxnSpPr>
          <p:spPr>
            <a:xfrm>
              <a:off x="1051560" y="3098165"/>
              <a:ext cx="0" cy="1194435"/>
            </a:xfrm>
            <a:prstGeom prst="straightConnector1">
              <a:avLst/>
            </a:prstGeom>
            <a:ln w="19050">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7E3F414-F06A-474D-A3A9-D3CA0782B7F1}"/>
                </a:ext>
              </a:extLst>
            </p:cNvPr>
            <p:cNvCxnSpPr>
              <a:cxnSpLocks/>
            </p:cNvCxnSpPr>
            <p:nvPr/>
          </p:nvCxnSpPr>
          <p:spPr>
            <a:xfrm>
              <a:off x="1503680" y="3098165"/>
              <a:ext cx="876300" cy="1178306"/>
            </a:xfrm>
            <a:prstGeom prst="straightConnector1">
              <a:avLst/>
            </a:prstGeom>
            <a:ln w="19050">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4DE16CF7-DCCD-4A86-AEC2-F8C71B64E959}"/>
                </a:ext>
              </a:extLst>
            </p:cNvPr>
            <p:cNvCxnSpPr>
              <a:cxnSpLocks/>
            </p:cNvCxnSpPr>
            <p:nvPr/>
          </p:nvCxnSpPr>
          <p:spPr>
            <a:xfrm flipH="1">
              <a:off x="1488441" y="3096656"/>
              <a:ext cx="447039" cy="1195941"/>
            </a:xfrm>
            <a:prstGeom prst="straightConnector1">
              <a:avLst/>
            </a:prstGeom>
            <a:ln w="19050">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95F399D1-4267-460B-B0D1-CD70A043F819}"/>
                </a:ext>
              </a:extLst>
            </p:cNvPr>
            <p:cNvCxnSpPr>
              <a:cxnSpLocks/>
            </p:cNvCxnSpPr>
            <p:nvPr/>
          </p:nvCxnSpPr>
          <p:spPr>
            <a:xfrm>
              <a:off x="2381524" y="3096656"/>
              <a:ext cx="874756" cy="1195941"/>
            </a:xfrm>
            <a:prstGeom prst="straightConnector1">
              <a:avLst/>
            </a:prstGeom>
            <a:ln w="19050">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D5D15C66-A588-4D69-A7BE-74FCCBA51E9F}"/>
                </a:ext>
              </a:extLst>
            </p:cNvPr>
            <p:cNvCxnSpPr>
              <a:cxnSpLocks/>
            </p:cNvCxnSpPr>
            <p:nvPr/>
          </p:nvCxnSpPr>
          <p:spPr>
            <a:xfrm>
              <a:off x="2818902" y="3096653"/>
              <a:ext cx="1315720" cy="1195190"/>
            </a:xfrm>
            <a:prstGeom prst="straightConnector1">
              <a:avLst/>
            </a:prstGeom>
            <a:ln w="19050">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2FC36917-6F3D-4551-8E42-EC615422B3DA}"/>
                </a:ext>
              </a:extLst>
            </p:cNvPr>
            <p:cNvCxnSpPr>
              <a:cxnSpLocks/>
            </p:cNvCxnSpPr>
            <p:nvPr/>
          </p:nvCxnSpPr>
          <p:spPr>
            <a:xfrm flipH="1">
              <a:off x="2813324" y="3099780"/>
              <a:ext cx="449332" cy="1192063"/>
            </a:xfrm>
            <a:prstGeom prst="straightConnector1">
              <a:avLst/>
            </a:prstGeom>
            <a:ln w="19050">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A4810229-F023-4B77-96BF-45BD4665770A}"/>
                </a:ext>
              </a:extLst>
            </p:cNvPr>
            <p:cNvCxnSpPr>
              <a:cxnSpLocks/>
            </p:cNvCxnSpPr>
            <p:nvPr/>
          </p:nvCxnSpPr>
          <p:spPr>
            <a:xfrm>
              <a:off x="3693160" y="3097408"/>
              <a:ext cx="0" cy="1194435"/>
            </a:xfrm>
            <a:prstGeom prst="straightConnector1">
              <a:avLst/>
            </a:prstGeom>
            <a:ln w="19050">
              <a:prstDash val="dashDot"/>
              <a:tailEnd type="triangle"/>
            </a:ln>
          </p:spPr>
          <p:style>
            <a:lnRef idx="1">
              <a:schemeClr val="accent1"/>
            </a:lnRef>
            <a:fillRef idx="0">
              <a:schemeClr val="accent1"/>
            </a:fillRef>
            <a:effectRef idx="0">
              <a:schemeClr val="accent1"/>
            </a:effectRef>
            <a:fontRef idx="minor">
              <a:schemeClr val="tx1"/>
            </a:fontRef>
          </p:style>
        </p:cxnSp>
      </p:grpSp>
      <p:grpSp>
        <p:nvGrpSpPr>
          <p:cNvPr id="74" name="组合 73">
            <a:extLst>
              <a:ext uri="{FF2B5EF4-FFF2-40B4-BE49-F238E27FC236}">
                <a16:creationId xmlns:a16="http://schemas.microsoft.com/office/drawing/2014/main" id="{2061B03D-EDB7-44CF-8F67-2C526DE7B78A}"/>
              </a:ext>
            </a:extLst>
          </p:cNvPr>
          <p:cNvGrpSpPr/>
          <p:nvPr/>
        </p:nvGrpSpPr>
        <p:grpSpPr>
          <a:xfrm>
            <a:off x="7838435" y="2335152"/>
            <a:ext cx="3515360" cy="1144778"/>
            <a:chOff x="7249160" y="3724687"/>
            <a:chExt cx="3515360" cy="1144778"/>
          </a:xfrm>
        </p:grpSpPr>
        <mc:AlternateContent xmlns:mc="http://schemas.openxmlformats.org/markup-compatibility/2006" xmlns:a14="http://schemas.microsoft.com/office/drawing/2010/main">
          <mc:Choice Requires="a14">
            <p:graphicFrame>
              <p:nvGraphicFramePr>
                <p:cNvPr id="75" name="内容占位符 3">
                  <a:extLst>
                    <a:ext uri="{FF2B5EF4-FFF2-40B4-BE49-F238E27FC236}">
                      <a16:creationId xmlns:a16="http://schemas.microsoft.com/office/drawing/2014/main" id="{796DF4C6-7445-45C4-8282-D82E65226744}"/>
                    </a:ext>
                  </a:extLst>
                </p:cNvPr>
                <p:cNvGraphicFramePr>
                  <a:graphicFrameLocks/>
                </p:cNvGraphicFramePr>
                <p:nvPr>
                  <p:extLst>
                    <p:ext uri="{D42A27DB-BD31-4B8C-83A1-F6EECF244321}">
                      <p14:modId xmlns:p14="http://schemas.microsoft.com/office/powerpoint/2010/main" val="2511424110"/>
                    </p:ext>
                  </p:extLst>
                </p:nvPr>
              </p:nvGraphicFramePr>
              <p:xfrm>
                <a:off x="7249160" y="3724687"/>
                <a:ext cx="3515360" cy="370840"/>
              </p:xfrm>
              <a:graphic>
                <a:graphicData uri="http://schemas.openxmlformats.org/drawingml/2006/table">
                  <a:tbl>
                    <a:tblPr firstRow="1" bandRow="1">
                      <a:tableStyleId>{5C22544A-7EE6-4342-B048-85BDC9FD1C3A}</a:tableStyleId>
                    </a:tblPr>
                    <a:tblGrid>
                      <a:gridCol w="439420">
                        <a:extLst>
                          <a:ext uri="{9D8B030D-6E8A-4147-A177-3AD203B41FA5}">
                            <a16:colId xmlns:a16="http://schemas.microsoft.com/office/drawing/2014/main" val="1261275878"/>
                          </a:ext>
                        </a:extLst>
                      </a:gridCol>
                      <a:gridCol w="439420">
                        <a:extLst>
                          <a:ext uri="{9D8B030D-6E8A-4147-A177-3AD203B41FA5}">
                            <a16:colId xmlns:a16="http://schemas.microsoft.com/office/drawing/2014/main" val="2206500188"/>
                          </a:ext>
                        </a:extLst>
                      </a:gridCol>
                      <a:gridCol w="439420">
                        <a:extLst>
                          <a:ext uri="{9D8B030D-6E8A-4147-A177-3AD203B41FA5}">
                            <a16:colId xmlns:a16="http://schemas.microsoft.com/office/drawing/2014/main" val="3407671469"/>
                          </a:ext>
                        </a:extLst>
                      </a:gridCol>
                      <a:gridCol w="439420">
                        <a:extLst>
                          <a:ext uri="{9D8B030D-6E8A-4147-A177-3AD203B41FA5}">
                            <a16:colId xmlns:a16="http://schemas.microsoft.com/office/drawing/2014/main" val="1145927854"/>
                          </a:ext>
                        </a:extLst>
                      </a:gridCol>
                      <a:gridCol w="439420">
                        <a:extLst>
                          <a:ext uri="{9D8B030D-6E8A-4147-A177-3AD203B41FA5}">
                            <a16:colId xmlns:a16="http://schemas.microsoft.com/office/drawing/2014/main" val="1886596563"/>
                          </a:ext>
                        </a:extLst>
                      </a:gridCol>
                      <a:gridCol w="439420">
                        <a:extLst>
                          <a:ext uri="{9D8B030D-6E8A-4147-A177-3AD203B41FA5}">
                            <a16:colId xmlns:a16="http://schemas.microsoft.com/office/drawing/2014/main" val="4257595940"/>
                          </a:ext>
                        </a:extLst>
                      </a:gridCol>
                      <a:gridCol w="439420">
                        <a:extLst>
                          <a:ext uri="{9D8B030D-6E8A-4147-A177-3AD203B41FA5}">
                            <a16:colId xmlns:a16="http://schemas.microsoft.com/office/drawing/2014/main" val="2005747920"/>
                          </a:ext>
                        </a:extLst>
                      </a:gridCol>
                      <a:gridCol w="439420">
                        <a:extLst>
                          <a:ext uri="{9D8B030D-6E8A-4147-A177-3AD203B41FA5}">
                            <a16:colId xmlns:a16="http://schemas.microsoft.com/office/drawing/2014/main" val="175674412"/>
                          </a:ext>
                        </a:extLst>
                      </a:gridCol>
                    </a:tblGrid>
                    <a:tr h="370840">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CN" i="1" smtClean="0">
                                          <a:solidFill>
                                            <a:schemeClr val="bg1"/>
                                          </a:solidFill>
                                          <a:latin typeface="Cambria Math" panose="02040503050406030204" pitchFamily="18" charset="0"/>
                                        </a:rPr>
                                      </m:ctrlPr>
                                    </m:sSubSupPr>
                                    <m:e>
                                      <m:r>
                                        <a:rPr lang="en-US" altLang="zh-CN" i="1">
                                          <a:solidFill>
                                            <a:schemeClr val="bg1"/>
                                          </a:solidFill>
                                          <a:latin typeface="Cambria Math" panose="02040503050406030204" pitchFamily="18" charset="0"/>
                                        </a:rPr>
                                        <m:t>𝑚</m:t>
                                      </m:r>
                                    </m:e>
                                    <m:sub>
                                      <m:r>
                                        <a:rPr lang="en-US" altLang="zh-CN" i="1" smtClean="0">
                                          <a:solidFill>
                                            <a:schemeClr val="bg1"/>
                                          </a:solidFill>
                                          <a:latin typeface="Cambria Math" panose="02040503050406030204" pitchFamily="18" charset="0"/>
                                        </a:rPr>
                                        <m:t>0</m:t>
                                      </m:r>
                                    </m:sub>
                                    <m:sup>
                                      <m:r>
                                        <a:rPr lang="en-US" altLang="zh-CN" i="1">
                                          <a:solidFill>
                                            <a:schemeClr val="bg1"/>
                                          </a:solidFill>
                                          <a:latin typeface="Cambria Math" panose="02040503050406030204" pitchFamily="18" charset="0"/>
                                        </a:rPr>
                                        <m:t>𝑛</m:t>
                                      </m:r>
                                    </m:sup>
                                  </m:sSubSup>
                                </m:oMath>
                              </m:oMathPara>
                            </a14:m>
                            <a:endParaRPr lang="zh-CN" altLang="en-US" dirty="0">
                              <a:solidFill>
                                <a:schemeClr val="bg1"/>
                              </a:solidFill>
                              <a:latin typeface="Arial" panose="020B0604020202020204" pitchFamily="34" charset="0"/>
                              <a:cs typeface="Arial" panose="020B0604020202020204" pitchFamily="34" charset="0"/>
                            </a:endParaRPr>
                          </a:p>
                        </a:txBody>
                        <a:tcPr anchor="ctr">
                          <a:solidFill>
                            <a:srgbClr val="666699"/>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ctrlPr>
                                    </m:sSubSupPr>
                                    <m:e>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𝑚</m:t>
                                      </m:r>
                                    </m:e>
                                    <m:sub>
                                      <m: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t>1</m:t>
                                      </m:r>
                                    </m:sub>
                                    <m:sup>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𝑛</m:t>
                                      </m:r>
                                    </m:sup>
                                  </m:sSubSup>
                                </m:oMath>
                              </m:oMathPara>
                            </a14:m>
                            <a:endParaRPr lang="zh-CN" altLang="en-US" dirty="0">
                              <a:solidFill>
                                <a:schemeClr val="bg1"/>
                              </a:solidFill>
                              <a:latin typeface="Arial" panose="020B0604020202020204" pitchFamily="34" charset="0"/>
                              <a:cs typeface="Arial" panose="020B0604020202020204" pitchFamily="34" charset="0"/>
                            </a:endParaRPr>
                          </a:p>
                        </a:txBody>
                        <a:tcPr anchor="ctr">
                          <a:solidFill>
                            <a:srgbClr val="666699"/>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ctrlPr>
                                    </m:sSubSupPr>
                                    <m:e>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𝑚</m:t>
                                      </m:r>
                                    </m:e>
                                    <m:sub>
                                      <m: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t>2</m:t>
                                      </m:r>
                                    </m:sub>
                                    <m:sup>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𝑛</m:t>
                                      </m:r>
                                    </m:sup>
                                  </m:sSubSup>
                                </m:oMath>
                              </m:oMathPara>
                            </a14:m>
                            <a:endParaRPr lang="zh-CN" altLang="en-US" dirty="0">
                              <a:solidFill>
                                <a:schemeClr val="bg1"/>
                              </a:solidFill>
                              <a:latin typeface="Arial" panose="020B0604020202020204" pitchFamily="34" charset="0"/>
                              <a:cs typeface="Arial" panose="020B0604020202020204" pitchFamily="34" charset="0"/>
                            </a:endParaRPr>
                          </a:p>
                        </a:txBody>
                        <a:tcPr anchor="ctr">
                          <a:solidFill>
                            <a:srgbClr val="666699"/>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ctrlPr>
                                    </m:sSubSupPr>
                                    <m:e>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𝑚</m:t>
                                      </m:r>
                                    </m:e>
                                    <m:sub>
                                      <m: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t>3</m:t>
                                      </m:r>
                                    </m:sub>
                                    <m:sup>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𝑛</m:t>
                                      </m:r>
                                    </m:sup>
                                  </m:sSubSup>
                                </m:oMath>
                              </m:oMathPara>
                            </a14:m>
                            <a:endParaRPr lang="zh-CN" altLang="en-US" dirty="0">
                              <a:solidFill>
                                <a:schemeClr val="bg1"/>
                              </a:solidFill>
                              <a:latin typeface="Arial" panose="020B0604020202020204" pitchFamily="34" charset="0"/>
                              <a:cs typeface="Arial" panose="020B0604020202020204" pitchFamily="34" charset="0"/>
                            </a:endParaRPr>
                          </a:p>
                        </a:txBody>
                        <a:tcPr anchor="ctr">
                          <a:solidFill>
                            <a:srgbClr val="666699"/>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ctrlPr>
                                    </m:sSubSupPr>
                                    <m:e>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𝑚</m:t>
                                      </m:r>
                                    </m:e>
                                    <m:sub>
                                      <m: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t>4</m:t>
                                      </m:r>
                                    </m:sub>
                                    <m:sup>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𝑛</m:t>
                                      </m:r>
                                    </m:sup>
                                  </m:sSubSup>
                                </m:oMath>
                              </m:oMathPara>
                            </a14:m>
                            <a:endParaRPr lang="zh-CN" altLang="en-US" dirty="0">
                              <a:solidFill>
                                <a:schemeClr val="bg1"/>
                              </a:solidFill>
                              <a:latin typeface="Arial" panose="020B0604020202020204" pitchFamily="34" charset="0"/>
                              <a:cs typeface="Arial" panose="020B0604020202020204" pitchFamily="34" charset="0"/>
                            </a:endParaRPr>
                          </a:p>
                        </a:txBody>
                        <a:tcPr anchor="ctr">
                          <a:solidFill>
                            <a:srgbClr val="666699"/>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ctrlPr>
                                    </m:sSubSupPr>
                                    <m:e>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𝑚</m:t>
                                      </m:r>
                                    </m:e>
                                    <m:sub>
                                      <m: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t>5</m:t>
                                      </m:r>
                                    </m:sub>
                                    <m:sup>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𝑛</m:t>
                                      </m:r>
                                    </m:sup>
                                  </m:sSubSup>
                                </m:oMath>
                              </m:oMathPara>
                            </a14:m>
                            <a:endParaRPr lang="zh-CN" altLang="en-US" dirty="0">
                              <a:solidFill>
                                <a:schemeClr val="bg1"/>
                              </a:solidFill>
                              <a:latin typeface="Arial" panose="020B0604020202020204" pitchFamily="34" charset="0"/>
                              <a:cs typeface="Arial" panose="020B0604020202020204" pitchFamily="34" charset="0"/>
                            </a:endParaRPr>
                          </a:p>
                        </a:txBody>
                        <a:tcPr anchor="ctr">
                          <a:solidFill>
                            <a:srgbClr val="666699"/>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ctrlPr>
                                    </m:sSubSupPr>
                                    <m:e>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𝑚</m:t>
                                      </m:r>
                                    </m:e>
                                    <m:sub>
                                      <m: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t>6</m:t>
                                      </m:r>
                                    </m:sub>
                                    <m:sup>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𝑛</m:t>
                                      </m:r>
                                    </m:sup>
                                  </m:sSubSup>
                                </m:oMath>
                              </m:oMathPara>
                            </a14:m>
                            <a:endParaRPr lang="zh-CN" altLang="en-US" dirty="0">
                              <a:solidFill>
                                <a:schemeClr val="bg1"/>
                              </a:solidFill>
                              <a:latin typeface="Arial" panose="020B0604020202020204" pitchFamily="34" charset="0"/>
                              <a:cs typeface="Arial" panose="020B0604020202020204" pitchFamily="34" charset="0"/>
                            </a:endParaRPr>
                          </a:p>
                        </a:txBody>
                        <a:tcPr anchor="ctr">
                          <a:solidFill>
                            <a:srgbClr val="666699"/>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ctrlPr>
                                    </m:sSubSupPr>
                                    <m:e>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𝑚</m:t>
                                      </m:r>
                                    </m:e>
                                    <m:sub>
                                      <m: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t>7</m:t>
                                      </m:r>
                                    </m:sub>
                                    <m:sup>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𝑛</m:t>
                                      </m:r>
                                    </m:sup>
                                  </m:sSubSup>
                                </m:oMath>
                              </m:oMathPara>
                            </a14:m>
                            <a:endParaRPr lang="zh-CN" altLang="en-US" dirty="0">
                              <a:solidFill>
                                <a:schemeClr val="bg1"/>
                              </a:solidFill>
                              <a:latin typeface="Arial" panose="020B0604020202020204" pitchFamily="34" charset="0"/>
                              <a:cs typeface="Arial" panose="020B0604020202020204" pitchFamily="34" charset="0"/>
                            </a:endParaRPr>
                          </a:p>
                        </a:txBody>
                        <a:tcPr anchor="ctr">
                          <a:solidFill>
                            <a:srgbClr val="666699"/>
                          </a:solidFill>
                        </a:tcPr>
                      </a:tc>
                      <a:extLst>
                        <a:ext uri="{0D108BD9-81ED-4DB2-BD59-A6C34878D82A}">
                          <a16:rowId xmlns:a16="http://schemas.microsoft.com/office/drawing/2014/main" val="3033064739"/>
                        </a:ext>
                      </a:extLst>
                    </a:tr>
                  </a:tbl>
                </a:graphicData>
              </a:graphic>
            </p:graphicFrame>
          </mc:Choice>
          <mc:Fallback xmlns="">
            <p:graphicFrame>
              <p:nvGraphicFramePr>
                <p:cNvPr id="75" name="内容占位符 3">
                  <a:extLst>
                    <a:ext uri="{FF2B5EF4-FFF2-40B4-BE49-F238E27FC236}">
                      <a16:creationId xmlns:a16="http://schemas.microsoft.com/office/drawing/2014/main" id="{796DF4C6-7445-45C4-8282-D82E65226744}"/>
                    </a:ext>
                  </a:extLst>
                </p:cNvPr>
                <p:cNvGraphicFramePr>
                  <a:graphicFrameLocks/>
                </p:cNvGraphicFramePr>
                <p:nvPr>
                  <p:extLst>
                    <p:ext uri="{D42A27DB-BD31-4B8C-83A1-F6EECF244321}">
                      <p14:modId xmlns:p14="http://schemas.microsoft.com/office/powerpoint/2010/main" val="2511424110"/>
                    </p:ext>
                  </p:extLst>
                </p:nvPr>
              </p:nvGraphicFramePr>
              <p:xfrm>
                <a:off x="7249160" y="3724687"/>
                <a:ext cx="3515360" cy="370840"/>
              </p:xfrm>
              <a:graphic>
                <a:graphicData uri="http://schemas.openxmlformats.org/drawingml/2006/table">
                  <a:tbl>
                    <a:tblPr firstRow="1" bandRow="1">
                      <a:tableStyleId>{5C22544A-7EE6-4342-B048-85BDC9FD1C3A}</a:tableStyleId>
                    </a:tblPr>
                    <a:tblGrid>
                      <a:gridCol w="439420">
                        <a:extLst>
                          <a:ext uri="{9D8B030D-6E8A-4147-A177-3AD203B41FA5}">
                            <a16:colId xmlns:a16="http://schemas.microsoft.com/office/drawing/2014/main" val="1261275878"/>
                          </a:ext>
                        </a:extLst>
                      </a:gridCol>
                      <a:gridCol w="439420">
                        <a:extLst>
                          <a:ext uri="{9D8B030D-6E8A-4147-A177-3AD203B41FA5}">
                            <a16:colId xmlns:a16="http://schemas.microsoft.com/office/drawing/2014/main" val="2206500188"/>
                          </a:ext>
                        </a:extLst>
                      </a:gridCol>
                      <a:gridCol w="439420">
                        <a:extLst>
                          <a:ext uri="{9D8B030D-6E8A-4147-A177-3AD203B41FA5}">
                            <a16:colId xmlns:a16="http://schemas.microsoft.com/office/drawing/2014/main" val="3407671469"/>
                          </a:ext>
                        </a:extLst>
                      </a:gridCol>
                      <a:gridCol w="439420">
                        <a:extLst>
                          <a:ext uri="{9D8B030D-6E8A-4147-A177-3AD203B41FA5}">
                            <a16:colId xmlns:a16="http://schemas.microsoft.com/office/drawing/2014/main" val="1145927854"/>
                          </a:ext>
                        </a:extLst>
                      </a:gridCol>
                      <a:gridCol w="439420">
                        <a:extLst>
                          <a:ext uri="{9D8B030D-6E8A-4147-A177-3AD203B41FA5}">
                            <a16:colId xmlns:a16="http://schemas.microsoft.com/office/drawing/2014/main" val="1886596563"/>
                          </a:ext>
                        </a:extLst>
                      </a:gridCol>
                      <a:gridCol w="439420">
                        <a:extLst>
                          <a:ext uri="{9D8B030D-6E8A-4147-A177-3AD203B41FA5}">
                            <a16:colId xmlns:a16="http://schemas.microsoft.com/office/drawing/2014/main" val="4257595940"/>
                          </a:ext>
                        </a:extLst>
                      </a:gridCol>
                      <a:gridCol w="439420">
                        <a:extLst>
                          <a:ext uri="{9D8B030D-6E8A-4147-A177-3AD203B41FA5}">
                            <a16:colId xmlns:a16="http://schemas.microsoft.com/office/drawing/2014/main" val="2005747920"/>
                          </a:ext>
                        </a:extLst>
                      </a:gridCol>
                      <a:gridCol w="439420">
                        <a:extLst>
                          <a:ext uri="{9D8B030D-6E8A-4147-A177-3AD203B41FA5}">
                            <a16:colId xmlns:a16="http://schemas.microsoft.com/office/drawing/2014/main" val="175674412"/>
                          </a:ext>
                        </a:extLst>
                      </a:gridCol>
                    </a:tblGrid>
                    <a:tr h="370840">
                      <a:tc>
                        <a:txBody>
                          <a:bodyPr/>
                          <a:lstStyle/>
                          <a:p>
                            <a:endParaRPr lang="zh-CN"/>
                          </a:p>
                        </a:txBody>
                        <a:tcPr anchor="ctr">
                          <a:blipFill>
                            <a:blip r:embed="rId26"/>
                            <a:stretch>
                              <a:fillRect l="-1389" t="-1639" r="-708333" b="-8197"/>
                            </a:stretch>
                          </a:blipFill>
                        </a:tcPr>
                      </a:tc>
                      <a:tc>
                        <a:txBody>
                          <a:bodyPr/>
                          <a:lstStyle/>
                          <a:p>
                            <a:endParaRPr lang="zh-CN"/>
                          </a:p>
                        </a:txBody>
                        <a:tcPr anchor="ctr">
                          <a:blipFill>
                            <a:blip r:embed="rId26"/>
                            <a:stretch>
                              <a:fillRect l="-100000" t="-1639" r="-598630" b="-8197"/>
                            </a:stretch>
                          </a:blipFill>
                        </a:tcPr>
                      </a:tc>
                      <a:tc>
                        <a:txBody>
                          <a:bodyPr/>
                          <a:lstStyle/>
                          <a:p>
                            <a:endParaRPr lang="zh-CN"/>
                          </a:p>
                        </a:txBody>
                        <a:tcPr anchor="ctr">
                          <a:blipFill>
                            <a:blip r:embed="rId26"/>
                            <a:stretch>
                              <a:fillRect l="-202778" t="-1639" r="-506944" b="-8197"/>
                            </a:stretch>
                          </a:blipFill>
                        </a:tcPr>
                      </a:tc>
                      <a:tc>
                        <a:txBody>
                          <a:bodyPr/>
                          <a:lstStyle/>
                          <a:p>
                            <a:endParaRPr lang="zh-CN"/>
                          </a:p>
                        </a:txBody>
                        <a:tcPr anchor="ctr">
                          <a:blipFill>
                            <a:blip r:embed="rId26"/>
                            <a:stretch>
                              <a:fillRect l="-302778" t="-1639" r="-406944" b="-8197"/>
                            </a:stretch>
                          </a:blipFill>
                        </a:tcPr>
                      </a:tc>
                      <a:tc>
                        <a:txBody>
                          <a:bodyPr/>
                          <a:lstStyle/>
                          <a:p>
                            <a:endParaRPr lang="zh-CN"/>
                          </a:p>
                        </a:txBody>
                        <a:tcPr anchor="ctr">
                          <a:blipFill>
                            <a:blip r:embed="rId26"/>
                            <a:stretch>
                              <a:fillRect l="-402778" t="-1639" r="-306944" b="-8197"/>
                            </a:stretch>
                          </a:blipFill>
                        </a:tcPr>
                      </a:tc>
                      <a:tc>
                        <a:txBody>
                          <a:bodyPr/>
                          <a:lstStyle/>
                          <a:p>
                            <a:endParaRPr lang="zh-CN"/>
                          </a:p>
                        </a:txBody>
                        <a:tcPr anchor="ctr">
                          <a:blipFill>
                            <a:blip r:embed="rId26"/>
                            <a:stretch>
                              <a:fillRect l="-495890" t="-1639" r="-202740" b="-8197"/>
                            </a:stretch>
                          </a:blipFill>
                        </a:tcPr>
                      </a:tc>
                      <a:tc>
                        <a:txBody>
                          <a:bodyPr/>
                          <a:lstStyle/>
                          <a:p>
                            <a:endParaRPr lang="zh-CN"/>
                          </a:p>
                        </a:txBody>
                        <a:tcPr anchor="ctr">
                          <a:blipFill>
                            <a:blip r:embed="rId26"/>
                            <a:stretch>
                              <a:fillRect l="-604167" t="-1639" r="-105556" b="-8197"/>
                            </a:stretch>
                          </a:blipFill>
                        </a:tcPr>
                      </a:tc>
                      <a:tc>
                        <a:txBody>
                          <a:bodyPr/>
                          <a:lstStyle/>
                          <a:p>
                            <a:endParaRPr lang="zh-CN"/>
                          </a:p>
                        </a:txBody>
                        <a:tcPr anchor="ctr">
                          <a:blipFill>
                            <a:blip r:embed="rId26"/>
                            <a:stretch>
                              <a:fillRect l="-704167" t="-1639" r="-5556" b="-8197"/>
                            </a:stretch>
                          </a:blipFill>
                        </a:tcPr>
                      </a:tc>
                      <a:extLst>
                        <a:ext uri="{0D108BD9-81ED-4DB2-BD59-A6C34878D82A}">
                          <a16:rowId xmlns:a16="http://schemas.microsoft.com/office/drawing/2014/main" val="303306473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6" name="内容占位符 3">
                  <a:extLst>
                    <a:ext uri="{FF2B5EF4-FFF2-40B4-BE49-F238E27FC236}">
                      <a16:creationId xmlns:a16="http://schemas.microsoft.com/office/drawing/2014/main" id="{36FBB25F-73C8-471A-9F96-3C073CCA40C9}"/>
                    </a:ext>
                  </a:extLst>
                </p:cNvPr>
                <p:cNvGraphicFramePr>
                  <a:graphicFrameLocks/>
                </p:cNvGraphicFramePr>
                <p:nvPr>
                  <p:extLst>
                    <p:ext uri="{D42A27DB-BD31-4B8C-83A1-F6EECF244321}">
                      <p14:modId xmlns:p14="http://schemas.microsoft.com/office/powerpoint/2010/main" val="3817430842"/>
                    </p:ext>
                  </p:extLst>
                </p:nvPr>
              </p:nvGraphicFramePr>
              <p:xfrm>
                <a:off x="7249160" y="4111656"/>
                <a:ext cx="3515360" cy="370840"/>
              </p:xfrm>
              <a:graphic>
                <a:graphicData uri="http://schemas.openxmlformats.org/drawingml/2006/table">
                  <a:tbl>
                    <a:tblPr firstRow="1" bandRow="1">
                      <a:tableStyleId>{5C22544A-7EE6-4342-B048-85BDC9FD1C3A}</a:tableStyleId>
                    </a:tblPr>
                    <a:tblGrid>
                      <a:gridCol w="439420">
                        <a:extLst>
                          <a:ext uri="{9D8B030D-6E8A-4147-A177-3AD203B41FA5}">
                            <a16:colId xmlns:a16="http://schemas.microsoft.com/office/drawing/2014/main" val="1261275878"/>
                          </a:ext>
                        </a:extLst>
                      </a:gridCol>
                      <a:gridCol w="439420">
                        <a:extLst>
                          <a:ext uri="{9D8B030D-6E8A-4147-A177-3AD203B41FA5}">
                            <a16:colId xmlns:a16="http://schemas.microsoft.com/office/drawing/2014/main" val="2206500188"/>
                          </a:ext>
                        </a:extLst>
                      </a:gridCol>
                      <a:gridCol w="439420">
                        <a:extLst>
                          <a:ext uri="{9D8B030D-6E8A-4147-A177-3AD203B41FA5}">
                            <a16:colId xmlns:a16="http://schemas.microsoft.com/office/drawing/2014/main" val="3407671469"/>
                          </a:ext>
                        </a:extLst>
                      </a:gridCol>
                      <a:gridCol w="439420">
                        <a:extLst>
                          <a:ext uri="{9D8B030D-6E8A-4147-A177-3AD203B41FA5}">
                            <a16:colId xmlns:a16="http://schemas.microsoft.com/office/drawing/2014/main" val="1145927854"/>
                          </a:ext>
                        </a:extLst>
                      </a:gridCol>
                      <a:gridCol w="439420">
                        <a:extLst>
                          <a:ext uri="{9D8B030D-6E8A-4147-A177-3AD203B41FA5}">
                            <a16:colId xmlns:a16="http://schemas.microsoft.com/office/drawing/2014/main" val="1886596563"/>
                          </a:ext>
                        </a:extLst>
                      </a:gridCol>
                      <a:gridCol w="439420">
                        <a:extLst>
                          <a:ext uri="{9D8B030D-6E8A-4147-A177-3AD203B41FA5}">
                            <a16:colId xmlns:a16="http://schemas.microsoft.com/office/drawing/2014/main" val="4257595940"/>
                          </a:ext>
                        </a:extLst>
                      </a:gridCol>
                      <a:gridCol w="439420">
                        <a:extLst>
                          <a:ext uri="{9D8B030D-6E8A-4147-A177-3AD203B41FA5}">
                            <a16:colId xmlns:a16="http://schemas.microsoft.com/office/drawing/2014/main" val="2005747920"/>
                          </a:ext>
                        </a:extLst>
                      </a:gridCol>
                      <a:gridCol w="439420">
                        <a:extLst>
                          <a:ext uri="{9D8B030D-6E8A-4147-A177-3AD203B41FA5}">
                            <a16:colId xmlns:a16="http://schemas.microsoft.com/office/drawing/2014/main" val="175674412"/>
                          </a:ext>
                        </a:extLst>
                      </a:gridCol>
                    </a:tblGrid>
                    <a:tr h="370840">
                      <a:tc>
                        <a:txBody>
                          <a:bodyPr/>
                          <a:lstStyle/>
                          <a:p>
                            <a:pPr algn="ctr"/>
                            <a:endParaRPr lang="zh-CN" altLang="en-US" dirty="0">
                              <a:solidFill>
                                <a:schemeClr val="bg1"/>
                              </a:solidFill>
                              <a:latin typeface="Arial" panose="020B0604020202020204" pitchFamily="34" charset="0"/>
                              <a:cs typeface="Arial" panose="020B0604020202020204" pitchFamily="34" charset="0"/>
                            </a:endParaRPr>
                          </a:p>
                        </a:txBody>
                        <a:tcPr anchor="ctr">
                          <a:solidFill>
                            <a:schemeClr val="accent1">
                              <a:lumMod val="60000"/>
                              <a:lumOff val="40000"/>
                            </a:schemeClr>
                          </a:solidFill>
                        </a:tcPr>
                      </a:tc>
                      <a:tc>
                        <a:txBody>
                          <a:bodyPr/>
                          <a:lstStyle/>
                          <a:p>
                            <a:pPr algn="ctr"/>
                            <a:endParaRPr lang="zh-CN" altLang="en-US" dirty="0">
                              <a:solidFill>
                                <a:schemeClr val="bg1"/>
                              </a:solidFill>
                              <a:latin typeface="Arial" panose="020B0604020202020204" pitchFamily="34" charset="0"/>
                              <a:cs typeface="Arial" panose="020B0604020202020204" pitchFamily="34" charset="0"/>
                            </a:endParaRPr>
                          </a:p>
                        </a:txBody>
                        <a:tcPr anchor="ctr">
                          <a:solidFill>
                            <a:schemeClr val="accent1">
                              <a:lumMod val="60000"/>
                              <a:lumOff val="40000"/>
                            </a:schemeClr>
                          </a:solidFill>
                        </a:tcPr>
                      </a:tc>
                      <a:tc>
                        <a:txBody>
                          <a:bodyPr/>
                          <a:lstStyle/>
                          <a:p>
                            <a:pPr algn="ctr"/>
                            <a:endParaRPr lang="zh-CN" altLang="en-US" dirty="0">
                              <a:solidFill>
                                <a:schemeClr val="bg1"/>
                              </a:solidFill>
                              <a:latin typeface="Arial" panose="020B0604020202020204" pitchFamily="34" charset="0"/>
                              <a:cs typeface="Arial" panose="020B0604020202020204" pitchFamily="34" charset="0"/>
                            </a:endParaRPr>
                          </a:p>
                        </a:txBody>
                        <a:tcPr anchor="ctr">
                          <a:solidFill>
                            <a:schemeClr val="accent1">
                              <a:lumMod val="60000"/>
                              <a:lumOff val="40000"/>
                            </a:schemeClr>
                          </a:solidFill>
                        </a:tcPr>
                      </a:tc>
                      <a:tc>
                        <a:txBody>
                          <a:bodyPr/>
                          <a:lstStyle/>
                          <a:p>
                            <a:pPr algn="ctr"/>
                            <a:endParaRPr lang="zh-CN" altLang="en-US" dirty="0">
                              <a:solidFill>
                                <a:schemeClr val="bg1"/>
                              </a:solidFill>
                              <a:latin typeface="Arial" panose="020B0604020202020204" pitchFamily="34" charset="0"/>
                              <a:cs typeface="Arial" panose="020B0604020202020204" pitchFamily="34" charset="0"/>
                            </a:endParaRPr>
                          </a:p>
                        </a:txBody>
                        <a:tcPr anchor="ctr">
                          <a:solidFill>
                            <a:schemeClr val="accent1">
                              <a:lumMod val="60000"/>
                              <a:lumOff val="40000"/>
                            </a:schemeClr>
                          </a:solidFill>
                        </a:tcPr>
                      </a:tc>
                      <a:tc>
                        <a:txBody>
                          <a:bodyPr/>
                          <a:lstStyle/>
                          <a:p>
                            <a:pPr algn="ctr"/>
                            <a:endParaRPr lang="zh-CN" altLang="en-US" dirty="0">
                              <a:solidFill>
                                <a:schemeClr val="bg1"/>
                              </a:solidFill>
                              <a:latin typeface="Arial" panose="020B0604020202020204" pitchFamily="34" charset="0"/>
                              <a:cs typeface="Arial" panose="020B0604020202020204" pitchFamily="34" charset="0"/>
                            </a:endParaRPr>
                          </a:p>
                        </a:txBody>
                        <a:tcPr anchor="ctr">
                          <a:solidFill>
                            <a:schemeClr val="accent1">
                              <a:lumMod val="60000"/>
                              <a:lumOff val="40000"/>
                            </a:schemeClr>
                          </a:solidFill>
                        </a:tcPr>
                      </a:tc>
                      <a:tc>
                        <a:txBody>
                          <a:bodyPr/>
                          <a:lstStyle/>
                          <a:p>
                            <a:pPr algn="ctr"/>
                            <a:endParaRPr lang="zh-CN" altLang="en-US" dirty="0">
                              <a:solidFill>
                                <a:schemeClr val="bg1"/>
                              </a:solidFill>
                              <a:latin typeface="Arial" panose="020B0604020202020204" pitchFamily="34" charset="0"/>
                              <a:cs typeface="Arial" panose="020B0604020202020204" pitchFamily="34" charset="0"/>
                            </a:endParaRPr>
                          </a:p>
                        </a:txBody>
                        <a:tcPr anchor="ctr">
                          <a:solidFill>
                            <a:schemeClr val="accent1">
                              <a:lumMod val="60000"/>
                              <a:lumOff val="40000"/>
                            </a:schemeClr>
                          </a:solidFill>
                        </a:tcPr>
                      </a:tc>
                      <a:tc>
                        <a:txBody>
                          <a:bodyPr/>
                          <a:lstStyle/>
                          <a:p>
                            <a:pPr algn="ctr"/>
                            <a:endParaRPr lang="zh-CN" altLang="en-US" dirty="0">
                              <a:solidFill>
                                <a:schemeClr val="bg1"/>
                              </a:solidFill>
                              <a:latin typeface="Arial" panose="020B0604020202020204" pitchFamily="34" charset="0"/>
                              <a:cs typeface="Arial" panose="020B0604020202020204" pitchFamily="34" charset="0"/>
                            </a:endParaRPr>
                          </a:p>
                        </a:txBody>
                        <a:tcPr anchor="ctr">
                          <a:solidFill>
                            <a:schemeClr val="accent1">
                              <a:lumMod val="60000"/>
                              <a:lumOff val="40000"/>
                            </a:schemeClr>
                          </a:solidFill>
                        </a:tcPr>
                      </a:tc>
                      <a:tc>
                        <a:txBody>
                          <a:bodyPr/>
                          <a:lstStyle/>
                          <a:p>
                            <a:pPr algn="ctr"/>
                            <a:endParaRPr lang="zh-CN" altLang="en-US" dirty="0">
                              <a:solidFill>
                                <a:schemeClr val="bg1"/>
                              </a:solidFill>
                              <a:latin typeface="Arial" panose="020B0604020202020204" pitchFamily="34" charset="0"/>
                              <a:cs typeface="Arial" panose="020B0604020202020204" pitchFamily="34" charset="0"/>
                            </a:endParaRPr>
                          </a:p>
                        </a:txBody>
                        <a:tcPr anchor="ctr">
                          <a:solidFill>
                            <a:schemeClr val="accent1">
                              <a:lumMod val="60000"/>
                              <a:lumOff val="40000"/>
                            </a:schemeClr>
                          </a:solidFill>
                        </a:tcPr>
                      </a:tc>
                      <a:extLst>
                        <a:ext uri="{0D108BD9-81ED-4DB2-BD59-A6C34878D82A}">
                          <a16:rowId xmlns:a16="http://schemas.microsoft.com/office/drawing/2014/main" val="3033064739"/>
                        </a:ext>
                      </a:extLst>
                    </a:tr>
                  </a:tbl>
                </a:graphicData>
              </a:graphic>
            </p:graphicFrame>
          </mc:Choice>
          <mc:Fallback xmlns="">
            <p:graphicFrame>
              <p:nvGraphicFramePr>
                <p:cNvPr id="76" name="内容占位符 3">
                  <a:extLst>
                    <a:ext uri="{FF2B5EF4-FFF2-40B4-BE49-F238E27FC236}">
                      <a16:creationId xmlns:a16="http://schemas.microsoft.com/office/drawing/2014/main" id="{36FBB25F-73C8-471A-9F96-3C073CCA40C9}"/>
                    </a:ext>
                  </a:extLst>
                </p:cNvPr>
                <p:cNvGraphicFramePr>
                  <a:graphicFrameLocks/>
                </p:cNvGraphicFramePr>
                <p:nvPr>
                  <p:extLst>
                    <p:ext uri="{D42A27DB-BD31-4B8C-83A1-F6EECF244321}">
                      <p14:modId xmlns:p14="http://schemas.microsoft.com/office/powerpoint/2010/main" val="3817430842"/>
                    </p:ext>
                  </p:extLst>
                </p:nvPr>
              </p:nvGraphicFramePr>
              <p:xfrm>
                <a:off x="7249160" y="4111656"/>
                <a:ext cx="3515360" cy="370840"/>
              </p:xfrm>
              <a:graphic>
                <a:graphicData uri="http://schemas.openxmlformats.org/drawingml/2006/table">
                  <a:tbl>
                    <a:tblPr firstRow="1" bandRow="1">
                      <a:tableStyleId>{5C22544A-7EE6-4342-B048-85BDC9FD1C3A}</a:tableStyleId>
                    </a:tblPr>
                    <a:tblGrid>
                      <a:gridCol w="439420">
                        <a:extLst>
                          <a:ext uri="{9D8B030D-6E8A-4147-A177-3AD203B41FA5}">
                            <a16:colId xmlns:a16="http://schemas.microsoft.com/office/drawing/2014/main" val="1261275878"/>
                          </a:ext>
                        </a:extLst>
                      </a:gridCol>
                      <a:gridCol w="439420">
                        <a:extLst>
                          <a:ext uri="{9D8B030D-6E8A-4147-A177-3AD203B41FA5}">
                            <a16:colId xmlns:a16="http://schemas.microsoft.com/office/drawing/2014/main" val="2206500188"/>
                          </a:ext>
                        </a:extLst>
                      </a:gridCol>
                      <a:gridCol w="439420">
                        <a:extLst>
                          <a:ext uri="{9D8B030D-6E8A-4147-A177-3AD203B41FA5}">
                            <a16:colId xmlns:a16="http://schemas.microsoft.com/office/drawing/2014/main" val="3407671469"/>
                          </a:ext>
                        </a:extLst>
                      </a:gridCol>
                      <a:gridCol w="439420">
                        <a:extLst>
                          <a:ext uri="{9D8B030D-6E8A-4147-A177-3AD203B41FA5}">
                            <a16:colId xmlns:a16="http://schemas.microsoft.com/office/drawing/2014/main" val="1145927854"/>
                          </a:ext>
                        </a:extLst>
                      </a:gridCol>
                      <a:gridCol w="439420">
                        <a:extLst>
                          <a:ext uri="{9D8B030D-6E8A-4147-A177-3AD203B41FA5}">
                            <a16:colId xmlns:a16="http://schemas.microsoft.com/office/drawing/2014/main" val="1886596563"/>
                          </a:ext>
                        </a:extLst>
                      </a:gridCol>
                      <a:gridCol w="439420">
                        <a:extLst>
                          <a:ext uri="{9D8B030D-6E8A-4147-A177-3AD203B41FA5}">
                            <a16:colId xmlns:a16="http://schemas.microsoft.com/office/drawing/2014/main" val="4257595940"/>
                          </a:ext>
                        </a:extLst>
                      </a:gridCol>
                      <a:gridCol w="439420">
                        <a:extLst>
                          <a:ext uri="{9D8B030D-6E8A-4147-A177-3AD203B41FA5}">
                            <a16:colId xmlns:a16="http://schemas.microsoft.com/office/drawing/2014/main" val="2005747920"/>
                          </a:ext>
                        </a:extLst>
                      </a:gridCol>
                      <a:gridCol w="439420">
                        <a:extLst>
                          <a:ext uri="{9D8B030D-6E8A-4147-A177-3AD203B41FA5}">
                            <a16:colId xmlns:a16="http://schemas.microsoft.com/office/drawing/2014/main" val="175674412"/>
                          </a:ext>
                        </a:extLst>
                      </a:gridCol>
                    </a:tblGrid>
                    <a:tr h="370840">
                      <a:tc>
                        <a:txBody>
                          <a:bodyPr/>
                          <a:lstStyle/>
                          <a:p>
                            <a:pPr algn="ctr"/>
                            <a:endParaRPr lang="zh-CN" altLang="en-US" dirty="0">
                              <a:solidFill>
                                <a:schemeClr val="bg1"/>
                              </a:solidFill>
                              <a:latin typeface="Arial" panose="020B0604020202020204" pitchFamily="34" charset="0"/>
                              <a:cs typeface="Arial" panose="020B0604020202020204" pitchFamily="34" charset="0"/>
                            </a:endParaRPr>
                          </a:p>
                        </a:txBody>
                        <a:tcPr anchor="ctr">
                          <a:solidFill>
                            <a:schemeClr val="accent1">
                              <a:lumMod val="60000"/>
                              <a:lumOff val="40000"/>
                            </a:schemeClr>
                          </a:solidFill>
                        </a:tcPr>
                      </a:tc>
                      <a:tc>
                        <a:txBody>
                          <a:bodyPr/>
                          <a:lstStyle/>
                          <a:p>
                            <a:pPr algn="ctr"/>
                            <a:endParaRPr lang="zh-CN" altLang="en-US" dirty="0">
                              <a:solidFill>
                                <a:schemeClr val="bg1"/>
                              </a:solidFill>
                              <a:latin typeface="Arial" panose="020B0604020202020204" pitchFamily="34" charset="0"/>
                              <a:cs typeface="Arial" panose="020B0604020202020204" pitchFamily="34" charset="0"/>
                            </a:endParaRPr>
                          </a:p>
                        </a:txBody>
                        <a:tcPr anchor="ctr">
                          <a:solidFill>
                            <a:schemeClr val="accent1">
                              <a:lumMod val="60000"/>
                              <a:lumOff val="40000"/>
                            </a:schemeClr>
                          </a:solidFill>
                        </a:tcPr>
                      </a:tc>
                      <a:tc>
                        <a:txBody>
                          <a:bodyPr/>
                          <a:lstStyle/>
                          <a:p>
                            <a:pPr algn="ctr"/>
                            <a:endParaRPr lang="zh-CN" altLang="en-US" dirty="0">
                              <a:solidFill>
                                <a:schemeClr val="bg1"/>
                              </a:solidFill>
                              <a:latin typeface="Arial" panose="020B0604020202020204" pitchFamily="34" charset="0"/>
                              <a:cs typeface="Arial" panose="020B0604020202020204" pitchFamily="34" charset="0"/>
                            </a:endParaRPr>
                          </a:p>
                        </a:txBody>
                        <a:tcPr anchor="ctr">
                          <a:solidFill>
                            <a:schemeClr val="accent1">
                              <a:lumMod val="60000"/>
                              <a:lumOff val="40000"/>
                            </a:schemeClr>
                          </a:solidFill>
                        </a:tcPr>
                      </a:tc>
                      <a:tc>
                        <a:txBody>
                          <a:bodyPr/>
                          <a:lstStyle/>
                          <a:p>
                            <a:pPr algn="ctr"/>
                            <a:endParaRPr lang="zh-CN" altLang="en-US" dirty="0">
                              <a:solidFill>
                                <a:schemeClr val="bg1"/>
                              </a:solidFill>
                              <a:latin typeface="Arial" panose="020B0604020202020204" pitchFamily="34" charset="0"/>
                              <a:cs typeface="Arial" panose="020B0604020202020204" pitchFamily="34" charset="0"/>
                            </a:endParaRPr>
                          </a:p>
                        </a:txBody>
                        <a:tcPr anchor="ctr">
                          <a:solidFill>
                            <a:schemeClr val="accent1">
                              <a:lumMod val="60000"/>
                              <a:lumOff val="40000"/>
                            </a:schemeClr>
                          </a:solidFill>
                        </a:tcPr>
                      </a:tc>
                      <a:tc>
                        <a:txBody>
                          <a:bodyPr/>
                          <a:lstStyle/>
                          <a:p>
                            <a:pPr algn="ctr"/>
                            <a:endParaRPr lang="zh-CN" altLang="en-US" dirty="0">
                              <a:solidFill>
                                <a:schemeClr val="bg1"/>
                              </a:solidFill>
                              <a:latin typeface="Arial" panose="020B0604020202020204" pitchFamily="34" charset="0"/>
                              <a:cs typeface="Arial" panose="020B0604020202020204" pitchFamily="34" charset="0"/>
                            </a:endParaRPr>
                          </a:p>
                        </a:txBody>
                        <a:tcPr anchor="ctr">
                          <a:solidFill>
                            <a:schemeClr val="accent1">
                              <a:lumMod val="60000"/>
                              <a:lumOff val="40000"/>
                            </a:schemeClr>
                          </a:solidFill>
                        </a:tcPr>
                      </a:tc>
                      <a:tc>
                        <a:txBody>
                          <a:bodyPr/>
                          <a:lstStyle/>
                          <a:p>
                            <a:pPr algn="ctr"/>
                            <a:endParaRPr lang="zh-CN" altLang="en-US" dirty="0">
                              <a:solidFill>
                                <a:schemeClr val="bg1"/>
                              </a:solidFill>
                              <a:latin typeface="Arial" panose="020B0604020202020204" pitchFamily="34" charset="0"/>
                              <a:cs typeface="Arial" panose="020B0604020202020204" pitchFamily="34" charset="0"/>
                            </a:endParaRPr>
                          </a:p>
                        </a:txBody>
                        <a:tcPr anchor="ctr">
                          <a:solidFill>
                            <a:schemeClr val="accent1">
                              <a:lumMod val="60000"/>
                              <a:lumOff val="40000"/>
                            </a:schemeClr>
                          </a:solidFill>
                        </a:tcPr>
                      </a:tc>
                      <a:tc>
                        <a:txBody>
                          <a:bodyPr/>
                          <a:lstStyle/>
                          <a:p>
                            <a:pPr algn="ctr"/>
                            <a:endParaRPr lang="zh-CN" altLang="en-US" dirty="0">
                              <a:solidFill>
                                <a:schemeClr val="bg1"/>
                              </a:solidFill>
                              <a:latin typeface="Arial" panose="020B0604020202020204" pitchFamily="34" charset="0"/>
                              <a:cs typeface="Arial" panose="020B0604020202020204" pitchFamily="34" charset="0"/>
                            </a:endParaRPr>
                          </a:p>
                        </a:txBody>
                        <a:tcPr anchor="ctr">
                          <a:solidFill>
                            <a:schemeClr val="accent1">
                              <a:lumMod val="60000"/>
                              <a:lumOff val="40000"/>
                            </a:schemeClr>
                          </a:solidFill>
                        </a:tcPr>
                      </a:tc>
                      <a:tc>
                        <a:txBody>
                          <a:bodyPr/>
                          <a:lstStyle/>
                          <a:p>
                            <a:pPr algn="ctr"/>
                            <a:endParaRPr lang="zh-CN" altLang="en-US" dirty="0">
                              <a:solidFill>
                                <a:schemeClr val="bg1"/>
                              </a:solidFill>
                              <a:latin typeface="Arial" panose="020B0604020202020204" pitchFamily="34" charset="0"/>
                              <a:cs typeface="Arial" panose="020B0604020202020204" pitchFamily="34" charset="0"/>
                            </a:endParaRPr>
                          </a:p>
                        </a:txBody>
                        <a:tcPr anchor="ctr">
                          <a:solidFill>
                            <a:schemeClr val="accent1">
                              <a:lumMod val="60000"/>
                              <a:lumOff val="40000"/>
                            </a:schemeClr>
                          </a:solidFill>
                        </a:tcPr>
                      </a:tc>
                      <a:extLst>
                        <a:ext uri="{0D108BD9-81ED-4DB2-BD59-A6C34878D82A}">
                          <a16:rowId xmlns:a16="http://schemas.microsoft.com/office/drawing/2014/main" val="303306473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7" name="内容占位符 3">
                  <a:extLst>
                    <a:ext uri="{FF2B5EF4-FFF2-40B4-BE49-F238E27FC236}">
                      <a16:creationId xmlns:a16="http://schemas.microsoft.com/office/drawing/2014/main" id="{EF1EB1D1-DF65-40BE-91CF-A1AB0138C575}"/>
                    </a:ext>
                  </a:extLst>
                </p:cNvPr>
                <p:cNvGraphicFramePr>
                  <a:graphicFrameLocks/>
                </p:cNvGraphicFramePr>
                <p:nvPr>
                  <p:extLst>
                    <p:ext uri="{D42A27DB-BD31-4B8C-83A1-F6EECF244321}">
                      <p14:modId xmlns:p14="http://schemas.microsoft.com/office/powerpoint/2010/main" val="102520003"/>
                    </p:ext>
                  </p:extLst>
                </p:nvPr>
              </p:nvGraphicFramePr>
              <p:xfrm>
                <a:off x="7249160" y="4498625"/>
                <a:ext cx="3515360" cy="370840"/>
              </p:xfrm>
              <a:graphic>
                <a:graphicData uri="http://schemas.openxmlformats.org/drawingml/2006/table">
                  <a:tbl>
                    <a:tblPr firstRow="1" bandRow="1">
                      <a:tableStyleId>{5C22544A-7EE6-4342-B048-85BDC9FD1C3A}</a:tableStyleId>
                    </a:tblPr>
                    <a:tblGrid>
                      <a:gridCol w="439420">
                        <a:extLst>
                          <a:ext uri="{9D8B030D-6E8A-4147-A177-3AD203B41FA5}">
                            <a16:colId xmlns:a16="http://schemas.microsoft.com/office/drawing/2014/main" val="1261275878"/>
                          </a:ext>
                        </a:extLst>
                      </a:gridCol>
                      <a:gridCol w="439420">
                        <a:extLst>
                          <a:ext uri="{9D8B030D-6E8A-4147-A177-3AD203B41FA5}">
                            <a16:colId xmlns:a16="http://schemas.microsoft.com/office/drawing/2014/main" val="2206500188"/>
                          </a:ext>
                        </a:extLst>
                      </a:gridCol>
                      <a:gridCol w="439420">
                        <a:extLst>
                          <a:ext uri="{9D8B030D-6E8A-4147-A177-3AD203B41FA5}">
                            <a16:colId xmlns:a16="http://schemas.microsoft.com/office/drawing/2014/main" val="3407671469"/>
                          </a:ext>
                        </a:extLst>
                      </a:gridCol>
                      <a:gridCol w="439420">
                        <a:extLst>
                          <a:ext uri="{9D8B030D-6E8A-4147-A177-3AD203B41FA5}">
                            <a16:colId xmlns:a16="http://schemas.microsoft.com/office/drawing/2014/main" val="1145927854"/>
                          </a:ext>
                        </a:extLst>
                      </a:gridCol>
                      <a:gridCol w="439420">
                        <a:extLst>
                          <a:ext uri="{9D8B030D-6E8A-4147-A177-3AD203B41FA5}">
                            <a16:colId xmlns:a16="http://schemas.microsoft.com/office/drawing/2014/main" val="1886596563"/>
                          </a:ext>
                        </a:extLst>
                      </a:gridCol>
                      <a:gridCol w="439420">
                        <a:extLst>
                          <a:ext uri="{9D8B030D-6E8A-4147-A177-3AD203B41FA5}">
                            <a16:colId xmlns:a16="http://schemas.microsoft.com/office/drawing/2014/main" val="4257595940"/>
                          </a:ext>
                        </a:extLst>
                      </a:gridCol>
                      <a:gridCol w="439420">
                        <a:extLst>
                          <a:ext uri="{9D8B030D-6E8A-4147-A177-3AD203B41FA5}">
                            <a16:colId xmlns:a16="http://schemas.microsoft.com/office/drawing/2014/main" val="2005747920"/>
                          </a:ext>
                        </a:extLst>
                      </a:gridCol>
                      <a:gridCol w="439420">
                        <a:extLst>
                          <a:ext uri="{9D8B030D-6E8A-4147-A177-3AD203B41FA5}">
                            <a16:colId xmlns:a16="http://schemas.microsoft.com/office/drawing/2014/main" val="175674412"/>
                          </a:ext>
                        </a:extLst>
                      </a:gridCol>
                    </a:tblGrid>
                    <a:tr h="370840">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CN" i="1" smtClean="0">
                                          <a:solidFill>
                                            <a:schemeClr val="bg1"/>
                                          </a:solidFill>
                                          <a:latin typeface="Cambria Math" panose="02040503050406030204" pitchFamily="18" charset="0"/>
                                        </a:rPr>
                                      </m:ctrlPr>
                                    </m:sSubSup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3</m:t>
                                      </m:r>
                                    </m:sub>
                                    <m:sup>
                                      <m:r>
                                        <a:rPr lang="en-US" altLang="zh-CN" i="1">
                                          <a:solidFill>
                                            <a:schemeClr val="bg1"/>
                                          </a:solidFill>
                                          <a:latin typeface="Cambria Math" panose="02040503050406030204" pitchFamily="18" charset="0"/>
                                        </a:rPr>
                                        <m:t>𝑛</m:t>
                                      </m:r>
                                    </m:sup>
                                  </m:sSubSup>
                                </m:oMath>
                              </m:oMathPara>
                            </a14:m>
                            <a:endParaRPr lang="zh-CN" altLang="en-US" dirty="0">
                              <a:solidFill>
                                <a:schemeClr val="bg1"/>
                              </a:solidFill>
                              <a:latin typeface="Arial" panose="020B0604020202020204" pitchFamily="34" charset="0"/>
                              <a:cs typeface="Arial" panose="020B0604020202020204" pitchFamily="34" charset="0"/>
                            </a:endParaRPr>
                          </a:p>
                        </a:txBody>
                        <a:tcPr anchor="ctr">
                          <a:solidFill>
                            <a:schemeClr val="tx1">
                              <a:lumMod val="75000"/>
                              <a:lumOff val="25000"/>
                            </a:schemeClr>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ctrlPr>
                                    </m:sSubSupPr>
                                    <m:e>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𝑥</m:t>
                                      </m:r>
                                    </m:e>
                                    <m:sub>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4</m:t>
                                      </m:r>
                                    </m:sub>
                                    <m:sup>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𝑛</m:t>
                                      </m:r>
                                    </m:sup>
                                  </m:sSubSup>
                                </m:oMath>
                              </m:oMathPara>
                            </a14:m>
                            <a:endParaRPr lang="zh-CN" altLang="en-US" dirty="0">
                              <a:solidFill>
                                <a:schemeClr val="bg1"/>
                              </a:solidFill>
                              <a:latin typeface="Arial" panose="020B0604020202020204" pitchFamily="34" charset="0"/>
                              <a:cs typeface="Arial" panose="020B0604020202020204" pitchFamily="34" charset="0"/>
                            </a:endParaRPr>
                          </a:p>
                        </a:txBody>
                        <a:tcPr anchor="ctr">
                          <a:solidFill>
                            <a:schemeClr val="tx1">
                              <a:lumMod val="75000"/>
                              <a:lumOff val="25000"/>
                            </a:schemeClr>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ctrlPr>
                                    </m:sSubSupPr>
                                    <m:e>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𝑥</m:t>
                                      </m:r>
                                    </m:e>
                                    <m:sub>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1</m:t>
                                      </m:r>
                                    </m:sub>
                                    <m:sup>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𝑛</m:t>
                                      </m:r>
                                    </m:sup>
                                  </m:sSubSup>
                                </m:oMath>
                              </m:oMathPara>
                            </a14:m>
                            <a:endParaRPr lang="zh-CN" altLang="en-US" dirty="0">
                              <a:solidFill>
                                <a:schemeClr val="bg1"/>
                              </a:solidFill>
                              <a:latin typeface="Arial" panose="020B0604020202020204" pitchFamily="34" charset="0"/>
                              <a:cs typeface="Arial" panose="020B0604020202020204" pitchFamily="34" charset="0"/>
                            </a:endParaRPr>
                          </a:p>
                        </a:txBody>
                        <a:tcPr anchor="ctr">
                          <a:solidFill>
                            <a:schemeClr val="tx1">
                              <a:lumMod val="75000"/>
                              <a:lumOff val="25000"/>
                            </a:schemeClr>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ctrlPr>
                                    </m:sSubSupPr>
                                    <m:e>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𝑥</m:t>
                                      </m:r>
                                    </m:e>
                                    <m:sub>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2</m:t>
                                      </m:r>
                                    </m:sub>
                                    <m:sup>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𝑛</m:t>
                                      </m:r>
                                    </m:sup>
                                  </m:sSubSup>
                                </m:oMath>
                              </m:oMathPara>
                            </a14:m>
                            <a:endParaRPr lang="zh-CN" altLang="en-US" dirty="0">
                              <a:solidFill>
                                <a:schemeClr val="bg1"/>
                              </a:solidFill>
                              <a:latin typeface="Arial" panose="020B0604020202020204" pitchFamily="34" charset="0"/>
                              <a:cs typeface="Arial" panose="020B0604020202020204" pitchFamily="34" charset="0"/>
                            </a:endParaRPr>
                          </a:p>
                        </a:txBody>
                        <a:tcPr anchor="ctr">
                          <a:solidFill>
                            <a:schemeClr val="tx1">
                              <a:lumMod val="75000"/>
                              <a:lumOff val="25000"/>
                            </a:schemeClr>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ctrlPr>
                                    </m:sSubSupPr>
                                    <m:e>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𝑥</m:t>
                                      </m:r>
                                    </m:e>
                                    <m:sub>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6</m:t>
                                      </m:r>
                                    </m:sub>
                                    <m:sup>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𝑛</m:t>
                                      </m:r>
                                    </m:sup>
                                  </m:sSubSup>
                                </m:oMath>
                              </m:oMathPara>
                            </a14:m>
                            <a:endParaRPr lang="zh-CN" altLang="en-US" dirty="0">
                              <a:solidFill>
                                <a:schemeClr val="bg1"/>
                              </a:solidFill>
                              <a:latin typeface="Arial" panose="020B0604020202020204" pitchFamily="34" charset="0"/>
                              <a:cs typeface="Arial" panose="020B0604020202020204" pitchFamily="34" charset="0"/>
                            </a:endParaRPr>
                          </a:p>
                        </a:txBody>
                        <a:tcPr anchor="ctr">
                          <a:solidFill>
                            <a:schemeClr val="tx1">
                              <a:lumMod val="75000"/>
                              <a:lumOff val="25000"/>
                            </a:schemeClr>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ctrlPr>
                                    </m:sSubSupPr>
                                    <m:e>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𝑥</m:t>
                                      </m:r>
                                    </m:e>
                                    <m:sub>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0</m:t>
                                      </m:r>
                                    </m:sub>
                                    <m:sup>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𝑛</m:t>
                                      </m:r>
                                    </m:sup>
                                  </m:sSubSup>
                                </m:oMath>
                              </m:oMathPara>
                            </a14:m>
                            <a:endParaRPr lang="zh-CN" altLang="en-US" dirty="0">
                              <a:solidFill>
                                <a:schemeClr val="bg1"/>
                              </a:solidFill>
                              <a:latin typeface="Arial" panose="020B0604020202020204" pitchFamily="34" charset="0"/>
                              <a:cs typeface="Arial" panose="020B0604020202020204" pitchFamily="34" charset="0"/>
                            </a:endParaRPr>
                          </a:p>
                        </a:txBody>
                        <a:tcPr anchor="ctr">
                          <a:solidFill>
                            <a:schemeClr val="tx1">
                              <a:lumMod val="75000"/>
                              <a:lumOff val="25000"/>
                            </a:schemeClr>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ctrlPr>
                                    </m:sSubSupPr>
                                    <m:e>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𝑥</m:t>
                                      </m:r>
                                    </m:e>
                                    <m:sub>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7</m:t>
                                      </m:r>
                                    </m:sub>
                                    <m:sup>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𝑛</m:t>
                                      </m:r>
                                    </m:sup>
                                  </m:sSubSup>
                                </m:oMath>
                              </m:oMathPara>
                            </a14:m>
                            <a:endParaRPr lang="zh-CN" altLang="en-US" dirty="0">
                              <a:solidFill>
                                <a:schemeClr val="bg1"/>
                              </a:solidFill>
                              <a:latin typeface="Arial" panose="020B0604020202020204" pitchFamily="34" charset="0"/>
                              <a:cs typeface="Arial" panose="020B0604020202020204" pitchFamily="34" charset="0"/>
                            </a:endParaRPr>
                          </a:p>
                        </a:txBody>
                        <a:tcPr anchor="ctr">
                          <a:solidFill>
                            <a:schemeClr val="tx1">
                              <a:lumMod val="75000"/>
                              <a:lumOff val="25000"/>
                            </a:schemeClr>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kumimoji="0" lang="en-US" altLang="zh-CN" sz="1800" b="1" i="1" u="none" strike="noStrike" kern="1200" cap="none" spc="0" normalizeH="0" baseline="0" noProof="0" smtClean="0">
                                          <a:ln>
                                            <a:noFill/>
                                          </a:ln>
                                          <a:solidFill>
                                            <a:schemeClr val="bg1"/>
                                          </a:solidFill>
                                          <a:effectLst/>
                                          <a:uLnTx/>
                                          <a:uFillTx/>
                                          <a:latin typeface="Cambria Math" panose="02040503050406030204" pitchFamily="18" charset="0"/>
                                          <a:cs typeface="+mn-cs"/>
                                        </a:rPr>
                                      </m:ctrlPr>
                                    </m:sSubSupPr>
                                    <m:e>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𝑥</m:t>
                                      </m:r>
                                    </m:e>
                                    <m:sub>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5</m:t>
                                      </m:r>
                                    </m:sub>
                                    <m:sup>
                                      <m:r>
                                        <a:rPr kumimoji="0" lang="en-US" altLang="zh-CN" sz="1800" b="1" i="1" u="none" strike="noStrike" kern="1200" cap="none" spc="0" normalizeH="0" baseline="0" noProof="0">
                                          <a:ln>
                                            <a:noFill/>
                                          </a:ln>
                                          <a:solidFill>
                                            <a:schemeClr val="bg1"/>
                                          </a:solidFill>
                                          <a:effectLst/>
                                          <a:uLnTx/>
                                          <a:uFillTx/>
                                          <a:latin typeface="Cambria Math" panose="02040503050406030204" pitchFamily="18" charset="0"/>
                                          <a:cs typeface="+mn-cs"/>
                                        </a:rPr>
                                        <m:t>𝑛</m:t>
                                      </m:r>
                                    </m:sup>
                                  </m:sSubSup>
                                </m:oMath>
                              </m:oMathPara>
                            </a14:m>
                            <a:endParaRPr lang="zh-CN" altLang="en-US" dirty="0">
                              <a:solidFill>
                                <a:schemeClr val="bg1"/>
                              </a:solidFill>
                              <a:latin typeface="Arial" panose="020B0604020202020204" pitchFamily="34" charset="0"/>
                              <a:cs typeface="Arial" panose="020B0604020202020204" pitchFamily="34" charset="0"/>
                            </a:endParaRPr>
                          </a:p>
                        </a:txBody>
                        <a:tcPr anchor="ctr">
                          <a:solidFill>
                            <a:schemeClr val="tx1">
                              <a:lumMod val="75000"/>
                              <a:lumOff val="25000"/>
                            </a:schemeClr>
                          </a:solidFill>
                        </a:tcPr>
                      </a:tc>
                      <a:extLst>
                        <a:ext uri="{0D108BD9-81ED-4DB2-BD59-A6C34878D82A}">
                          <a16:rowId xmlns:a16="http://schemas.microsoft.com/office/drawing/2014/main" val="3033064739"/>
                        </a:ext>
                      </a:extLst>
                    </a:tr>
                  </a:tbl>
                </a:graphicData>
              </a:graphic>
            </p:graphicFrame>
          </mc:Choice>
          <mc:Fallback xmlns="">
            <p:graphicFrame>
              <p:nvGraphicFramePr>
                <p:cNvPr id="77" name="内容占位符 3">
                  <a:extLst>
                    <a:ext uri="{FF2B5EF4-FFF2-40B4-BE49-F238E27FC236}">
                      <a16:creationId xmlns:a16="http://schemas.microsoft.com/office/drawing/2014/main" id="{EF1EB1D1-DF65-40BE-91CF-A1AB0138C575}"/>
                    </a:ext>
                  </a:extLst>
                </p:cNvPr>
                <p:cNvGraphicFramePr>
                  <a:graphicFrameLocks/>
                </p:cNvGraphicFramePr>
                <p:nvPr>
                  <p:extLst>
                    <p:ext uri="{D42A27DB-BD31-4B8C-83A1-F6EECF244321}">
                      <p14:modId xmlns:p14="http://schemas.microsoft.com/office/powerpoint/2010/main" val="102520003"/>
                    </p:ext>
                  </p:extLst>
                </p:nvPr>
              </p:nvGraphicFramePr>
              <p:xfrm>
                <a:off x="7249160" y="4498625"/>
                <a:ext cx="3515360" cy="370840"/>
              </p:xfrm>
              <a:graphic>
                <a:graphicData uri="http://schemas.openxmlformats.org/drawingml/2006/table">
                  <a:tbl>
                    <a:tblPr firstRow="1" bandRow="1">
                      <a:tableStyleId>{5C22544A-7EE6-4342-B048-85BDC9FD1C3A}</a:tableStyleId>
                    </a:tblPr>
                    <a:tblGrid>
                      <a:gridCol w="439420">
                        <a:extLst>
                          <a:ext uri="{9D8B030D-6E8A-4147-A177-3AD203B41FA5}">
                            <a16:colId xmlns:a16="http://schemas.microsoft.com/office/drawing/2014/main" val="1261275878"/>
                          </a:ext>
                        </a:extLst>
                      </a:gridCol>
                      <a:gridCol w="439420">
                        <a:extLst>
                          <a:ext uri="{9D8B030D-6E8A-4147-A177-3AD203B41FA5}">
                            <a16:colId xmlns:a16="http://schemas.microsoft.com/office/drawing/2014/main" val="2206500188"/>
                          </a:ext>
                        </a:extLst>
                      </a:gridCol>
                      <a:gridCol w="439420">
                        <a:extLst>
                          <a:ext uri="{9D8B030D-6E8A-4147-A177-3AD203B41FA5}">
                            <a16:colId xmlns:a16="http://schemas.microsoft.com/office/drawing/2014/main" val="3407671469"/>
                          </a:ext>
                        </a:extLst>
                      </a:gridCol>
                      <a:gridCol w="439420">
                        <a:extLst>
                          <a:ext uri="{9D8B030D-6E8A-4147-A177-3AD203B41FA5}">
                            <a16:colId xmlns:a16="http://schemas.microsoft.com/office/drawing/2014/main" val="1145927854"/>
                          </a:ext>
                        </a:extLst>
                      </a:gridCol>
                      <a:gridCol w="439420">
                        <a:extLst>
                          <a:ext uri="{9D8B030D-6E8A-4147-A177-3AD203B41FA5}">
                            <a16:colId xmlns:a16="http://schemas.microsoft.com/office/drawing/2014/main" val="1886596563"/>
                          </a:ext>
                        </a:extLst>
                      </a:gridCol>
                      <a:gridCol w="439420">
                        <a:extLst>
                          <a:ext uri="{9D8B030D-6E8A-4147-A177-3AD203B41FA5}">
                            <a16:colId xmlns:a16="http://schemas.microsoft.com/office/drawing/2014/main" val="4257595940"/>
                          </a:ext>
                        </a:extLst>
                      </a:gridCol>
                      <a:gridCol w="439420">
                        <a:extLst>
                          <a:ext uri="{9D8B030D-6E8A-4147-A177-3AD203B41FA5}">
                            <a16:colId xmlns:a16="http://schemas.microsoft.com/office/drawing/2014/main" val="2005747920"/>
                          </a:ext>
                        </a:extLst>
                      </a:gridCol>
                      <a:gridCol w="439420">
                        <a:extLst>
                          <a:ext uri="{9D8B030D-6E8A-4147-A177-3AD203B41FA5}">
                            <a16:colId xmlns:a16="http://schemas.microsoft.com/office/drawing/2014/main" val="175674412"/>
                          </a:ext>
                        </a:extLst>
                      </a:gridCol>
                    </a:tblGrid>
                    <a:tr h="370840">
                      <a:tc>
                        <a:txBody>
                          <a:bodyPr/>
                          <a:lstStyle/>
                          <a:p>
                            <a:endParaRPr lang="zh-CN"/>
                          </a:p>
                        </a:txBody>
                        <a:tcPr anchor="ctr">
                          <a:blipFill>
                            <a:blip r:embed="rId27"/>
                            <a:stretch>
                              <a:fillRect l="-1389" t="-3279" r="-708333" b="-8197"/>
                            </a:stretch>
                          </a:blipFill>
                        </a:tcPr>
                      </a:tc>
                      <a:tc>
                        <a:txBody>
                          <a:bodyPr/>
                          <a:lstStyle/>
                          <a:p>
                            <a:endParaRPr lang="zh-CN"/>
                          </a:p>
                        </a:txBody>
                        <a:tcPr anchor="ctr">
                          <a:blipFill>
                            <a:blip r:embed="rId27"/>
                            <a:stretch>
                              <a:fillRect l="-100000" t="-3279" r="-598630" b="-8197"/>
                            </a:stretch>
                          </a:blipFill>
                        </a:tcPr>
                      </a:tc>
                      <a:tc>
                        <a:txBody>
                          <a:bodyPr/>
                          <a:lstStyle/>
                          <a:p>
                            <a:endParaRPr lang="zh-CN"/>
                          </a:p>
                        </a:txBody>
                        <a:tcPr anchor="ctr">
                          <a:blipFill>
                            <a:blip r:embed="rId27"/>
                            <a:stretch>
                              <a:fillRect l="-202778" t="-3279" r="-506944" b="-8197"/>
                            </a:stretch>
                          </a:blipFill>
                        </a:tcPr>
                      </a:tc>
                      <a:tc>
                        <a:txBody>
                          <a:bodyPr/>
                          <a:lstStyle/>
                          <a:p>
                            <a:endParaRPr lang="zh-CN"/>
                          </a:p>
                        </a:txBody>
                        <a:tcPr anchor="ctr">
                          <a:blipFill>
                            <a:blip r:embed="rId27"/>
                            <a:stretch>
                              <a:fillRect l="-302778" t="-3279" r="-406944" b="-8197"/>
                            </a:stretch>
                          </a:blipFill>
                        </a:tcPr>
                      </a:tc>
                      <a:tc>
                        <a:txBody>
                          <a:bodyPr/>
                          <a:lstStyle/>
                          <a:p>
                            <a:endParaRPr lang="zh-CN"/>
                          </a:p>
                        </a:txBody>
                        <a:tcPr anchor="ctr">
                          <a:blipFill>
                            <a:blip r:embed="rId27"/>
                            <a:stretch>
                              <a:fillRect l="-402778" t="-3279" r="-306944" b="-8197"/>
                            </a:stretch>
                          </a:blipFill>
                        </a:tcPr>
                      </a:tc>
                      <a:tc>
                        <a:txBody>
                          <a:bodyPr/>
                          <a:lstStyle/>
                          <a:p>
                            <a:endParaRPr lang="zh-CN"/>
                          </a:p>
                        </a:txBody>
                        <a:tcPr anchor="ctr">
                          <a:blipFill>
                            <a:blip r:embed="rId27"/>
                            <a:stretch>
                              <a:fillRect l="-495890" t="-3279" r="-202740" b="-8197"/>
                            </a:stretch>
                          </a:blipFill>
                        </a:tcPr>
                      </a:tc>
                      <a:tc>
                        <a:txBody>
                          <a:bodyPr/>
                          <a:lstStyle/>
                          <a:p>
                            <a:endParaRPr lang="zh-CN"/>
                          </a:p>
                        </a:txBody>
                        <a:tcPr anchor="ctr">
                          <a:blipFill>
                            <a:blip r:embed="rId27"/>
                            <a:stretch>
                              <a:fillRect l="-604167" t="-3279" r="-105556" b="-8197"/>
                            </a:stretch>
                          </a:blipFill>
                        </a:tcPr>
                      </a:tc>
                      <a:tc>
                        <a:txBody>
                          <a:bodyPr/>
                          <a:lstStyle/>
                          <a:p>
                            <a:endParaRPr lang="zh-CN"/>
                          </a:p>
                        </a:txBody>
                        <a:tcPr anchor="ctr">
                          <a:blipFill>
                            <a:blip r:embed="rId27"/>
                            <a:stretch>
                              <a:fillRect l="-704167" t="-3279" r="-5556" b="-8197"/>
                            </a:stretch>
                          </a:blipFill>
                        </a:tcPr>
                      </a:tc>
                      <a:extLst>
                        <a:ext uri="{0D108BD9-81ED-4DB2-BD59-A6C34878D82A}">
                          <a16:rowId xmlns:a16="http://schemas.microsoft.com/office/drawing/2014/main" val="3033064739"/>
                        </a:ext>
                      </a:extLst>
                    </a:tr>
                  </a:tbl>
                </a:graphicData>
              </a:graphic>
            </p:graphicFrame>
          </mc:Fallback>
        </mc:AlternateContent>
      </p:grpSp>
      <p:sp>
        <p:nvSpPr>
          <p:cNvPr id="78" name="文本框 77">
            <a:extLst>
              <a:ext uri="{FF2B5EF4-FFF2-40B4-BE49-F238E27FC236}">
                <a16:creationId xmlns:a16="http://schemas.microsoft.com/office/drawing/2014/main" id="{C88A3F7D-9508-47CB-957B-A1699F071D49}"/>
              </a:ext>
            </a:extLst>
          </p:cNvPr>
          <p:cNvSpPr txBox="1"/>
          <p:nvPr/>
        </p:nvSpPr>
        <p:spPr>
          <a:xfrm>
            <a:off x="8679838" y="1690688"/>
            <a:ext cx="1832553" cy="369332"/>
          </a:xfrm>
          <a:prstGeom prst="rect">
            <a:avLst/>
          </a:prstGeom>
          <a:noFill/>
        </p:spPr>
        <p:txBody>
          <a:bodyPr wrap="none" rtlCol="0">
            <a:spAutoFit/>
          </a:bodyPr>
          <a:lstStyle/>
          <a:p>
            <a:r>
              <a:rPr lang="en-US" altLang="zh-CN" dirty="0"/>
              <a:t>particle attribute</a:t>
            </a:r>
            <a:endParaRPr lang="zh-CN" altLang="en-US" dirty="0"/>
          </a:p>
        </p:txBody>
      </p:sp>
    </p:spTree>
    <p:extLst>
      <p:ext uri="{BB962C8B-B14F-4D97-AF65-F5344CB8AC3E}">
        <p14:creationId xmlns:p14="http://schemas.microsoft.com/office/powerpoint/2010/main" val="2147755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randombar(horizontal)">
                                      <p:cBhvr>
                                        <p:cTn id="10" dur="500"/>
                                        <p:tgtEl>
                                          <p:spTgt spid="3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randombar(horizontal)">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randombar(horizontal)">
                                      <p:cBhvr>
                                        <p:cTn id="18" dur="500"/>
                                        <p:tgtEl>
                                          <p:spTgt spid="44"/>
                                        </p:tgtEl>
                                      </p:cBhvr>
                                    </p:animEffect>
                                  </p:childTnLst>
                                </p:cTn>
                              </p:par>
                              <p:par>
                                <p:cTn id="19" presetID="14" presetClass="entr" presetSubtype="10" fill="hold" nodeType="with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randombar(horizontal)">
                                      <p:cBhvr>
                                        <p:cTn id="21" dur="500"/>
                                        <p:tgtEl>
                                          <p:spTgt spid="73"/>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randombar(horizontal)">
                                      <p:cBhvr>
                                        <p:cTn id="24" dur="500"/>
                                        <p:tgtEl>
                                          <p:spTgt spid="52"/>
                                        </p:tgtEl>
                                      </p:cBhvr>
                                    </p:animEffect>
                                  </p:childTnLst>
                                </p:cTn>
                              </p:par>
                              <p:par>
                                <p:cTn id="25" presetID="14" presetClass="entr" presetSubtype="10" fill="hold" nodeType="with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randombar(horizontal)">
                                      <p:cBhvr>
                                        <p:cTn id="27" dur="500"/>
                                        <p:tgtEl>
                                          <p:spTgt spid="74"/>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randombar(horizontal)">
                                      <p:cBhvr>
                                        <p:cTn id="32" dur="500"/>
                                        <p:tgtEl>
                                          <p:spTgt spid="24"/>
                                        </p:tgtEl>
                                      </p:cBhvr>
                                    </p:animEffect>
                                  </p:childTnLst>
                                </p:cTn>
                              </p:par>
                              <p:par>
                                <p:cTn id="33" presetID="14" presetClass="entr" presetSubtype="1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randombar(horizontal)">
                                      <p:cBhvr>
                                        <p:cTn id="35" dur="500"/>
                                        <p:tgtEl>
                                          <p:spTgt spid="5"/>
                                        </p:tgtEl>
                                      </p:cBhvr>
                                    </p:animEffect>
                                  </p:childTnLst>
                                </p:cTn>
                              </p:par>
                              <p:par>
                                <p:cTn id="36" presetID="14" presetClass="entr" presetSubtype="10" fill="hold"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randombar(horizontal)">
                                      <p:cBhvr>
                                        <p:cTn id="38" dur="500"/>
                                        <p:tgtEl>
                                          <p:spTgt spid="33"/>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randombar(horizontal)">
                                      <p:cBhvr>
                                        <p:cTn id="41" dur="500"/>
                                        <p:tgtEl>
                                          <p:spTgt spid="2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wipe(down)">
                                      <p:cBhvr>
                                        <p:cTn id="46" dur="500"/>
                                        <p:tgtEl>
                                          <p:spTgt spid="56"/>
                                        </p:tgtEl>
                                      </p:cBhvr>
                                    </p:animEffect>
                                  </p:childTnLst>
                                </p:cTn>
                              </p:par>
                              <p:par>
                                <p:cTn id="47" presetID="22" presetClass="entr" presetSubtype="4" fill="hold"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wipe(down)">
                                      <p:cBhvr>
                                        <p:cTn id="49" dur="500"/>
                                        <p:tgtEl>
                                          <p:spTgt spid="5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59"/>
                                        </p:tgtEl>
                                        <p:attrNameLst>
                                          <p:attrName>style.visibility</p:attrName>
                                        </p:attrNameLst>
                                      </p:cBhvr>
                                      <p:to>
                                        <p:strVal val="visible"/>
                                      </p:to>
                                    </p:set>
                                    <p:animEffect transition="in" filter="wipe(down)">
                                      <p:cBhvr>
                                        <p:cTn id="54" dur="500"/>
                                        <p:tgtEl>
                                          <p:spTgt spid="59"/>
                                        </p:tgtEl>
                                      </p:cBhvr>
                                    </p:animEffect>
                                  </p:childTnLst>
                                </p:cTn>
                              </p:par>
                              <p:par>
                                <p:cTn id="55" presetID="22" presetClass="entr" presetSubtype="4" fill="hold" nodeType="withEffect">
                                  <p:stCondLst>
                                    <p:cond delay="0"/>
                                  </p:stCondLst>
                                  <p:childTnLst>
                                    <p:set>
                                      <p:cBhvr>
                                        <p:cTn id="56" dur="1" fill="hold">
                                          <p:stCondLst>
                                            <p:cond delay="0"/>
                                          </p:stCondLst>
                                        </p:cTn>
                                        <p:tgtEl>
                                          <p:spTgt spid="62"/>
                                        </p:tgtEl>
                                        <p:attrNameLst>
                                          <p:attrName>style.visibility</p:attrName>
                                        </p:attrNameLst>
                                      </p:cBhvr>
                                      <p:to>
                                        <p:strVal val="visible"/>
                                      </p:to>
                                    </p:set>
                                    <p:animEffect transition="in" filter="wipe(down)">
                                      <p:cBhvr>
                                        <p:cTn id="5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5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42556E-7014-4B95-A16B-172DFDE778D6}"/>
              </a:ext>
            </a:extLst>
          </p:cNvPr>
          <p:cNvSpPr>
            <a:spLocks noGrp="1"/>
          </p:cNvSpPr>
          <p:nvPr>
            <p:ph type="title"/>
          </p:nvPr>
        </p:nvSpPr>
        <p:spPr/>
        <p:txBody>
          <a:bodyPr/>
          <a:lstStyle/>
          <a:p>
            <a:r>
              <a:rPr lang="en-US" altLang="zh-CN" dirty="0"/>
              <a:t>Ordering Strategy</a:t>
            </a:r>
            <a:endParaRPr lang="zh-CN" altLang="en-US" dirty="0"/>
          </a:p>
        </p:txBody>
      </p:sp>
      <p:graphicFrame>
        <p:nvGraphicFramePr>
          <p:cNvPr id="3" name="表格 2">
            <a:extLst>
              <a:ext uri="{FF2B5EF4-FFF2-40B4-BE49-F238E27FC236}">
                <a16:creationId xmlns:a16="http://schemas.microsoft.com/office/drawing/2014/main" id="{C44FE178-3D29-43EC-8BA3-33512B9EAED9}"/>
              </a:ext>
            </a:extLst>
          </p:cNvPr>
          <p:cNvGraphicFramePr>
            <a:graphicFrameLocks noGrp="1"/>
          </p:cNvGraphicFramePr>
          <p:nvPr>
            <p:extLst>
              <p:ext uri="{D42A27DB-BD31-4B8C-83A1-F6EECF244321}">
                <p14:modId xmlns:p14="http://schemas.microsoft.com/office/powerpoint/2010/main" val="2377329264"/>
              </p:ext>
            </p:extLst>
          </p:nvPr>
        </p:nvGraphicFramePr>
        <p:xfrm>
          <a:off x="256032" y="2778281"/>
          <a:ext cx="5801868" cy="3037840"/>
        </p:xfrm>
        <a:graphic>
          <a:graphicData uri="http://schemas.openxmlformats.org/drawingml/2006/table">
            <a:tbl>
              <a:tblPr firstRow="1" bandRow="1">
                <a:tableStyleId>{F5AB1C69-6EDB-4FF4-983F-18BD219EF322}</a:tableStyleId>
              </a:tblPr>
              <a:tblGrid>
                <a:gridCol w="1559052">
                  <a:extLst>
                    <a:ext uri="{9D8B030D-6E8A-4147-A177-3AD203B41FA5}">
                      <a16:colId xmlns:a16="http://schemas.microsoft.com/office/drawing/2014/main" val="1516239281"/>
                    </a:ext>
                  </a:extLst>
                </a:gridCol>
                <a:gridCol w="1060704">
                  <a:extLst>
                    <a:ext uri="{9D8B030D-6E8A-4147-A177-3AD203B41FA5}">
                      <a16:colId xmlns:a16="http://schemas.microsoft.com/office/drawing/2014/main" val="3922497416"/>
                    </a:ext>
                  </a:extLst>
                </a:gridCol>
                <a:gridCol w="1060704">
                  <a:extLst>
                    <a:ext uri="{9D8B030D-6E8A-4147-A177-3AD203B41FA5}">
                      <a16:colId xmlns:a16="http://schemas.microsoft.com/office/drawing/2014/main" val="776930081"/>
                    </a:ext>
                  </a:extLst>
                </a:gridCol>
                <a:gridCol w="1060704">
                  <a:extLst>
                    <a:ext uri="{9D8B030D-6E8A-4147-A177-3AD203B41FA5}">
                      <a16:colId xmlns:a16="http://schemas.microsoft.com/office/drawing/2014/main" val="2714986106"/>
                    </a:ext>
                  </a:extLst>
                </a:gridCol>
                <a:gridCol w="1060704">
                  <a:extLst>
                    <a:ext uri="{9D8B030D-6E8A-4147-A177-3AD203B41FA5}">
                      <a16:colId xmlns:a16="http://schemas.microsoft.com/office/drawing/2014/main" val="133396938"/>
                    </a:ext>
                  </a:extLst>
                </a:gridCol>
              </a:tblGrid>
              <a:tr h="370840">
                <a:tc rowSpan="2">
                  <a:txBody>
                    <a:bodyPr/>
                    <a:lstStyle/>
                    <a:p>
                      <a:pPr algn="ctr"/>
                      <a:r>
                        <a:rPr lang="en-US" altLang="zh-CN" dirty="0"/>
                        <a:t>Particle</a:t>
                      </a:r>
                    </a:p>
                    <a:p>
                      <a:pPr algn="ctr"/>
                      <a:r>
                        <a:rPr lang="en-US" altLang="zh-CN" dirty="0"/>
                        <a:t>Attribute (Dimension)</a:t>
                      </a:r>
                      <a:endParaRPr lang="zh-CN" altLang="en-US" dirty="0"/>
                    </a:p>
                  </a:txBody>
                  <a:tcPr anchor="ctr">
                    <a:solidFill>
                      <a:schemeClr val="tx1">
                        <a:lumMod val="75000"/>
                        <a:lumOff val="25000"/>
                      </a:schemeClr>
                    </a:solidFill>
                  </a:tcPr>
                </a:tc>
                <a:tc gridSpan="2">
                  <a:txBody>
                    <a:bodyPr/>
                    <a:lstStyle/>
                    <a:p>
                      <a:pPr algn="ctr"/>
                      <a:r>
                        <a:rPr lang="en-US" altLang="zh-CN" dirty="0"/>
                        <a:t>Read</a:t>
                      </a:r>
                      <a:endParaRPr lang="zh-CN" altLang="en-US" dirty="0"/>
                    </a:p>
                  </a:txBody>
                  <a:tcPr anchor="ctr">
                    <a:solidFill>
                      <a:schemeClr val="tx1">
                        <a:lumMod val="75000"/>
                        <a:lumOff val="25000"/>
                      </a:schemeClr>
                    </a:solidFill>
                  </a:tcPr>
                </a:tc>
                <a:tc hMerge="1">
                  <a:txBody>
                    <a:bodyPr/>
                    <a:lstStyle/>
                    <a:p>
                      <a:endParaRPr lang="zh-CN" altLang="en-US"/>
                    </a:p>
                  </a:txBody>
                  <a:tcPr/>
                </a:tc>
                <a:tc gridSpan="2">
                  <a:txBody>
                    <a:bodyPr/>
                    <a:lstStyle/>
                    <a:p>
                      <a:pPr algn="ctr"/>
                      <a:r>
                        <a:rPr lang="en-US" altLang="zh-CN" dirty="0"/>
                        <a:t>Write</a:t>
                      </a:r>
                      <a:endParaRPr lang="zh-CN" altLang="en-US" dirty="0"/>
                    </a:p>
                  </a:txBody>
                  <a:tcPr anchor="ctr">
                    <a:solidFill>
                      <a:schemeClr val="tx1">
                        <a:lumMod val="75000"/>
                        <a:lumOff val="25000"/>
                      </a:schemeClr>
                    </a:solidFill>
                  </a:tcPr>
                </a:tc>
                <a:tc hMerge="1">
                  <a:txBody>
                    <a:bodyPr/>
                    <a:lstStyle/>
                    <a:p>
                      <a:endParaRPr lang="zh-CN" altLang="en-US"/>
                    </a:p>
                  </a:txBody>
                  <a:tcPr/>
                </a:tc>
                <a:extLst>
                  <a:ext uri="{0D108BD9-81ED-4DB2-BD59-A6C34878D82A}">
                    <a16:rowId xmlns:a16="http://schemas.microsoft.com/office/drawing/2014/main" val="2290568108"/>
                  </a:ext>
                </a:extLst>
              </a:tr>
              <a:tr h="370840">
                <a:tc vMerge="1">
                  <a:txBody>
                    <a:bodyPr/>
                    <a:lstStyle/>
                    <a:p>
                      <a:pPr algn="ctr"/>
                      <a:endParaRPr lang="zh-CN" altLang="en-US" dirty="0"/>
                    </a:p>
                  </a:txBody>
                  <a:tcPr anchor="ctr"/>
                </a:tc>
                <a:tc>
                  <a:txBody>
                    <a:bodyPr/>
                    <a:lstStyle/>
                    <a:p>
                      <a:pPr algn="ctr"/>
                      <a:r>
                        <a:rPr lang="en-US" altLang="zh-CN" sz="1400" dirty="0"/>
                        <a:t>arbitrary</a:t>
                      </a:r>
                      <a:endParaRPr lang="zh-CN" altLang="en-US" sz="1400" dirty="0"/>
                    </a:p>
                  </a:txBody>
                  <a:tcPr anchor="ctr"/>
                </a:tc>
                <a:tc>
                  <a:txBody>
                    <a:bodyPr/>
                    <a:lstStyle/>
                    <a:p>
                      <a:pPr algn="ctr"/>
                      <a:r>
                        <a:rPr lang="en-US" altLang="zh-CN" sz="1400" dirty="0"/>
                        <a:t>contiguous</a:t>
                      </a:r>
                      <a:endParaRPr lang="zh-CN" altLang="en-US" sz="1400" dirty="0"/>
                    </a:p>
                  </a:txBody>
                  <a:tcPr anchor="ctr"/>
                </a:tc>
                <a:tc>
                  <a:txBody>
                    <a:bodyPr/>
                    <a:lstStyle/>
                    <a:p>
                      <a:pPr algn="ctr"/>
                      <a:r>
                        <a:rPr lang="en-US" altLang="zh-CN" sz="1400" dirty="0"/>
                        <a:t>arbitrary</a:t>
                      </a:r>
                      <a:endParaRPr lang="zh-CN" altLang="en-US" sz="1400" dirty="0"/>
                    </a:p>
                  </a:txBody>
                  <a:tcPr anchor="ctr"/>
                </a:tc>
                <a:tc>
                  <a:txBody>
                    <a:bodyPr/>
                    <a:lstStyle/>
                    <a:p>
                      <a:pPr algn="ctr"/>
                      <a:r>
                        <a:rPr lang="en-US" altLang="zh-CN" sz="1400" dirty="0"/>
                        <a:t>contiguous</a:t>
                      </a:r>
                      <a:endParaRPr lang="zh-CN" altLang="en-US" sz="1400" dirty="0"/>
                    </a:p>
                  </a:txBody>
                  <a:tcPr anchor="ctr"/>
                </a:tc>
                <a:extLst>
                  <a:ext uri="{0D108BD9-81ED-4DB2-BD59-A6C34878D82A}">
                    <a16:rowId xmlns:a16="http://schemas.microsoft.com/office/drawing/2014/main" val="603695746"/>
                  </a:ext>
                </a:extLst>
              </a:tr>
              <a:tr h="370840">
                <a:tc>
                  <a:txBody>
                    <a:bodyPr/>
                    <a:lstStyle/>
                    <a:p>
                      <a:pPr algn="ctr"/>
                      <a:r>
                        <a:rPr lang="en-US" altLang="zh-CN" dirty="0"/>
                        <a:t>mass (1)</a:t>
                      </a: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r>
                        <a:rPr lang="en-US" altLang="zh-CN" dirty="0"/>
                        <a:t>0</a:t>
                      </a:r>
                      <a:endParaRPr lang="zh-CN" altLang="en-US" dirty="0"/>
                    </a:p>
                  </a:txBody>
                  <a:tcPr anchor="ctr"/>
                </a:tc>
                <a:tc>
                  <a:txBody>
                    <a:bodyPr/>
                    <a:lstStyle/>
                    <a:p>
                      <a:pPr algn="ctr"/>
                      <a:r>
                        <a:rPr lang="en-US" altLang="zh-CN" dirty="0"/>
                        <a:t>1</a:t>
                      </a:r>
                      <a:endParaRPr lang="zh-CN" altLang="en-US" dirty="0"/>
                    </a:p>
                  </a:txBody>
                  <a:tcPr anchor="ctr"/>
                </a:tc>
                <a:extLst>
                  <a:ext uri="{0D108BD9-81ED-4DB2-BD59-A6C34878D82A}">
                    <a16:rowId xmlns:a16="http://schemas.microsoft.com/office/drawing/2014/main" val="2740966316"/>
                  </a:ext>
                </a:extLst>
              </a:tr>
              <a:tr h="370840">
                <a:tc>
                  <a:txBody>
                    <a:bodyPr/>
                    <a:lstStyle/>
                    <a:p>
                      <a:pPr algn="ctr"/>
                      <a:r>
                        <a:rPr lang="en-US" altLang="zh-CN" dirty="0"/>
                        <a:t>position (d)</a:t>
                      </a: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r>
                        <a:rPr lang="en-US" altLang="zh-CN" dirty="0"/>
                        <a:t>3</a:t>
                      </a:r>
                      <a:endParaRPr lang="zh-CN" altLang="en-US" dirty="0"/>
                    </a:p>
                  </a:txBody>
                  <a:tcPr anchor="ctr"/>
                </a:tc>
                <a:tc>
                  <a:txBody>
                    <a:bodyPr/>
                    <a:lstStyle/>
                    <a:p>
                      <a:pPr algn="ctr"/>
                      <a:r>
                        <a:rPr lang="en-US" altLang="zh-CN" dirty="0"/>
                        <a:t>0</a:t>
                      </a:r>
                      <a:endParaRPr lang="zh-CN" altLang="en-US" dirty="0"/>
                    </a:p>
                  </a:txBody>
                  <a:tcPr anchor="ctr"/>
                </a:tc>
                <a:tc>
                  <a:txBody>
                    <a:bodyPr/>
                    <a:lstStyle/>
                    <a:p>
                      <a:pPr algn="ctr"/>
                      <a:r>
                        <a:rPr lang="en-US" altLang="zh-CN" dirty="0"/>
                        <a:t>1+1</a:t>
                      </a:r>
                      <a:endParaRPr lang="zh-CN" altLang="en-US" dirty="0"/>
                    </a:p>
                  </a:txBody>
                  <a:tcPr anchor="ctr"/>
                </a:tc>
                <a:extLst>
                  <a:ext uri="{0D108BD9-81ED-4DB2-BD59-A6C34878D82A}">
                    <a16:rowId xmlns:a16="http://schemas.microsoft.com/office/drawing/2014/main" val="1514846837"/>
                  </a:ext>
                </a:extLst>
              </a:tr>
              <a:tr h="370840">
                <a:tc>
                  <a:txBody>
                    <a:bodyPr/>
                    <a:lstStyle/>
                    <a:p>
                      <a:pPr algn="ctr"/>
                      <a:r>
                        <a:rPr lang="en-US" altLang="zh-CN" dirty="0"/>
                        <a:t>velocity (d)</a:t>
                      </a: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r>
                        <a:rPr lang="en-US" altLang="zh-CN" dirty="0"/>
                        <a:t>0</a:t>
                      </a:r>
                      <a:endParaRPr lang="zh-CN" altLang="en-US" dirty="0"/>
                    </a:p>
                  </a:txBody>
                  <a:tcPr anchor="ctr"/>
                </a:tc>
                <a:tc>
                  <a:txBody>
                    <a:bodyPr/>
                    <a:lstStyle/>
                    <a:p>
                      <a:pPr algn="ctr"/>
                      <a:r>
                        <a:rPr lang="en-US" altLang="zh-CN" dirty="0"/>
                        <a:t>1+1</a:t>
                      </a:r>
                      <a:endParaRPr lang="zh-CN" altLang="en-US" dirty="0"/>
                    </a:p>
                  </a:txBody>
                  <a:tcPr anchor="ctr"/>
                </a:tc>
                <a:extLst>
                  <a:ext uri="{0D108BD9-81ED-4DB2-BD59-A6C34878D82A}">
                    <a16:rowId xmlns:a16="http://schemas.microsoft.com/office/drawing/2014/main" val="3384686553"/>
                  </a:ext>
                </a:extLst>
              </a:tr>
              <a:tr h="370840">
                <a:tc>
                  <a:txBody>
                    <a:bodyPr/>
                    <a:lstStyle/>
                    <a:p>
                      <a:pPr algn="ctr"/>
                      <a:r>
                        <a:rPr lang="en-US" altLang="zh-CN" dirty="0"/>
                        <a:t>deformation gradient (d*d)</a:t>
                      </a: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r>
                        <a:rPr lang="en-US" altLang="zh-CN" dirty="0"/>
                        <a:t>0</a:t>
                      </a:r>
                      <a:endParaRPr lang="zh-CN" altLang="en-US" dirty="0"/>
                    </a:p>
                  </a:txBody>
                  <a:tcPr anchor="ctr"/>
                </a:tc>
                <a:tc>
                  <a:txBody>
                    <a:bodyPr/>
                    <a:lstStyle/>
                    <a:p>
                      <a:pPr algn="ctr"/>
                      <a:r>
                        <a:rPr lang="en-US" altLang="zh-CN" dirty="0"/>
                        <a:t>1+1</a:t>
                      </a:r>
                      <a:endParaRPr lang="zh-CN" altLang="en-US" dirty="0"/>
                    </a:p>
                  </a:txBody>
                  <a:tcPr anchor="ctr"/>
                </a:tc>
                <a:extLst>
                  <a:ext uri="{0D108BD9-81ED-4DB2-BD59-A6C34878D82A}">
                    <a16:rowId xmlns:a16="http://schemas.microsoft.com/office/drawing/2014/main" val="3687211314"/>
                  </a:ext>
                </a:extLst>
              </a:tr>
              <a:tr h="370840">
                <a:tc>
                  <a:txBody>
                    <a:bodyPr/>
                    <a:lstStyle/>
                    <a:p>
                      <a:pPr algn="ctr"/>
                      <a:r>
                        <a:rPr lang="en-US" altLang="zh-CN" dirty="0"/>
                        <a:t>…</a:t>
                      </a:r>
                      <a:endParaRPr lang="zh-CN" altLang="en-US" dirty="0"/>
                    </a:p>
                  </a:txBody>
                  <a:tcPr anchor="ctr"/>
                </a:tc>
                <a:tc>
                  <a:txBody>
                    <a:bodyPr/>
                    <a:lstStyle/>
                    <a:p>
                      <a:pPr algn="ctr"/>
                      <a:r>
                        <a:rPr lang="en-US" altLang="zh-CN" dirty="0"/>
                        <a:t>…</a:t>
                      </a:r>
                      <a:endParaRPr lang="zh-CN" altLang="en-US" dirty="0"/>
                    </a:p>
                  </a:txBody>
                  <a:tcPr anchor="ctr"/>
                </a:tc>
                <a:tc>
                  <a:txBody>
                    <a:bodyPr/>
                    <a:lstStyle/>
                    <a:p>
                      <a:pPr algn="ctr"/>
                      <a:endParaRPr lang="zh-CN" altLang="en-US" dirty="0"/>
                    </a:p>
                  </a:txBody>
                  <a:tcPr anchor="ctr"/>
                </a:tc>
                <a:tc>
                  <a:txBody>
                    <a:bodyPr/>
                    <a:lstStyle/>
                    <a:p>
                      <a:pPr algn="ctr"/>
                      <a:r>
                        <a:rPr lang="en-US" altLang="zh-CN" dirty="0"/>
                        <a:t>…</a:t>
                      </a:r>
                      <a:endParaRPr lang="zh-CN" altLang="en-US" dirty="0"/>
                    </a:p>
                  </a:txBody>
                  <a:tcPr anchor="ctr"/>
                </a:tc>
                <a:tc>
                  <a:txBody>
                    <a:bodyPr/>
                    <a:lstStyle/>
                    <a:p>
                      <a:pPr algn="ctr"/>
                      <a:endParaRPr lang="zh-CN" altLang="en-US" dirty="0"/>
                    </a:p>
                  </a:txBody>
                  <a:tcPr anchor="ctr"/>
                </a:tc>
                <a:extLst>
                  <a:ext uri="{0D108BD9-81ED-4DB2-BD59-A6C34878D82A}">
                    <a16:rowId xmlns:a16="http://schemas.microsoft.com/office/drawing/2014/main" val="670646522"/>
                  </a:ext>
                </a:extLst>
              </a:tr>
            </a:tbl>
          </a:graphicData>
        </a:graphic>
      </p:graphicFrame>
      <p:sp>
        <p:nvSpPr>
          <p:cNvPr id="10" name="文本框 9">
            <a:extLst>
              <a:ext uri="{FF2B5EF4-FFF2-40B4-BE49-F238E27FC236}">
                <a16:creationId xmlns:a16="http://schemas.microsoft.com/office/drawing/2014/main" id="{38DCD1DC-5B9C-4BE3-808F-E5AC973EAFF5}"/>
              </a:ext>
            </a:extLst>
          </p:cNvPr>
          <p:cNvSpPr txBox="1"/>
          <p:nvPr/>
        </p:nvSpPr>
        <p:spPr>
          <a:xfrm>
            <a:off x="838200" y="1690688"/>
            <a:ext cx="3905236" cy="369332"/>
          </a:xfrm>
          <a:prstGeom prst="rect">
            <a:avLst/>
          </a:prstGeom>
          <a:noFill/>
        </p:spPr>
        <p:txBody>
          <a:bodyPr wrap="none" rtlCol="0">
            <a:spAutoFit/>
          </a:bodyPr>
          <a:lstStyle/>
          <a:p>
            <a:r>
              <a:rPr lang="en-US" altLang="zh-CN" dirty="0"/>
              <a:t>Access times per-particle per-timestep</a:t>
            </a:r>
            <a:endParaRPr lang="zh-CN" altLang="en-US" dirty="0"/>
          </a:p>
        </p:txBody>
      </p:sp>
      <p:graphicFrame>
        <p:nvGraphicFramePr>
          <p:cNvPr id="50" name="表格 49">
            <a:extLst>
              <a:ext uri="{FF2B5EF4-FFF2-40B4-BE49-F238E27FC236}">
                <a16:creationId xmlns:a16="http://schemas.microsoft.com/office/drawing/2014/main" id="{90C7C33C-510E-473F-9268-DB86902D5326}"/>
              </a:ext>
            </a:extLst>
          </p:cNvPr>
          <p:cNvGraphicFramePr>
            <a:graphicFrameLocks noGrp="1"/>
          </p:cNvGraphicFramePr>
          <p:nvPr>
            <p:extLst>
              <p:ext uri="{D42A27DB-BD31-4B8C-83A1-F6EECF244321}">
                <p14:modId xmlns:p14="http://schemas.microsoft.com/office/powerpoint/2010/main" val="504060636"/>
              </p:ext>
            </p:extLst>
          </p:nvPr>
        </p:nvGraphicFramePr>
        <p:xfrm>
          <a:off x="6134100" y="2778281"/>
          <a:ext cx="5801868" cy="3037840"/>
        </p:xfrm>
        <a:graphic>
          <a:graphicData uri="http://schemas.openxmlformats.org/drawingml/2006/table">
            <a:tbl>
              <a:tblPr firstRow="1" bandRow="1">
                <a:tableStyleId>{F5AB1C69-6EDB-4FF4-983F-18BD219EF322}</a:tableStyleId>
              </a:tblPr>
              <a:tblGrid>
                <a:gridCol w="1559052">
                  <a:extLst>
                    <a:ext uri="{9D8B030D-6E8A-4147-A177-3AD203B41FA5}">
                      <a16:colId xmlns:a16="http://schemas.microsoft.com/office/drawing/2014/main" val="1516239281"/>
                    </a:ext>
                  </a:extLst>
                </a:gridCol>
                <a:gridCol w="1060704">
                  <a:extLst>
                    <a:ext uri="{9D8B030D-6E8A-4147-A177-3AD203B41FA5}">
                      <a16:colId xmlns:a16="http://schemas.microsoft.com/office/drawing/2014/main" val="3922497416"/>
                    </a:ext>
                  </a:extLst>
                </a:gridCol>
                <a:gridCol w="1060704">
                  <a:extLst>
                    <a:ext uri="{9D8B030D-6E8A-4147-A177-3AD203B41FA5}">
                      <a16:colId xmlns:a16="http://schemas.microsoft.com/office/drawing/2014/main" val="776930081"/>
                    </a:ext>
                  </a:extLst>
                </a:gridCol>
                <a:gridCol w="1060704">
                  <a:extLst>
                    <a:ext uri="{9D8B030D-6E8A-4147-A177-3AD203B41FA5}">
                      <a16:colId xmlns:a16="http://schemas.microsoft.com/office/drawing/2014/main" val="2714986106"/>
                    </a:ext>
                  </a:extLst>
                </a:gridCol>
                <a:gridCol w="1060704">
                  <a:extLst>
                    <a:ext uri="{9D8B030D-6E8A-4147-A177-3AD203B41FA5}">
                      <a16:colId xmlns:a16="http://schemas.microsoft.com/office/drawing/2014/main" val="133396938"/>
                    </a:ext>
                  </a:extLst>
                </a:gridCol>
              </a:tblGrid>
              <a:tr h="370840">
                <a:tc rowSpan="2">
                  <a:txBody>
                    <a:bodyPr/>
                    <a:lstStyle/>
                    <a:p>
                      <a:pPr algn="ctr"/>
                      <a:r>
                        <a:rPr lang="en-US" altLang="zh-CN" dirty="0"/>
                        <a:t>Particle</a:t>
                      </a:r>
                    </a:p>
                    <a:p>
                      <a:pPr algn="ctr"/>
                      <a:r>
                        <a:rPr lang="en-US" altLang="zh-CN" dirty="0"/>
                        <a:t>Attribute (Dimension)</a:t>
                      </a:r>
                    </a:p>
                  </a:txBody>
                  <a:tcPr anchor="ctr">
                    <a:solidFill>
                      <a:schemeClr val="tx1">
                        <a:lumMod val="75000"/>
                        <a:lumOff val="25000"/>
                      </a:schemeClr>
                    </a:solidFill>
                  </a:tcPr>
                </a:tc>
                <a:tc gridSpan="2">
                  <a:txBody>
                    <a:bodyPr/>
                    <a:lstStyle/>
                    <a:p>
                      <a:pPr algn="ctr"/>
                      <a:r>
                        <a:rPr lang="en-US" altLang="zh-CN" dirty="0"/>
                        <a:t>Read</a:t>
                      </a:r>
                      <a:endParaRPr lang="zh-CN" altLang="en-US" dirty="0"/>
                    </a:p>
                  </a:txBody>
                  <a:tcPr anchor="ctr">
                    <a:solidFill>
                      <a:schemeClr val="tx1">
                        <a:lumMod val="75000"/>
                        <a:lumOff val="25000"/>
                      </a:schemeClr>
                    </a:solidFill>
                  </a:tcPr>
                </a:tc>
                <a:tc hMerge="1">
                  <a:txBody>
                    <a:bodyPr/>
                    <a:lstStyle/>
                    <a:p>
                      <a:endParaRPr lang="zh-CN" altLang="en-US"/>
                    </a:p>
                  </a:txBody>
                  <a:tcPr/>
                </a:tc>
                <a:tc gridSpan="2">
                  <a:txBody>
                    <a:bodyPr/>
                    <a:lstStyle/>
                    <a:p>
                      <a:pPr algn="ctr"/>
                      <a:r>
                        <a:rPr lang="en-US" altLang="zh-CN" dirty="0"/>
                        <a:t>Write</a:t>
                      </a:r>
                      <a:endParaRPr lang="zh-CN" altLang="en-US" dirty="0"/>
                    </a:p>
                  </a:txBody>
                  <a:tcPr anchor="ctr">
                    <a:solidFill>
                      <a:schemeClr val="tx1">
                        <a:lumMod val="75000"/>
                        <a:lumOff val="25000"/>
                      </a:schemeClr>
                    </a:solidFill>
                  </a:tcPr>
                </a:tc>
                <a:tc hMerge="1">
                  <a:txBody>
                    <a:bodyPr/>
                    <a:lstStyle/>
                    <a:p>
                      <a:endParaRPr lang="zh-CN" altLang="en-US"/>
                    </a:p>
                  </a:txBody>
                  <a:tcPr/>
                </a:tc>
                <a:extLst>
                  <a:ext uri="{0D108BD9-81ED-4DB2-BD59-A6C34878D82A}">
                    <a16:rowId xmlns:a16="http://schemas.microsoft.com/office/drawing/2014/main" val="2290568108"/>
                  </a:ext>
                </a:extLst>
              </a:tr>
              <a:tr h="370840">
                <a:tc vMerge="1">
                  <a:txBody>
                    <a:bodyPr/>
                    <a:lstStyle/>
                    <a:p>
                      <a:pPr algn="ctr"/>
                      <a:endParaRPr lang="zh-CN" altLang="en-US" dirty="0"/>
                    </a:p>
                  </a:txBody>
                  <a:tcPr anchor="ctr"/>
                </a:tc>
                <a:tc>
                  <a:txBody>
                    <a:bodyPr/>
                    <a:lstStyle/>
                    <a:p>
                      <a:pPr algn="ctr"/>
                      <a:r>
                        <a:rPr lang="en-US" altLang="zh-CN" sz="1400" dirty="0"/>
                        <a:t>arbitrary</a:t>
                      </a:r>
                      <a:endParaRPr lang="zh-CN" altLang="en-US" sz="1400" dirty="0"/>
                    </a:p>
                  </a:txBody>
                  <a:tcPr anchor="ctr"/>
                </a:tc>
                <a:tc>
                  <a:txBody>
                    <a:bodyPr/>
                    <a:lstStyle/>
                    <a:p>
                      <a:pPr algn="ctr"/>
                      <a:r>
                        <a:rPr lang="en-US" altLang="zh-CN" sz="1400" dirty="0"/>
                        <a:t>contiguous</a:t>
                      </a:r>
                      <a:endParaRPr lang="zh-CN" altLang="en-US" sz="1400" dirty="0"/>
                    </a:p>
                  </a:txBody>
                  <a:tcPr anchor="ctr"/>
                </a:tc>
                <a:tc>
                  <a:txBody>
                    <a:bodyPr/>
                    <a:lstStyle/>
                    <a:p>
                      <a:pPr algn="ctr"/>
                      <a:r>
                        <a:rPr lang="en-US" altLang="zh-CN" sz="1400" dirty="0"/>
                        <a:t>arbitrary</a:t>
                      </a:r>
                      <a:endParaRPr lang="zh-CN" altLang="en-US" sz="1400" dirty="0"/>
                    </a:p>
                  </a:txBody>
                  <a:tcPr anchor="ctr"/>
                </a:tc>
                <a:tc>
                  <a:txBody>
                    <a:bodyPr/>
                    <a:lstStyle/>
                    <a:p>
                      <a:pPr algn="ctr"/>
                      <a:r>
                        <a:rPr lang="en-US" altLang="zh-CN" sz="1400" dirty="0"/>
                        <a:t>contiguous</a:t>
                      </a:r>
                      <a:endParaRPr lang="zh-CN" altLang="en-US" sz="1400" dirty="0"/>
                    </a:p>
                  </a:txBody>
                  <a:tcPr anchor="ctr"/>
                </a:tc>
                <a:extLst>
                  <a:ext uri="{0D108BD9-81ED-4DB2-BD59-A6C34878D82A}">
                    <a16:rowId xmlns:a16="http://schemas.microsoft.com/office/drawing/2014/main" val="603695746"/>
                  </a:ext>
                </a:extLst>
              </a:tr>
              <a:tr h="370840">
                <a:tc>
                  <a:txBody>
                    <a:bodyPr/>
                    <a:lstStyle/>
                    <a:p>
                      <a:pPr algn="ctr"/>
                      <a:r>
                        <a:rPr lang="en-US" altLang="zh-CN" dirty="0"/>
                        <a:t>mass (1)</a:t>
                      </a: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r>
                        <a:rPr lang="en-US" altLang="zh-CN" dirty="0"/>
                        <a:t>0</a:t>
                      </a:r>
                      <a:endParaRPr lang="zh-CN" altLang="en-US" dirty="0"/>
                    </a:p>
                  </a:txBody>
                  <a:tcPr anchor="ctr"/>
                </a:tc>
                <a:tc>
                  <a:txBody>
                    <a:bodyPr/>
                    <a:lstStyle/>
                    <a:p>
                      <a:pPr algn="ctr"/>
                      <a:r>
                        <a:rPr lang="en-US" altLang="zh-CN" dirty="0"/>
                        <a:t>0</a:t>
                      </a:r>
                      <a:endParaRPr lang="zh-CN" altLang="en-US" dirty="0"/>
                    </a:p>
                  </a:txBody>
                  <a:tcPr anchor="ctr"/>
                </a:tc>
                <a:tc>
                  <a:txBody>
                    <a:bodyPr/>
                    <a:lstStyle/>
                    <a:p>
                      <a:pPr algn="ctr"/>
                      <a:r>
                        <a:rPr lang="en-US" altLang="zh-CN" dirty="0"/>
                        <a:t>0</a:t>
                      </a:r>
                      <a:endParaRPr lang="zh-CN" altLang="en-US" dirty="0"/>
                    </a:p>
                  </a:txBody>
                  <a:tcPr anchor="ctr"/>
                </a:tc>
                <a:extLst>
                  <a:ext uri="{0D108BD9-81ED-4DB2-BD59-A6C34878D82A}">
                    <a16:rowId xmlns:a16="http://schemas.microsoft.com/office/drawing/2014/main" val="2740966316"/>
                  </a:ext>
                </a:extLst>
              </a:tr>
              <a:tr h="370840">
                <a:tc>
                  <a:txBody>
                    <a:bodyPr/>
                    <a:lstStyle/>
                    <a:p>
                      <a:pPr algn="ctr"/>
                      <a:r>
                        <a:rPr lang="en-US" altLang="zh-CN" dirty="0"/>
                        <a:t>position (d)</a:t>
                      </a: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r>
                        <a:rPr lang="en-US" altLang="zh-CN" dirty="0"/>
                        <a:t>3</a:t>
                      </a:r>
                      <a:endParaRPr lang="zh-CN" altLang="en-US" dirty="0"/>
                    </a:p>
                  </a:txBody>
                  <a:tcPr anchor="ctr"/>
                </a:tc>
                <a:tc>
                  <a:txBody>
                    <a:bodyPr/>
                    <a:lstStyle/>
                    <a:p>
                      <a:pPr algn="ctr"/>
                      <a:r>
                        <a:rPr lang="en-US" altLang="zh-CN" dirty="0"/>
                        <a:t>0</a:t>
                      </a:r>
                      <a:endParaRPr lang="zh-CN" altLang="en-US" dirty="0"/>
                    </a:p>
                  </a:txBody>
                  <a:tcPr anchor="ctr"/>
                </a:tc>
                <a:tc>
                  <a:txBody>
                    <a:bodyPr/>
                    <a:lstStyle/>
                    <a:p>
                      <a:pPr algn="ctr"/>
                      <a:r>
                        <a:rPr lang="en-US" altLang="zh-CN" dirty="0"/>
                        <a:t>1+1</a:t>
                      </a:r>
                      <a:endParaRPr lang="zh-CN" altLang="en-US" dirty="0"/>
                    </a:p>
                  </a:txBody>
                  <a:tcPr anchor="ctr"/>
                </a:tc>
                <a:extLst>
                  <a:ext uri="{0D108BD9-81ED-4DB2-BD59-A6C34878D82A}">
                    <a16:rowId xmlns:a16="http://schemas.microsoft.com/office/drawing/2014/main" val="1514846837"/>
                  </a:ext>
                </a:extLst>
              </a:tr>
              <a:tr h="370840">
                <a:tc>
                  <a:txBody>
                    <a:bodyPr/>
                    <a:lstStyle/>
                    <a:p>
                      <a:pPr algn="ctr"/>
                      <a:r>
                        <a:rPr lang="en-US" altLang="zh-CN" dirty="0"/>
                        <a:t>velocity (d)</a:t>
                      </a: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r>
                        <a:rPr lang="en-US" altLang="zh-CN" dirty="0"/>
                        <a:t>0</a:t>
                      </a:r>
                      <a:endParaRPr lang="zh-CN" altLang="en-US" dirty="0"/>
                    </a:p>
                  </a:txBody>
                  <a:tcPr anchor="ctr"/>
                </a:tc>
                <a:tc>
                  <a:txBody>
                    <a:bodyPr/>
                    <a:lstStyle/>
                    <a:p>
                      <a:pPr algn="ctr"/>
                      <a:r>
                        <a:rPr lang="en-US" altLang="zh-CN" dirty="0"/>
                        <a:t>0</a:t>
                      </a:r>
                      <a:endParaRPr lang="zh-CN" altLang="en-US" dirty="0"/>
                    </a:p>
                  </a:txBody>
                  <a:tcPr anchor="ctr"/>
                </a:tc>
                <a:tc>
                  <a:txBody>
                    <a:bodyPr/>
                    <a:lstStyle/>
                    <a:p>
                      <a:pPr algn="ctr"/>
                      <a:r>
                        <a:rPr lang="en-US" altLang="zh-CN" dirty="0"/>
                        <a:t>1</a:t>
                      </a:r>
                      <a:endParaRPr lang="zh-CN" altLang="en-US" dirty="0"/>
                    </a:p>
                  </a:txBody>
                  <a:tcPr anchor="ctr"/>
                </a:tc>
                <a:extLst>
                  <a:ext uri="{0D108BD9-81ED-4DB2-BD59-A6C34878D82A}">
                    <a16:rowId xmlns:a16="http://schemas.microsoft.com/office/drawing/2014/main" val="3384686553"/>
                  </a:ext>
                </a:extLst>
              </a:tr>
              <a:tr h="370840">
                <a:tc>
                  <a:txBody>
                    <a:bodyPr/>
                    <a:lstStyle/>
                    <a:p>
                      <a:pPr algn="ctr"/>
                      <a:r>
                        <a:rPr lang="en-US" altLang="zh-CN" dirty="0"/>
                        <a:t>deformation gradient (d*d)</a:t>
                      </a:r>
                      <a:endParaRPr lang="zh-CN" altLang="en-US" dirty="0"/>
                    </a:p>
                  </a:txBody>
                  <a:tcPr anchor="ctr"/>
                </a:tc>
                <a:tc>
                  <a:txBody>
                    <a:bodyPr/>
                    <a:lstStyle/>
                    <a:p>
                      <a:pPr algn="ctr"/>
                      <a:r>
                        <a:rPr lang="en-US" altLang="zh-CN" dirty="0"/>
                        <a:t>0</a:t>
                      </a: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r>
                        <a:rPr lang="en-US" altLang="zh-CN" dirty="0"/>
                        <a:t>0</a:t>
                      </a:r>
                      <a:endParaRPr lang="zh-CN" altLang="en-US" dirty="0"/>
                    </a:p>
                  </a:txBody>
                  <a:tcPr anchor="ctr"/>
                </a:tc>
                <a:tc>
                  <a:txBody>
                    <a:bodyPr/>
                    <a:lstStyle/>
                    <a:p>
                      <a:pPr algn="ctr"/>
                      <a:r>
                        <a:rPr lang="en-US" altLang="zh-CN" dirty="0"/>
                        <a:t>1</a:t>
                      </a:r>
                      <a:endParaRPr lang="zh-CN" altLang="en-US" dirty="0"/>
                    </a:p>
                  </a:txBody>
                  <a:tcPr anchor="ctr"/>
                </a:tc>
                <a:extLst>
                  <a:ext uri="{0D108BD9-81ED-4DB2-BD59-A6C34878D82A}">
                    <a16:rowId xmlns:a16="http://schemas.microsoft.com/office/drawing/2014/main" val="3687211314"/>
                  </a:ext>
                </a:extLst>
              </a:tr>
              <a:tr h="370840">
                <a:tc>
                  <a:txBody>
                    <a:bodyPr/>
                    <a:lstStyle/>
                    <a:p>
                      <a:pPr algn="ctr"/>
                      <a:r>
                        <a:rPr lang="en-US" altLang="zh-CN" dirty="0"/>
                        <a:t>…</a:t>
                      </a:r>
                      <a:endParaRPr lang="zh-CN" altLang="en-US" dirty="0"/>
                    </a:p>
                  </a:txBody>
                  <a:tcPr anchor="ctr"/>
                </a:tc>
                <a:tc>
                  <a:txBody>
                    <a:bodyPr/>
                    <a:lstStyle/>
                    <a:p>
                      <a:pPr algn="ctr"/>
                      <a:r>
                        <a:rPr lang="en-US" altLang="zh-CN" dirty="0"/>
                        <a:t>…</a:t>
                      </a:r>
                      <a:endParaRPr lang="zh-CN" altLang="en-US" dirty="0"/>
                    </a:p>
                  </a:txBody>
                  <a:tcPr anchor="ctr"/>
                </a:tc>
                <a:tc>
                  <a:txBody>
                    <a:bodyPr/>
                    <a:lstStyle/>
                    <a:p>
                      <a:pPr algn="ctr"/>
                      <a:endParaRPr lang="zh-CN" altLang="en-US" dirty="0"/>
                    </a:p>
                  </a:txBody>
                  <a:tcPr anchor="ctr"/>
                </a:tc>
                <a:tc>
                  <a:txBody>
                    <a:bodyPr/>
                    <a:lstStyle/>
                    <a:p>
                      <a:pPr algn="ctr"/>
                      <a:r>
                        <a:rPr lang="en-US" altLang="zh-CN" dirty="0"/>
                        <a:t>…</a:t>
                      </a:r>
                      <a:endParaRPr lang="zh-CN" altLang="en-US" dirty="0"/>
                    </a:p>
                  </a:txBody>
                  <a:tcPr anchor="ctr"/>
                </a:tc>
                <a:tc>
                  <a:txBody>
                    <a:bodyPr/>
                    <a:lstStyle/>
                    <a:p>
                      <a:pPr algn="ctr"/>
                      <a:endParaRPr lang="zh-CN" altLang="en-US" dirty="0"/>
                    </a:p>
                  </a:txBody>
                  <a:tcPr anchor="ctr"/>
                </a:tc>
                <a:extLst>
                  <a:ext uri="{0D108BD9-81ED-4DB2-BD59-A6C34878D82A}">
                    <a16:rowId xmlns:a16="http://schemas.microsoft.com/office/drawing/2014/main" val="670646522"/>
                  </a:ext>
                </a:extLst>
              </a:tr>
            </a:tbl>
          </a:graphicData>
        </a:graphic>
      </p:graphicFrame>
      <p:sp>
        <p:nvSpPr>
          <p:cNvPr id="12" name="矩形 11">
            <a:extLst>
              <a:ext uri="{FF2B5EF4-FFF2-40B4-BE49-F238E27FC236}">
                <a16:creationId xmlns:a16="http://schemas.microsoft.com/office/drawing/2014/main" id="{C4412556-01FA-4850-8831-F3EB66D0FD60}"/>
              </a:ext>
            </a:extLst>
          </p:cNvPr>
          <p:cNvSpPr/>
          <p:nvPr/>
        </p:nvSpPr>
        <p:spPr>
          <a:xfrm>
            <a:off x="1593076" y="2255061"/>
            <a:ext cx="3127779" cy="523220"/>
          </a:xfrm>
          <a:prstGeom prst="rect">
            <a:avLst/>
          </a:prstGeom>
          <a:noFill/>
        </p:spPr>
        <p:txBody>
          <a:bodyPr wrap="none" lIns="91440" tIns="45720" rIns="91440" bIns="45720">
            <a:spAutoFit/>
          </a:bodyPr>
          <a:lstStyle/>
          <a:p>
            <a:pPr algn="ctr"/>
            <a:r>
              <a:rPr lang="en-US" altLang="zh-CN" sz="2800" b="0" cap="none" spc="0" dirty="0">
                <a:ln w="0"/>
                <a:solidFill>
                  <a:schemeClr val="tx1"/>
                </a:solidFill>
                <a:effectLst>
                  <a:outerShdw blurRad="38100" dist="19050" dir="2700000" algn="tl" rotWithShape="0">
                    <a:schemeClr val="dk1">
                      <a:alpha val="40000"/>
                    </a:schemeClr>
                  </a:outerShdw>
                </a:effectLst>
              </a:rPr>
              <a:t>Reorder Everything</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53" name="矩形 52">
            <a:extLst>
              <a:ext uri="{FF2B5EF4-FFF2-40B4-BE49-F238E27FC236}">
                <a16:creationId xmlns:a16="http://schemas.microsoft.com/office/drawing/2014/main" id="{57821AD1-794C-4B08-8772-227F995BB86E}"/>
              </a:ext>
            </a:extLst>
          </p:cNvPr>
          <p:cNvSpPr/>
          <p:nvPr/>
        </p:nvSpPr>
        <p:spPr>
          <a:xfrm>
            <a:off x="7617825" y="2255061"/>
            <a:ext cx="2834430" cy="523220"/>
          </a:xfrm>
          <a:prstGeom prst="rect">
            <a:avLst/>
          </a:prstGeom>
          <a:noFill/>
        </p:spPr>
        <p:txBody>
          <a:bodyPr wrap="none" lIns="91440" tIns="45720" rIns="91440" bIns="45720">
            <a:spAutoFit/>
          </a:bodyPr>
          <a:lstStyle/>
          <a:p>
            <a:pPr algn="ctr"/>
            <a:r>
              <a:rPr lang="en-US" altLang="zh-CN" sz="2800" b="0" cap="none" spc="0" dirty="0">
                <a:ln w="0"/>
                <a:solidFill>
                  <a:schemeClr val="tx1"/>
                </a:solidFill>
                <a:effectLst>
                  <a:outerShdw blurRad="38100" dist="19050" dir="2700000" algn="tl" rotWithShape="0">
                    <a:schemeClr val="dk1">
                      <a:alpha val="40000"/>
                    </a:schemeClr>
                  </a:outerShdw>
                </a:effectLst>
              </a:rPr>
              <a:t>Delayed Ordering</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15" name="矩形: 圆角 14">
            <a:extLst>
              <a:ext uri="{FF2B5EF4-FFF2-40B4-BE49-F238E27FC236}">
                <a16:creationId xmlns:a16="http://schemas.microsoft.com/office/drawing/2014/main" id="{175471F0-F98A-43C7-9939-1E4EB974D97F}"/>
              </a:ext>
            </a:extLst>
          </p:cNvPr>
          <p:cNvSpPr/>
          <p:nvPr/>
        </p:nvSpPr>
        <p:spPr>
          <a:xfrm>
            <a:off x="1897380" y="3200400"/>
            <a:ext cx="864108" cy="2564892"/>
          </a:xfrm>
          <a:prstGeom prst="roundRect">
            <a:avLst/>
          </a:prstGeom>
          <a:noFill/>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sp>
        <p:nvSpPr>
          <p:cNvPr id="55" name="矩形: 圆角 54">
            <a:extLst>
              <a:ext uri="{FF2B5EF4-FFF2-40B4-BE49-F238E27FC236}">
                <a16:creationId xmlns:a16="http://schemas.microsoft.com/office/drawing/2014/main" id="{64D461BE-B58B-4725-929D-345EBDD77BB0}"/>
              </a:ext>
            </a:extLst>
          </p:cNvPr>
          <p:cNvSpPr/>
          <p:nvPr/>
        </p:nvSpPr>
        <p:spPr>
          <a:xfrm>
            <a:off x="5081016" y="3200400"/>
            <a:ext cx="899160" cy="2564892"/>
          </a:xfrm>
          <a:prstGeom prst="roundRect">
            <a:avLst/>
          </a:prstGeom>
          <a:noFill/>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sp>
        <p:nvSpPr>
          <p:cNvPr id="57" name="矩形: 圆角 56">
            <a:extLst>
              <a:ext uri="{FF2B5EF4-FFF2-40B4-BE49-F238E27FC236}">
                <a16:creationId xmlns:a16="http://schemas.microsoft.com/office/drawing/2014/main" id="{BF141810-C2A7-4389-BEEF-7F8BAD9FE7CE}"/>
              </a:ext>
            </a:extLst>
          </p:cNvPr>
          <p:cNvSpPr/>
          <p:nvPr/>
        </p:nvSpPr>
        <p:spPr>
          <a:xfrm>
            <a:off x="6062472" y="4437246"/>
            <a:ext cx="5943600" cy="1012578"/>
          </a:xfrm>
          <a:prstGeom prst="roundRect">
            <a:avLst/>
          </a:prstGeom>
          <a:noFill/>
          <a:ln w="190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8643DA3A-0A9A-4E5C-86D5-0650AE000641}"/>
              </a:ext>
            </a:extLst>
          </p:cNvPr>
          <p:cNvSpPr/>
          <p:nvPr/>
        </p:nvSpPr>
        <p:spPr>
          <a:xfrm>
            <a:off x="6057900" y="3662941"/>
            <a:ext cx="5943600" cy="405866"/>
          </a:xfrm>
          <a:prstGeom prst="roundRect">
            <a:avLst/>
          </a:prstGeom>
          <a:noFill/>
          <a:ln w="19050"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spTree>
    <p:extLst>
      <p:ext uri="{BB962C8B-B14F-4D97-AF65-F5344CB8AC3E}">
        <p14:creationId xmlns:p14="http://schemas.microsoft.com/office/powerpoint/2010/main" val="2420581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099299-E5B5-4FDC-AD66-31CCC47CBFAB}"/>
              </a:ext>
            </a:extLst>
          </p:cNvPr>
          <p:cNvSpPr>
            <a:spLocks noGrp="1"/>
          </p:cNvSpPr>
          <p:nvPr>
            <p:ph type="title"/>
          </p:nvPr>
        </p:nvSpPr>
        <p:spPr>
          <a:xfrm>
            <a:off x="838200" y="365125"/>
            <a:ext cx="10515600" cy="1325563"/>
          </a:xfrm>
        </p:spPr>
        <p:txBody>
          <a:bodyPr/>
          <a:lstStyle/>
          <a:p>
            <a:r>
              <a:rPr lang="en-US" altLang="zh-CN" dirty="0"/>
              <a:t>Delayed Ordering Speedup</a:t>
            </a:r>
            <a:endParaRPr lang="zh-CN" altLang="en-US" dirty="0"/>
          </a:p>
        </p:txBody>
      </p:sp>
      <p:grpSp>
        <p:nvGrpSpPr>
          <p:cNvPr id="5" name="组合 4">
            <a:extLst>
              <a:ext uri="{FF2B5EF4-FFF2-40B4-BE49-F238E27FC236}">
                <a16:creationId xmlns:a16="http://schemas.microsoft.com/office/drawing/2014/main" id="{F3342CDD-4EAB-4032-A219-E0026506BF62}"/>
              </a:ext>
            </a:extLst>
          </p:cNvPr>
          <p:cNvGrpSpPr/>
          <p:nvPr/>
        </p:nvGrpSpPr>
        <p:grpSpPr>
          <a:xfrm>
            <a:off x="2942231" y="2332234"/>
            <a:ext cx="6107906" cy="3029343"/>
            <a:chOff x="2942231" y="2332234"/>
            <a:chExt cx="6107906" cy="3029343"/>
          </a:xfrm>
        </p:grpSpPr>
        <p:graphicFrame>
          <p:nvGraphicFramePr>
            <p:cNvPr id="24" name="Content Placeholder 5">
              <a:extLst>
                <a:ext uri="{FF2B5EF4-FFF2-40B4-BE49-F238E27FC236}">
                  <a16:creationId xmlns:a16="http://schemas.microsoft.com/office/drawing/2014/main" id="{5A0B0822-5260-4CB9-B678-82F3370A4792}"/>
                </a:ext>
              </a:extLst>
            </p:cNvPr>
            <p:cNvGraphicFramePr>
              <a:graphicFrameLocks/>
            </p:cNvGraphicFramePr>
            <p:nvPr>
              <p:extLst/>
            </p:nvPr>
          </p:nvGraphicFramePr>
          <p:xfrm>
            <a:off x="2942231" y="2332234"/>
            <a:ext cx="6107906" cy="2752344"/>
          </p:xfrm>
          <a:graphic>
            <a:graphicData uri="http://schemas.openxmlformats.org/drawingml/2006/chart">
              <c:chart xmlns:c="http://schemas.openxmlformats.org/drawingml/2006/chart" xmlns:r="http://schemas.openxmlformats.org/officeDocument/2006/relationships" r:id="rId3"/>
            </a:graphicData>
          </a:graphic>
        </p:graphicFrame>
        <p:sp>
          <p:nvSpPr>
            <p:cNvPr id="27" name="TextBox 4">
              <a:extLst>
                <a:ext uri="{FF2B5EF4-FFF2-40B4-BE49-F238E27FC236}">
                  <a16:creationId xmlns:a16="http://schemas.microsoft.com/office/drawing/2014/main" id="{597A311B-390D-4117-9680-38CEB9188088}"/>
                </a:ext>
              </a:extLst>
            </p:cNvPr>
            <p:cNvSpPr txBox="1"/>
            <p:nvPr/>
          </p:nvSpPr>
          <p:spPr>
            <a:xfrm>
              <a:off x="3315738" y="5084578"/>
              <a:ext cx="737702" cy="276999"/>
            </a:xfrm>
            <a:prstGeom prst="rect">
              <a:avLst/>
            </a:prstGeom>
            <a:noFill/>
          </p:spPr>
          <p:txBody>
            <a:bodyPr wrap="none" rtlCol="0">
              <a:spAutoFit/>
            </a:bodyPr>
            <a:lstStyle/>
            <a:p>
              <a:r>
                <a:rPr lang="en-US" sz="1200" dirty="0"/>
                <a:t>Mapping</a:t>
              </a:r>
            </a:p>
          </p:txBody>
        </p:sp>
        <p:sp>
          <p:nvSpPr>
            <p:cNvPr id="29" name="TextBox 5">
              <a:extLst>
                <a:ext uri="{FF2B5EF4-FFF2-40B4-BE49-F238E27FC236}">
                  <a16:creationId xmlns:a16="http://schemas.microsoft.com/office/drawing/2014/main" id="{074BEE9D-CC53-4784-9827-EB5E17736BC2}"/>
                </a:ext>
              </a:extLst>
            </p:cNvPr>
            <p:cNvSpPr txBox="1"/>
            <p:nvPr/>
          </p:nvSpPr>
          <p:spPr>
            <a:xfrm>
              <a:off x="4180832" y="5084578"/>
              <a:ext cx="556178" cy="276999"/>
            </a:xfrm>
            <a:prstGeom prst="rect">
              <a:avLst/>
            </a:prstGeom>
            <a:noFill/>
          </p:spPr>
          <p:txBody>
            <a:bodyPr wrap="none" rtlCol="0">
              <a:spAutoFit/>
            </a:bodyPr>
            <a:lstStyle/>
            <a:p>
              <a:r>
                <a:rPr lang="en-US" sz="1200" dirty="0"/>
                <a:t>Stress</a:t>
              </a:r>
            </a:p>
          </p:txBody>
        </p:sp>
        <p:sp>
          <p:nvSpPr>
            <p:cNvPr id="32" name="TextBox 6">
              <a:extLst>
                <a:ext uri="{FF2B5EF4-FFF2-40B4-BE49-F238E27FC236}">
                  <a16:creationId xmlns:a16="http://schemas.microsoft.com/office/drawing/2014/main" id="{44E97BAC-82A3-4C60-B68C-0BA209BE52A1}"/>
                </a:ext>
              </a:extLst>
            </p:cNvPr>
            <p:cNvSpPr txBox="1"/>
            <p:nvPr/>
          </p:nvSpPr>
          <p:spPr>
            <a:xfrm>
              <a:off x="5059373" y="5084577"/>
              <a:ext cx="441146" cy="276999"/>
            </a:xfrm>
            <a:prstGeom prst="rect">
              <a:avLst/>
            </a:prstGeom>
            <a:noFill/>
          </p:spPr>
          <p:txBody>
            <a:bodyPr wrap="none" rtlCol="0">
              <a:spAutoFit/>
            </a:bodyPr>
            <a:lstStyle/>
            <a:p>
              <a:r>
                <a:rPr lang="en-US" sz="1200" dirty="0"/>
                <a:t>P2G</a:t>
              </a:r>
            </a:p>
          </p:txBody>
        </p:sp>
        <p:sp>
          <p:nvSpPr>
            <p:cNvPr id="33" name="TextBox 7">
              <a:extLst>
                <a:ext uri="{FF2B5EF4-FFF2-40B4-BE49-F238E27FC236}">
                  <a16:creationId xmlns:a16="http://schemas.microsoft.com/office/drawing/2014/main" id="{8A131918-AAD9-44BE-8880-6B9231AB92E5}"/>
                </a:ext>
              </a:extLst>
            </p:cNvPr>
            <p:cNvSpPr txBox="1"/>
            <p:nvPr/>
          </p:nvSpPr>
          <p:spPr>
            <a:xfrm>
              <a:off x="5921430" y="5083070"/>
              <a:ext cx="569580" cy="276999"/>
            </a:xfrm>
            <a:prstGeom prst="rect">
              <a:avLst/>
            </a:prstGeom>
            <a:noFill/>
          </p:spPr>
          <p:txBody>
            <a:bodyPr wrap="none" rtlCol="0">
              <a:spAutoFit/>
            </a:bodyPr>
            <a:lstStyle/>
            <a:p>
              <a:r>
                <a:rPr lang="en-US" sz="1200" dirty="0"/>
                <a:t>Solver</a:t>
              </a:r>
            </a:p>
          </p:txBody>
        </p:sp>
        <p:sp>
          <p:nvSpPr>
            <p:cNvPr id="34" name="TextBox 8">
              <a:extLst>
                <a:ext uri="{FF2B5EF4-FFF2-40B4-BE49-F238E27FC236}">
                  <a16:creationId xmlns:a16="http://schemas.microsoft.com/office/drawing/2014/main" id="{FA7F2650-8B69-4977-A1D1-5D008784E806}"/>
                </a:ext>
              </a:extLst>
            </p:cNvPr>
            <p:cNvSpPr txBox="1"/>
            <p:nvPr/>
          </p:nvSpPr>
          <p:spPr>
            <a:xfrm>
              <a:off x="6740824" y="5083069"/>
              <a:ext cx="441146" cy="276999"/>
            </a:xfrm>
            <a:prstGeom prst="rect">
              <a:avLst/>
            </a:prstGeom>
            <a:noFill/>
          </p:spPr>
          <p:txBody>
            <a:bodyPr wrap="none" rtlCol="0">
              <a:spAutoFit/>
            </a:bodyPr>
            <a:lstStyle/>
            <a:p>
              <a:r>
                <a:rPr lang="en-US" sz="1200" dirty="0"/>
                <a:t>G2P</a:t>
              </a:r>
            </a:p>
          </p:txBody>
        </p:sp>
        <p:sp>
          <p:nvSpPr>
            <p:cNvPr id="35" name="TextBox 10">
              <a:extLst>
                <a:ext uri="{FF2B5EF4-FFF2-40B4-BE49-F238E27FC236}">
                  <a16:creationId xmlns:a16="http://schemas.microsoft.com/office/drawing/2014/main" id="{29008DF2-C2BD-4F9D-B5DC-EFC0813ABD02}"/>
                </a:ext>
              </a:extLst>
            </p:cNvPr>
            <p:cNvSpPr txBox="1"/>
            <p:nvPr/>
          </p:nvSpPr>
          <p:spPr>
            <a:xfrm>
              <a:off x="7483815" y="5083068"/>
              <a:ext cx="628698" cy="276999"/>
            </a:xfrm>
            <a:prstGeom prst="rect">
              <a:avLst/>
            </a:prstGeom>
            <a:noFill/>
          </p:spPr>
          <p:txBody>
            <a:bodyPr wrap="none" rtlCol="0">
              <a:spAutoFit/>
            </a:bodyPr>
            <a:lstStyle/>
            <a:p>
              <a:r>
                <a:rPr lang="en-US" sz="1200" dirty="0"/>
                <a:t>Sorting</a:t>
              </a:r>
            </a:p>
          </p:txBody>
        </p:sp>
        <p:sp>
          <p:nvSpPr>
            <p:cNvPr id="36" name="TextBox 11">
              <a:extLst>
                <a:ext uri="{FF2B5EF4-FFF2-40B4-BE49-F238E27FC236}">
                  <a16:creationId xmlns:a16="http://schemas.microsoft.com/office/drawing/2014/main" id="{B649BA86-1DDD-4247-A646-A03A98F21181}"/>
                </a:ext>
              </a:extLst>
            </p:cNvPr>
            <p:cNvSpPr txBox="1"/>
            <p:nvPr/>
          </p:nvSpPr>
          <p:spPr>
            <a:xfrm>
              <a:off x="8268990" y="5083068"/>
              <a:ext cx="606833" cy="276999"/>
            </a:xfrm>
            <a:prstGeom prst="rect">
              <a:avLst/>
            </a:prstGeom>
            <a:noFill/>
          </p:spPr>
          <p:txBody>
            <a:bodyPr wrap="none" rtlCol="0">
              <a:spAutoFit/>
            </a:bodyPr>
            <a:lstStyle/>
            <a:p>
              <a:r>
                <a:rPr lang="en-US" sz="1200" dirty="0"/>
                <a:t>Others</a:t>
              </a:r>
            </a:p>
          </p:txBody>
        </p:sp>
      </p:grpSp>
    </p:spTree>
    <p:extLst>
      <p:ext uri="{BB962C8B-B14F-4D97-AF65-F5344CB8AC3E}">
        <p14:creationId xmlns:p14="http://schemas.microsoft.com/office/powerpoint/2010/main" val="606839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31C291-326B-46C1-86BF-3AE1E06ABD36}"/>
              </a:ext>
            </a:extLst>
          </p:cNvPr>
          <p:cNvSpPr>
            <a:spLocks noGrp="1"/>
          </p:cNvSpPr>
          <p:nvPr>
            <p:ph type="title"/>
          </p:nvPr>
        </p:nvSpPr>
        <p:spPr/>
        <p:txBody>
          <a:bodyPr/>
          <a:lstStyle/>
          <a:p>
            <a:r>
              <a:rPr lang="en-US" altLang="zh-CN" dirty="0"/>
              <a:t>Summary: </a:t>
            </a:r>
            <a:endParaRPr lang="zh-CN" altLang="en-US" dirty="0"/>
          </a:p>
        </p:txBody>
      </p:sp>
      <p:sp>
        <p:nvSpPr>
          <p:cNvPr id="3" name="内容占位符 2">
            <a:extLst>
              <a:ext uri="{FF2B5EF4-FFF2-40B4-BE49-F238E27FC236}">
                <a16:creationId xmlns:a16="http://schemas.microsoft.com/office/drawing/2014/main" id="{58AA53E9-8E2B-46D6-99C9-D3E152E45F7D}"/>
              </a:ext>
            </a:extLst>
          </p:cNvPr>
          <p:cNvSpPr>
            <a:spLocks noGrp="1"/>
          </p:cNvSpPr>
          <p:nvPr>
            <p:ph idx="1"/>
          </p:nvPr>
        </p:nvSpPr>
        <p:spPr/>
        <p:txBody>
          <a:bodyPr/>
          <a:lstStyle/>
          <a:p>
            <a:r>
              <a:rPr lang="en-US" altLang="zh-CN" dirty="0"/>
              <a:t>GPU MPM pipeline</a:t>
            </a:r>
          </a:p>
          <a:p>
            <a:pPr lvl="1"/>
            <a:r>
              <a:rPr lang="en-US" altLang="zh-CN" dirty="0"/>
              <a:t>efficient, extensible</a:t>
            </a:r>
            <a:r>
              <a:rPr lang="en-US" altLang="zh-CN"/>
              <a:t>, cross-platform</a:t>
            </a:r>
            <a:endParaRPr lang="en-US" altLang="zh-CN" dirty="0"/>
          </a:p>
          <a:p>
            <a:pPr lvl="1"/>
            <a:r>
              <a:rPr lang="en-US" altLang="zh-CN" dirty="0"/>
              <a:t>support multiple-materials </a:t>
            </a:r>
          </a:p>
          <a:p>
            <a:pPr lvl="1"/>
            <a:r>
              <a:rPr lang="en-US" altLang="zh-CN" dirty="0"/>
              <a:t>https://github.com/kuiwuchn/GPUMPM</a:t>
            </a:r>
          </a:p>
          <a:p>
            <a:endParaRPr lang="en-US" altLang="zh-CN" dirty="0"/>
          </a:p>
          <a:p>
            <a:r>
              <a:rPr lang="en-US" altLang="zh-CN" dirty="0"/>
              <a:t>What’s next?</a:t>
            </a:r>
          </a:p>
          <a:p>
            <a:pPr lvl="1"/>
            <a:r>
              <a:rPr lang="en-US" altLang="zh-CN" dirty="0"/>
              <a:t>Multi-GPU MPM</a:t>
            </a:r>
          </a:p>
          <a:p>
            <a:pPr lvl="1"/>
            <a:r>
              <a:rPr lang="en-US" altLang="zh-CN" dirty="0"/>
              <a:t>Distributed GMPM</a:t>
            </a:r>
          </a:p>
          <a:p>
            <a:endParaRPr lang="zh-CN" altLang="en-US" dirty="0"/>
          </a:p>
        </p:txBody>
      </p:sp>
      <p:pic>
        <p:nvPicPr>
          <p:cNvPr id="5" name="图片 4">
            <a:extLst>
              <a:ext uri="{FF2B5EF4-FFF2-40B4-BE49-F238E27FC236}">
                <a16:creationId xmlns:a16="http://schemas.microsoft.com/office/drawing/2014/main" id="{81538EC1-28BC-48B0-BADA-9A8766DB35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9053" y="365125"/>
            <a:ext cx="8518144" cy="4791456"/>
          </a:xfrm>
          <a:prstGeom prst="rect">
            <a:avLst/>
          </a:prstGeom>
        </p:spPr>
      </p:pic>
    </p:spTree>
    <p:extLst>
      <p:ext uri="{BB962C8B-B14F-4D97-AF65-F5344CB8AC3E}">
        <p14:creationId xmlns:p14="http://schemas.microsoft.com/office/powerpoint/2010/main" val="1060169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图片 10" descr="图片包含 室内, 墙壁, 红色, 就坐&#10;&#10;描述已自动生成">
            <a:extLst>
              <a:ext uri="{FF2B5EF4-FFF2-40B4-BE49-F238E27FC236}">
                <a16:creationId xmlns:a16="http://schemas.microsoft.com/office/drawing/2014/main" id="{84A8423E-40A1-4B56-981E-6D0FAB4E9DC6}"/>
              </a:ext>
            </a:extLst>
          </p:cNvPr>
          <p:cNvPicPr>
            <a:picLocks noChangeAspect="1"/>
          </p:cNvPicPr>
          <p:nvPr/>
        </p:nvPicPr>
        <p:blipFill rotWithShape="1">
          <a:blip r:embed="rId2">
            <a:extLst>
              <a:ext uri="{28A0092B-C50C-407E-A947-70E740481C1C}">
                <a14:useLocalDpi xmlns:a14="http://schemas.microsoft.com/office/drawing/2010/main" val="0"/>
              </a:ext>
            </a:extLst>
          </a:blip>
          <a:srcRect t="65" r="-2" b="-2"/>
          <a:stretch/>
        </p:blipFill>
        <p:spPr>
          <a:xfrm>
            <a:off x="4493436" y="243"/>
            <a:ext cx="7698564" cy="3346705"/>
          </a:xfrm>
          <a:custGeom>
            <a:avLst/>
            <a:gdLst>
              <a:gd name="connsiteX0" fmla="*/ 1549963 w 7698564"/>
              <a:gd name="connsiteY0" fmla="*/ 0 h 3346705"/>
              <a:gd name="connsiteX1" fmla="*/ 1555540 w 7698564"/>
              <a:gd name="connsiteY1" fmla="*/ 0 h 3346705"/>
              <a:gd name="connsiteX2" fmla="*/ 2621768 w 7698564"/>
              <a:gd name="connsiteY2" fmla="*/ 0 h 3346705"/>
              <a:gd name="connsiteX3" fmla="*/ 6451640 w 7698564"/>
              <a:gd name="connsiteY3" fmla="*/ 0 h 3346705"/>
              <a:gd name="connsiteX4" fmla="*/ 6451640 w 7698564"/>
              <a:gd name="connsiteY4" fmla="*/ 479 h 3346705"/>
              <a:gd name="connsiteX5" fmla="*/ 7698564 w 7698564"/>
              <a:gd name="connsiteY5" fmla="*/ 479 h 3346705"/>
              <a:gd name="connsiteX6" fmla="*/ 7698564 w 7698564"/>
              <a:gd name="connsiteY6" fmla="*/ 3346705 h 3346705"/>
              <a:gd name="connsiteX7" fmla="*/ 0 w 7698564"/>
              <a:gd name="connsiteY7" fmla="*/ 3346705 h 334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5" name="图片 4" descr="图片包含 草, 室内&#10;&#10;描述已自动生成">
            <a:extLst>
              <a:ext uri="{FF2B5EF4-FFF2-40B4-BE49-F238E27FC236}">
                <a16:creationId xmlns:a16="http://schemas.microsoft.com/office/drawing/2014/main" id="{F42529F1-813C-41B3-8BCE-9A80CFAB6153}"/>
              </a:ext>
            </a:extLst>
          </p:cNvPr>
          <p:cNvPicPr>
            <a:picLocks noChangeAspect="1"/>
          </p:cNvPicPr>
          <p:nvPr/>
        </p:nvPicPr>
        <p:blipFill rotWithShape="1">
          <a:blip r:embed="rId3">
            <a:extLst>
              <a:ext uri="{28A0092B-C50C-407E-A947-70E740481C1C}">
                <a14:useLocalDpi xmlns:a14="http://schemas.microsoft.com/office/drawing/2010/main" val="0"/>
              </a:ext>
            </a:extLst>
          </a:blip>
          <a:srcRect l="9828" r="-1" b="-1"/>
          <a:stretch/>
        </p:blipFill>
        <p:spPr>
          <a:xfrm>
            <a:off x="20" y="10"/>
            <a:ext cx="5859777" cy="3346695"/>
          </a:xfrm>
          <a:custGeom>
            <a:avLst/>
            <a:gdLst>
              <a:gd name="connsiteX0" fmla="*/ 0 w 5859797"/>
              <a:gd name="connsiteY0" fmla="*/ 0 h 3346705"/>
              <a:gd name="connsiteX1" fmla="*/ 5859797 w 5859797"/>
              <a:gd name="connsiteY1" fmla="*/ 0 h 3346705"/>
              <a:gd name="connsiteX2" fmla="*/ 4309834 w 5859797"/>
              <a:gd name="connsiteY2" fmla="*/ 3346705 h 3346705"/>
              <a:gd name="connsiteX3" fmla="*/ 4304257 w 5859797"/>
              <a:gd name="connsiteY3" fmla="*/ 3346705 h 3346705"/>
              <a:gd name="connsiteX4" fmla="*/ 3238029 w 5859797"/>
              <a:gd name="connsiteY4" fmla="*/ 3346705 h 3346705"/>
              <a:gd name="connsiteX5" fmla="*/ 0 w 5859797"/>
              <a:gd name="connsiteY5" fmla="*/ 3346705 h 334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14" name="图片 13" descr="图片包含 蛋糕, 室内, 生日, 餐桌&#10;&#10;描述已自动生成">
            <a:extLst>
              <a:ext uri="{FF2B5EF4-FFF2-40B4-BE49-F238E27FC236}">
                <a16:creationId xmlns:a16="http://schemas.microsoft.com/office/drawing/2014/main" id="{85153F1C-A46C-483D-A3F9-10CD8EEA1FBA}"/>
              </a:ext>
            </a:extLst>
          </p:cNvPr>
          <p:cNvPicPr>
            <a:picLocks noChangeAspect="1"/>
          </p:cNvPicPr>
          <p:nvPr/>
        </p:nvPicPr>
        <p:blipFill rotWithShape="1">
          <a:blip r:embed="rId4">
            <a:extLst>
              <a:ext uri="{28A0092B-C50C-407E-A947-70E740481C1C}">
                <a14:useLocalDpi xmlns:a14="http://schemas.microsoft.com/office/drawing/2010/main" val="0"/>
              </a:ext>
            </a:extLst>
          </a:blip>
          <a:srcRect l="26338" r="20422"/>
          <a:stretch/>
        </p:blipFill>
        <p:spPr>
          <a:xfrm>
            <a:off x="6350089" y="3511295"/>
            <a:ext cx="5841911" cy="3346705"/>
          </a:xfrm>
          <a:custGeom>
            <a:avLst/>
            <a:gdLst>
              <a:gd name="connsiteX0" fmla="*/ 1549963 w 5841911"/>
              <a:gd name="connsiteY0" fmla="*/ 0 h 3346705"/>
              <a:gd name="connsiteX1" fmla="*/ 1555540 w 5841911"/>
              <a:gd name="connsiteY1" fmla="*/ 0 h 3346705"/>
              <a:gd name="connsiteX2" fmla="*/ 2621768 w 5841911"/>
              <a:gd name="connsiteY2" fmla="*/ 0 h 3346705"/>
              <a:gd name="connsiteX3" fmla="*/ 5841911 w 5841911"/>
              <a:gd name="connsiteY3" fmla="*/ 0 h 3346705"/>
              <a:gd name="connsiteX4" fmla="*/ 5841911 w 5841911"/>
              <a:gd name="connsiteY4" fmla="*/ 3346705 h 3346705"/>
              <a:gd name="connsiteX5" fmla="*/ 0 w 5841911"/>
              <a:gd name="connsiteY5" fmla="*/ 3346705 h 334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7" name="图片 6" descr="图片包含 树, 植物, 绿色, 室内&#10;&#10;描述已自动生成">
            <a:extLst>
              <a:ext uri="{FF2B5EF4-FFF2-40B4-BE49-F238E27FC236}">
                <a16:creationId xmlns:a16="http://schemas.microsoft.com/office/drawing/2014/main" id="{D8956C0D-1FEE-4D7D-9A56-EBAA45A05AD1}"/>
              </a:ext>
            </a:extLst>
          </p:cNvPr>
          <p:cNvPicPr>
            <a:picLocks noChangeAspect="1"/>
          </p:cNvPicPr>
          <p:nvPr/>
        </p:nvPicPr>
        <p:blipFill rotWithShape="1">
          <a:blip r:embed="rId5">
            <a:extLst>
              <a:ext uri="{28A0092B-C50C-407E-A947-70E740481C1C}">
                <a14:useLocalDpi xmlns:a14="http://schemas.microsoft.com/office/drawing/2010/main" val="0"/>
              </a:ext>
            </a:extLst>
          </a:blip>
          <a:srcRect l="3778" r="3633"/>
          <a:stretch/>
        </p:blipFill>
        <p:spPr>
          <a:xfrm>
            <a:off x="20" y="3511295"/>
            <a:ext cx="7698544" cy="3346705"/>
          </a:xfrm>
          <a:custGeom>
            <a:avLst/>
            <a:gdLst>
              <a:gd name="connsiteX0" fmla="*/ 0 w 7698564"/>
              <a:gd name="connsiteY0" fmla="*/ 0 h 3346705"/>
              <a:gd name="connsiteX1" fmla="*/ 7698564 w 7698564"/>
              <a:gd name="connsiteY1" fmla="*/ 0 h 3346705"/>
              <a:gd name="connsiteX2" fmla="*/ 6148601 w 7698564"/>
              <a:gd name="connsiteY2" fmla="*/ 3346705 h 3346705"/>
              <a:gd name="connsiteX3" fmla="*/ 6143024 w 7698564"/>
              <a:gd name="connsiteY3" fmla="*/ 3346705 h 3346705"/>
              <a:gd name="connsiteX4" fmla="*/ 5076796 w 7698564"/>
              <a:gd name="connsiteY4" fmla="*/ 3346705 h 3346705"/>
              <a:gd name="connsiteX5" fmla="*/ 1246924 w 7698564"/>
              <a:gd name="connsiteY5" fmla="*/ 3346705 h 3346705"/>
              <a:gd name="connsiteX6" fmla="*/ 1246924 w 7698564"/>
              <a:gd name="connsiteY6" fmla="*/ 3346226 h 3346705"/>
              <a:gd name="connsiteX7" fmla="*/ 0 w 7698564"/>
              <a:gd name="connsiteY7" fmla="*/ 3346226 h 334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21264028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0C97FF-B74D-4074-8E50-99A6618D8F97}"/>
              </a:ext>
            </a:extLst>
          </p:cNvPr>
          <p:cNvSpPr>
            <a:spLocks noGrp="1"/>
          </p:cNvSpPr>
          <p:nvPr>
            <p:ph type="title"/>
          </p:nvPr>
        </p:nvSpPr>
        <p:spPr>
          <a:xfrm>
            <a:off x="801098" y="1396289"/>
            <a:ext cx="4624342" cy="1325563"/>
          </a:xfrm>
        </p:spPr>
        <p:txBody>
          <a:bodyPr>
            <a:normAutofit/>
          </a:bodyPr>
          <a:lstStyle/>
          <a:p>
            <a:r>
              <a:rPr lang="en-US" altLang="zh-CN" dirty="0"/>
              <a:t>Collision Detection</a:t>
            </a:r>
            <a:endParaRPr lang="zh-CN" altLang="en-US" dirty="0"/>
          </a:p>
        </p:txBody>
      </p:sp>
      <p:sp>
        <p:nvSpPr>
          <p:cNvPr id="12" name="Oval 11">
            <a:extLst>
              <a:ext uri="{FF2B5EF4-FFF2-40B4-BE49-F238E27FC236}">
                <a16:creationId xmlns:a16="http://schemas.microsoft.com/office/drawing/2014/main" id="{07977D39-626F-40D7-B00F-16E02602D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495" y="197110"/>
            <a:ext cx="2020824" cy="202082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图片 6">
            <a:extLst>
              <a:ext uri="{FF2B5EF4-FFF2-40B4-BE49-F238E27FC236}">
                <a16:creationId xmlns:a16="http://schemas.microsoft.com/office/drawing/2014/main" id="{22B0AF1A-68BF-4806-9815-86613C41036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223" r="11780" b="4"/>
          <a:stretch/>
        </p:blipFill>
        <p:spPr>
          <a:xfrm>
            <a:off x="5680087" y="361702"/>
            <a:ext cx="1691640" cy="1691640"/>
          </a:xfrm>
          <a:custGeom>
            <a:avLst/>
            <a:gdLst>
              <a:gd name="connsiteX0" fmla="*/ 978408 w 1956816"/>
              <a:gd name="connsiteY0" fmla="*/ 0 h 1956816"/>
              <a:gd name="connsiteX1" fmla="*/ 1956816 w 1956816"/>
              <a:gd name="connsiteY1" fmla="*/ 978408 h 1956816"/>
              <a:gd name="connsiteX2" fmla="*/ 978408 w 1956816"/>
              <a:gd name="connsiteY2" fmla="*/ 1956816 h 1956816"/>
              <a:gd name="connsiteX3" fmla="*/ 0 w 1956816"/>
              <a:gd name="connsiteY3" fmla="*/ 978408 h 1956816"/>
              <a:gd name="connsiteX4" fmla="*/ 978408 w 1956816"/>
              <a:gd name="connsiteY4" fmla="*/ 0 h 1956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6816" h="1956816">
                <a:moveTo>
                  <a:pt x="978408" y="0"/>
                </a:moveTo>
                <a:cubicBezTo>
                  <a:pt x="1518768" y="0"/>
                  <a:pt x="1956816" y="438048"/>
                  <a:pt x="1956816" y="978408"/>
                </a:cubicBezTo>
                <a:cubicBezTo>
                  <a:pt x="1956816" y="1518768"/>
                  <a:pt x="1518768" y="1956816"/>
                  <a:pt x="978408" y="1956816"/>
                </a:cubicBezTo>
                <a:cubicBezTo>
                  <a:pt x="438048" y="1956816"/>
                  <a:pt x="0" y="1518768"/>
                  <a:pt x="0" y="978408"/>
                </a:cubicBezTo>
                <a:cubicBezTo>
                  <a:pt x="0" y="438048"/>
                  <a:pt x="438048" y="0"/>
                  <a:pt x="978408" y="0"/>
                </a:cubicBezTo>
                <a:close/>
              </a:path>
            </a:pathLst>
          </a:custGeom>
        </p:spPr>
      </p:pic>
      <p:sp>
        <p:nvSpPr>
          <p:cNvPr id="3" name="内容占位符 2">
            <a:extLst>
              <a:ext uri="{FF2B5EF4-FFF2-40B4-BE49-F238E27FC236}">
                <a16:creationId xmlns:a16="http://schemas.microsoft.com/office/drawing/2014/main" id="{455F387D-FC17-425D-BA5F-DFF4CE08701F}"/>
              </a:ext>
            </a:extLst>
          </p:cNvPr>
          <p:cNvSpPr>
            <a:spLocks noGrp="1"/>
          </p:cNvSpPr>
          <p:nvPr>
            <p:ph idx="1"/>
          </p:nvPr>
        </p:nvSpPr>
        <p:spPr>
          <a:xfrm>
            <a:off x="805543" y="2871982"/>
            <a:ext cx="4558309" cy="3181684"/>
          </a:xfrm>
        </p:spPr>
        <p:txBody>
          <a:bodyPr anchor="ctr">
            <a:normAutofit/>
          </a:bodyPr>
          <a:lstStyle/>
          <a:p>
            <a:r>
              <a:rPr lang="en-US" altLang="zh-CN" sz="1800" dirty="0"/>
              <a:t>Broad-phase Collision Detection</a:t>
            </a:r>
          </a:p>
          <a:p>
            <a:r>
              <a:rPr lang="en-US" altLang="zh-CN" sz="1800" dirty="0"/>
              <a:t>Look for AABB bounding box intersections</a:t>
            </a:r>
          </a:p>
          <a:p>
            <a:endParaRPr lang="en-US" altLang="zh-CN" sz="1800" dirty="0"/>
          </a:p>
          <a:p>
            <a:r>
              <a:rPr lang="en-US" altLang="zh-CN" sz="1800" dirty="0"/>
              <a:t>Typical memory-bound CUDA kernels!</a:t>
            </a:r>
            <a:endParaRPr lang="zh-CN" altLang="en-US" sz="1800" dirty="0"/>
          </a:p>
        </p:txBody>
      </p:sp>
      <p:sp>
        <p:nvSpPr>
          <p:cNvPr id="14" name="Freeform: Shape 13">
            <a:extLst>
              <a:ext uri="{FF2B5EF4-FFF2-40B4-BE49-F238E27FC236}">
                <a16:creationId xmlns:a16="http://schemas.microsoft.com/office/drawing/2014/main" id="{B905CDE4-B751-4B3E-B625-6E59F8903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4932" y="1"/>
            <a:ext cx="4077068" cy="3445261"/>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08108C16-F4C0-44AA-999D-17BD39219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3660" y="2557569"/>
            <a:ext cx="3072384" cy="30723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内容占位符 3">
            <a:extLst>
              <a:ext uri="{FF2B5EF4-FFF2-40B4-BE49-F238E27FC236}">
                <a16:creationId xmlns:a16="http://schemas.microsoft.com/office/drawing/2014/main" id="{1E7BAF41-F070-40E0-89C3-B5DD74E2911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349" r="10651"/>
          <a:stretch/>
        </p:blipFill>
        <p:spPr>
          <a:xfrm>
            <a:off x="5838252" y="2722161"/>
            <a:ext cx="2743200" cy="2743200"/>
          </a:xfrm>
          <a:custGeom>
            <a:avLst/>
            <a:gdLst>
              <a:gd name="connsiteX0" fmla="*/ 1417320 w 2834640"/>
              <a:gd name="connsiteY0" fmla="*/ 0 h 2834640"/>
              <a:gd name="connsiteX1" fmla="*/ 2834640 w 2834640"/>
              <a:gd name="connsiteY1" fmla="*/ 1417320 h 2834640"/>
              <a:gd name="connsiteX2" fmla="*/ 1417320 w 2834640"/>
              <a:gd name="connsiteY2" fmla="*/ 2834640 h 2834640"/>
              <a:gd name="connsiteX3" fmla="*/ 0 w 2834640"/>
              <a:gd name="connsiteY3" fmla="*/ 1417320 h 2834640"/>
              <a:gd name="connsiteX4" fmla="*/ 1417320 w 2834640"/>
              <a:gd name="connsiteY4" fmla="*/ 0 h 283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640" h="2834640">
                <a:moveTo>
                  <a:pt x="1417320" y="0"/>
                </a:moveTo>
                <a:cubicBezTo>
                  <a:pt x="2200084" y="0"/>
                  <a:pt x="2834640" y="634556"/>
                  <a:pt x="2834640" y="1417320"/>
                </a:cubicBezTo>
                <a:cubicBezTo>
                  <a:pt x="2834640" y="2200084"/>
                  <a:pt x="2200084" y="2834640"/>
                  <a:pt x="1417320" y="2834640"/>
                </a:cubicBezTo>
                <a:cubicBezTo>
                  <a:pt x="634556" y="2834640"/>
                  <a:pt x="0" y="2200084"/>
                  <a:pt x="0" y="1417320"/>
                </a:cubicBezTo>
                <a:cubicBezTo>
                  <a:pt x="0" y="634556"/>
                  <a:pt x="634556" y="0"/>
                  <a:pt x="1417320" y="0"/>
                </a:cubicBezTo>
                <a:close/>
              </a:path>
            </a:pathLst>
          </a:custGeom>
        </p:spPr>
      </p:pic>
      <p:pic>
        <p:nvPicPr>
          <p:cNvPr id="5" name="图片 4">
            <a:extLst>
              <a:ext uri="{FF2B5EF4-FFF2-40B4-BE49-F238E27FC236}">
                <a16:creationId xmlns:a16="http://schemas.microsoft.com/office/drawing/2014/main" id="{1DA76E0D-CA29-4D7F-86A9-F3E762D56D5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0560" r="4" b="4"/>
          <a:stretch/>
        </p:blipFill>
        <p:spPr>
          <a:xfrm>
            <a:off x="8278624" y="2"/>
            <a:ext cx="3913376" cy="3281569"/>
          </a:xfrm>
          <a:custGeom>
            <a:avLst/>
            <a:gdLst>
              <a:gd name="connsiteX0" fmla="*/ 267865 w 3913376"/>
              <a:gd name="connsiteY0" fmla="*/ 0 h 3281569"/>
              <a:gd name="connsiteX1" fmla="*/ 3913376 w 3913376"/>
              <a:gd name="connsiteY1" fmla="*/ 0 h 3281569"/>
              <a:gd name="connsiteX2" fmla="*/ 3913376 w 3913376"/>
              <a:gd name="connsiteY2" fmla="*/ 2499938 h 3281569"/>
              <a:gd name="connsiteX3" fmla="*/ 3794714 w 3913376"/>
              <a:gd name="connsiteY3" fmla="*/ 2630499 h 3281569"/>
              <a:gd name="connsiteX4" fmla="*/ 2222892 w 3913376"/>
              <a:gd name="connsiteY4" fmla="*/ 3281569 h 3281569"/>
              <a:gd name="connsiteX5" fmla="*/ 0 w 3913376"/>
              <a:gd name="connsiteY5" fmla="*/ 1058677 h 3281569"/>
              <a:gd name="connsiteX6" fmla="*/ 174686 w 3913376"/>
              <a:gd name="connsiteY6" fmla="*/ 193427 h 328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p:spPr>
      </p:pic>
      <p:sp>
        <p:nvSpPr>
          <p:cNvPr id="18" name="Freeform: Shape 17">
            <a:extLst>
              <a:ext uri="{FF2B5EF4-FFF2-40B4-BE49-F238E27FC236}">
                <a16:creationId xmlns:a16="http://schemas.microsoft.com/office/drawing/2014/main" id="{C8F10CB3-3B5E-4C7A-98CF-B87454DD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8370" y="3966828"/>
            <a:ext cx="3339958" cy="2891173"/>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图片 5">
            <a:extLst>
              <a:ext uri="{FF2B5EF4-FFF2-40B4-BE49-F238E27FC236}">
                <a16:creationId xmlns:a16="http://schemas.microsoft.com/office/drawing/2014/main" id="{3C6A4713-C756-48D0-8F0D-1E6F51E8843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135" r="5417" b="-2"/>
          <a:stretch/>
        </p:blipFill>
        <p:spPr>
          <a:xfrm>
            <a:off x="9009416" y="4131546"/>
            <a:ext cx="3178912" cy="2726454"/>
          </a:xfrm>
          <a:custGeom>
            <a:avLst/>
            <a:gdLst>
              <a:gd name="connsiteX0" fmla="*/ 1837818 w 3178912"/>
              <a:gd name="connsiteY0" fmla="*/ 0 h 2726454"/>
              <a:gd name="connsiteX1" fmla="*/ 3137352 w 3178912"/>
              <a:gd name="connsiteY1" fmla="*/ 538285 h 2726454"/>
              <a:gd name="connsiteX2" fmla="*/ 3178912 w 3178912"/>
              <a:gd name="connsiteY2" fmla="*/ 584013 h 2726454"/>
              <a:gd name="connsiteX3" fmla="*/ 3178912 w 3178912"/>
              <a:gd name="connsiteY3" fmla="*/ 2726454 h 2726454"/>
              <a:gd name="connsiteX4" fmla="*/ 229483 w 3178912"/>
              <a:gd name="connsiteY4" fmla="*/ 2726454 h 2726454"/>
              <a:gd name="connsiteX5" fmla="*/ 221815 w 3178912"/>
              <a:gd name="connsiteY5" fmla="*/ 2713832 h 2726454"/>
              <a:gd name="connsiteX6" fmla="*/ 0 w 3178912"/>
              <a:gd name="connsiteY6" fmla="*/ 1837818 h 2726454"/>
              <a:gd name="connsiteX7" fmla="*/ 1837818 w 3178912"/>
              <a:gd name="connsiteY7" fmla="*/ 0 h 272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p:spPr>
      </p:pic>
    </p:spTree>
    <p:extLst>
      <p:ext uri="{BB962C8B-B14F-4D97-AF65-F5344CB8AC3E}">
        <p14:creationId xmlns:p14="http://schemas.microsoft.com/office/powerpoint/2010/main" val="290261833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6A9F98-C58C-4535-B0F7-DEF6C67EAD30}"/>
              </a:ext>
            </a:extLst>
          </p:cNvPr>
          <p:cNvSpPr>
            <a:spLocks noGrp="1"/>
          </p:cNvSpPr>
          <p:nvPr>
            <p:ph type="title"/>
          </p:nvPr>
        </p:nvSpPr>
        <p:spPr/>
        <p:txBody>
          <a:bodyPr/>
          <a:lstStyle/>
          <a:p>
            <a:r>
              <a:rPr lang="en-US" altLang="zh-CN" dirty="0"/>
              <a:t>Material Point Method</a:t>
            </a:r>
            <a:endParaRPr lang="zh-CN" altLang="en-US" dirty="0"/>
          </a:p>
        </p:txBody>
      </p:sp>
      <p:sp>
        <p:nvSpPr>
          <p:cNvPr id="3" name="内容占位符 2">
            <a:extLst>
              <a:ext uri="{FF2B5EF4-FFF2-40B4-BE49-F238E27FC236}">
                <a16:creationId xmlns:a16="http://schemas.microsoft.com/office/drawing/2014/main" id="{12D9067D-A88D-4F47-91DC-4B1FF6AF0695}"/>
              </a:ext>
            </a:extLst>
          </p:cNvPr>
          <p:cNvSpPr>
            <a:spLocks noGrp="1"/>
          </p:cNvSpPr>
          <p:nvPr>
            <p:ph idx="1"/>
          </p:nvPr>
        </p:nvSpPr>
        <p:spPr>
          <a:xfrm>
            <a:off x="838200" y="1825624"/>
            <a:ext cx="10515600" cy="4808856"/>
          </a:xfrm>
        </p:spPr>
        <p:txBody>
          <a:bodyPr>
            <a:normAutofit/>
          </a:bodyPr>
          <a:lstStyle/>
          <a:p>
            <a:r>
              <a:rPr lang="en-US" altLang="zh-CN" dirty="0"/>
              <a:t>Fluid</a:t>
            </a:r>
          </a:p>
          <a:p>
            <a:pPr lvl="1"/>
            <a:r>
              <a:rPr lang="en-US" altLang="zh-CN" dirty="0"/>
              <a:t>Smoothed-Particle Hydrodynamics</a:t>
            </a:r>
          </a:p>
          <a:p>
            <a:pPr lvl="1"/>
            <a:r>
              <a:rPr lang="en-US" altLang="zh-CN" dirty="0"/>
              <a:t>Grid-based Methods</a:t>
            </a:r>
          </a:p>
          <a:p>
            <a:r>
              <a:rPr lang="en-US" altLang="zh-CN" dirty="0"/>
              <a:t>Solid</a:t>
            </a:r>
          </a:p>
          <a:p>
            <a:pPr lvl="1"/>
            <a:r>
              <a:rPr lang="en-US" altLang="zh-CN" dirty="0"/>
              <a:t>Finite Element Method</a:t>
            </a:r>
          </a:p>
          <a:p>
            <a:pPr lvl="1"/>
            <a:r>
              <a:rPr lang="en-US" altLang="zh-CN" dirty="0"/>
              <a:t>Finite Difference Method</a:t>
            </a:r>
          </a:p>
          <a:p>
            <a:endParaRPr lang="en-US" altLang="zh-CN" dirty="0"/>
          </a:p>
          <a:p>
            <a:r>
              <a:rPr lang="en-US" altLang="zh-CN" dirty="0"/>
              <a:t>Material Point Method</a:t>
            </a:r>
          </a:p>
          <a:p>
            <a:pPr lvl="1"/>
            <a:r>
              <a:rPr lang="en-US" altLang="zh-CN" dirty="0"/>
              <a:t>large deformation, complex topology changes</a:t>
            </a:r>
          </a:p>
          <a:p>
            <a:pPr lvl="1"/>
            <a:r>
              <a:rPr lang="en-US" altLang="zh-CN" dirty="0"/>
              <a:t>multi-material &amp; multiphase coupling</a:t>
            </a:r>
          </a:p>
          <a:p>
            <a:pPr lvl="1"/>
            <a:r>
              <a:rPr lang="en-US" altLang="zh-CN" dirty="0"/>
              <a:t>(self) collision handling</a:t>
            </a:r>
          </a:p>
        </p:txBody>
      </p:sp>
    </p:spTree>
    <p:extLst>
      <p:ext uri="{BB962C8B-B14F-4D97-AF65-F5344CB8AC3E}">
        <p14:creationId xmlns:p14="http://schemas.microsoft.com/office/powerpoint/2010/main" val="771911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2195866-9AB3-47B8-8893-92FADF14392A}"/>
              </a:ext>
            </a:extLst>
          </p:cNvPr>
          <p:cNvSpPr>
            <a:spLocks noGrp="1"/>
          </p:cNvSpPr>
          <p:nvPr>
            <p:ph type="title"/>
          </p:nvPr>
        </p:nvSpPr>
        <p:spPr>
          <a:xfrm>
            <a:off x="838200" y="365125"/>
            <a:ext cx="10515600" cy="924413"/>
          </a:xfrm>
        </p:spPr>
        <p:txBody>
          <a:bodyPr>
            <a:normAutofit fontScale="90000"/>
          </a:bodyPr>
          <a:lstStyle/>
          <a:p>
            <a:r>
              <a:rPr lang="en-US" dirty="0"/>
              <a:t>BVH (Bounding Volume Hierarchy) Construction</a:t>
            </a:r>
          </a:p>
        </p:txBody>
      </p:sp>
      <p:sp>
        <p:nvSpPr>
          <p:cNvPr id="5" name="Content Placeholder 2">
            <a:extLst>
              <a:ext uri="{FF2B5EF4-FFF2-40B4-BE49-F238E27FC236}">
                <a16:creationId xmlns:a16="http://schemas.microsoft.com/office/drawing/2014/main" id="{B8816946-25C6-4B6B-B344-A8943878AE9E}"/>
              </a:ext>
            </a:extLst>
          </p:cNvPr>
          <p:cNvSpPr>
            <a:spLocks noGrp="1"/>
          </p:cNvSpPr>
          <p:nvPr>
            <p:ph idx="1"/>
          </p:nvPr>
        </p:nvSpPr>
        <p:spPr>
          <a:xfrm>
            <a:off x="838199" y="1438031"/>
            <a:ext cx="5914293" cy="4510187"/>
          </a:xfrm>
        </p:spPr>
        <p:txBody>
          <a:bodyPr/>
          <a:lstStyle/>
          <a:p>
            <a:r>
              <a:rPr lang="en-US" sz="2200" b="1" dirty="0"/>
              <a:t>BVH Construction</a:t>
            </a:r>
          </a:p>
          <a:p>
            <a:pPr lvl="1"/>
            <a:r>
              <a:rPr lang="en-US" sz="2000" dirty="0"/>
              <a:t>[2012 </a:t>
            </a:r>
            <a:r>
              <a:rPr lang="en-US" sz="2000" dirty="0" err="1"/>
              <a:t>Karras</a:t>
            </a:r>
            <a:r>
              <a:rPr lang="en-US" sz="2000" dirty="0"/>
              <a:t>] </a:t>
            </a:r>
            <a:r>
              <a:rPr lang="en-US" altLang="zh-CN" sz="2000" dirty="0"/>
              <a:t>builds all nodes in parallel </a:t>
            </a:r>
            <a:endParaRPr lang="en-US" sz="2000" dirty="0"/>
          </a:p>
          <a:p>
            <a:pPr lvl="1"/>
            <a:r>
              <a:rPr lang="en-US" sz="2000" dirty="0"/>
              <a:t>[2014 </a:t>
            </a:r>
            <a:r>
              <a:rPr lang="en-US" altLang="zh-CN" sz="2000" dirty="0" err="1"/>
              <a:t>Apetrei</a:t>
            </a:r>
            <a:r>
              <a:rPr lang="en-US" sz="2000" dirty="0"/>
              <a:t>] builds &amp; refits in one iteration</a:t>
            </a:r>
          </a:p>
          <a:p>
            <a:endParaRPr lang="en-US" sz="2200" dirty="0"/>
          </a:p>
          <a:p>
            <a:r>
              <a:rPr lang="en-US" altLang="zh-CN" sz="2200" dirty="0">
                <a:solidFill>
                  <a:schemeClr val="bg1">
                    <a:lumMod val="75000"/>
                  </a:schemeClr>
                </a:solidFill>
              </a:rPr>
              <a:t>BVH </a:t>
            </a:r>
            <a:r>
              <a:rPr lang="en-US" altLang="zh-CN" sz="2200" dirty="0" err="1">
                <a:solidFill>
                  <a:schemeClr val="bg1">
                    <a:lumMod val="75000"/>
                  </a:schemeClr>
                </a:solidFill>
              </a:rPr>
              <a:t>Stackless</a:t>
            </a:r>
            <a:r>
              <a:rPr lang="en-US" altLang="zh-CN" sz="2200" dirty="0">
                <a:solidFill>
                  <a:schemeClr val="bg1">
                    <a:lumMod val="75000"/>
                  </a:schemeClr>
                </a:solidFill>
              </a:rPr>
              <a:t> Traversal</a:t>
            </a:r>
          </a:p>
          <a:p>
            <a:pPr lvl="1"/>
            <a:r>
              <a:rPr lang="en-US" altLang="zh-CN" sz="2000" dirty="0">
                <a:solidFill>
                  <a:schemeClr val="bg1">
                    <a:lumMod val="75000"/>
                  </a:schemeClr>
                </a:solidFill>
              </a:rPr>
              <a:t>[2007 </a:t>
            </a:r>
            <a:r>
              <a:rPr lang="en-US" altLang="zh-CN" sz="2000" dirty="0" err="1">
                <a:solidFill>
                  <a:schemeClr val="bg1">
                    <a:lumMod val="75000"/>
                  </a:schemeClr>
                </a:solidFill>
              </a:rPr>
              <a:t>Damkjaer</a:t>
            </a:r>
            <a:r>
              <a:rPr lang="en-US" altLang="zh-CN" sz="2000" dirty="0">
                <a:solidFill>
                  <a:schemeClr val="bg1">
                    <a:lumMod val="75000"/>
                  </a:schemeClr>
                </a:solidFill>
              </a:rPr>
              <a:t>] depth-first order traversal</a:t>
            </a:r>
            <a:br>
              <a:rPr lang="en-US" altLang="zh-CN" sz="2000" dirty="0">
                <a:solidFill>
                  <a:schemeClr val="bg1">
                    <a:lumMod val="75000"/>
                  </a:schemeClr>
                </a:solidFill>
              </a:rPr>
            </a:br>
            <a:r>
              <a:rPr lang="en-US" altLang="zh-CN" sz="2000" dirty="0">
                <a:solidFill>
                  <a:schemeClr val="bg1">
                    <a:lumMod val="75000"/>
                  </a:schemeClr>
                </a:solidFill>
              </a:rPr>
              <a:t>using escape index</a:t>
            </a:r>
            <a:endParaRPr lang="en-US" sz="2200" dirty="0">
              <a:solidFill>
                <a:schemeClr val="bg1">
                  <a:lumMod val="75000"/>
                </a:schemeClr>
              </a:solidFill>
            </a:endParaRPr>
          </a:p>
          <a:p>
            <a:endParaRPr lang="en-US" sz="2200" dirty="0">
              <a:solidFill>
                <a:schemeClr val="bg1">
                  <a:lumMod val="75000"/>
                </a:schemeClr>
              </a:solidFill>
            </a:endParaRPr>
          </a:p>
        </p:txBody>
      </p:sp>
      <p:pic>
        <p:nvPicPr>
          <p:cNvPr id="6" name="图片 5">
            <a:extLst>
              <a:ext uri="{FF2B5EF4-FFF2-40B4-BE49-F238E27FC236}">
                <a16:creationId xmlns:a16="http://schemas.microsoft.com/office/drawing/2014/main" id="{5331D765-2794-41E6-A2DE-A03556CAB00C}"/>
              </a:ext>
            </a:extLst>
          </p:cNvPr>
          <p:cNvPicPr>
            <a:picLocks noChangeAspect="1"/>
          </p:cNvPicPr>
          <p:nvPr/>
        </p:nvPicPr>
        <p:blipFill>
          <a:blip r:embed="rId3"/>
          <a:stretch>
            <a:fillRect/>
          </a:stretch>
        </p:blipFill>
        <p:spPr>
          <a:xfrm>
            <a:off x="6752492" y="1438030"/>
            <a:ext cx="4712688" cy="3150472"/>
          </a:xfrm>
          <a:prstGeom prst="rect">
            <a:avLst/>
          </a:prstGeom>
        </p:spPr>
      </p:pic>
      <p:sp>
        <p:nvSpPr>
          <p:cNvPr id="7" name="文本框 6">
            <a:extLst>
              <a:ext uri="{FF2B5EF4-FFF2-40B4-BE49-F238E27FC236}">
                <a16:creationId xmlns:a16="http://schemas.microsoft.com/office/drawing/2014/main" id="{D80562E1-AADA-4EFB-866D-9DB9E58E2A52}"/>
              </a:ext>
            </a:extLst>
          </p:cNvPr>
          <p:cNvSpPr txBox="1"/>
          <p:nvPr/>
        </p:nvSpPr>
        <p:spPr>
          <a:xfrm>
            <a:off x="6792686" y="4956144"/>
            <a:ext cx="4672494" cy="914400"/>
          </a:xfrm>
          <a:prstGeom prst="rect">
            <a:avLst/>
          </a:prstGeom>
        </p:spPr>
        <p:txBody>
          <a:bodyPr vert="horz" wrap="none" lIns="91440" tIns="45720" rIns="91440" bIns="45720" rtlCol="0" anchor="t">
            <a:normAutofit/>
          </a:bodyPr>
          <a:lstStyle/>
          <a:p>
            <a:pPr algn="ctr"/>
            <a:r>
              <a:rPr lang="en-US" altLang="zh-CN" sz="2000" dirty="0">
                <a:latin typeface="Arial" panose="020B0604020202020204" pitchFamily="34" charset="0"/>
                <a:cs typeface="Arial" panose="020B0604020202020204" pitchFamily="34" charset="0"/>
              </a:rPr>
              <a:t>Linear BVH built on top of primitives </a:t>
            </a:r>
            <a:br>
              <a:rPr lang="en-US" altLang="zh-CN" sz="2000" dirty="0">
                <a:latin typeface="Arial" panose="020B0604020202020204" pitchFamily="34" charset="0"/>
                <a:cs typeface="Arial" panose="020B0604020202020204" pitchFamily="34" charset="0"/>
              </a:rPr>
            </a:br>
            <a:r>
              <a:rPr lang="en-US" altLang="zh-CN" sz="2000" dirty="0">
                <a:latin typeface="Arial" panose="020B0604020202020204" pitchFamily="34" charset="0"/>
                <a:cs typeface="Arial" panose="020B0604020202020204" pitchFamily="34" charset="0"/>
              </a:rPr>
              <a:t>sorted by their Morton codes</a:t>
            </a:r>
            <a:endParaRPr lang="zh-CN"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268028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84D35A-C928-4FBB-A133-A2A55201AFDB}"/>
              </a:ext>
            </a:extLst>
          </p:cNvPr>
          <p:cNvSpPr>
            <a:spLocks noGrp="1"/>
          </p:cNvSpPr>
          <p:nvPr>
            <p:ph type="title"/>
          </p:nvPr>
        </p:nvSpPr>
        <p:spPr>
          <a:xfrm>
            <a:off x="838200" y="365125"/>
            <a:ext cx="10515600" cy="924413"/>
          </a:xfrm>
        </p:spPr>
        <p:txBody>
          <a:bodyPr/>
          <a:lstStyle/>
          <a:p>
            <a:r>
              <a:rPr lang="en-US" dirty="0" err="1"/>
              <a:t>Stackless</a:t>
            </a:r>
            <a:r>
              <a:rPr lang="en-US" dirty="0"/>
              <a:t> BVH Traversal</a:t>
            </a:r>
          </a:p>
        </p:txBody>
      </p:sp>
      <p:sp>
        <p:nvSpPr>
          <p:cNvPr id="5" name="Content Placeholder 2">
            <a:extLst>
              <a:ext uri="{FF2B5EF4-FFF2-40B4-BE49-F238E27FC236}">
                <a16:creationId xmlns:a16="http://schemas.microsoft.com/office/drawing/2014/main" id="{D6388607-0CC4-4232-9F0B-738F21A0768B}"/>
              </a:ext>
            </a:extLst>
          </p:cNvPr>
          <p:cNvSpPr>
            <a:spLocks noGrp="1"/>
          </p:cNvSpPr>
          <p:nvPr>
            <p:ph idx="1"/>
          </p:nvPr>
        </p:nvSpPr>
        <p:spPr>
          <a:xfrm>
            <a:off x="838198" y="1438031"/>
            <a:ext cx="5954487" cy="4510187"/>
          </a:xfrm>
        </p:spPr>
        <p:txBody>
          <a:bodyPr/>
          <a:lstStyle/>
          <a:p>
            <a:r>
              <a:rPr lang="en-US" sz="2200" dirty="0">
                <a:solidFill>
                  <a:schemeClr val="bg1">
                    <a:lumMod val="75000"/>
                  </a:schemeClr>
                </a:solidFill>
              </a:rPr>
              <a:t>BVH Construction</a:t>
            </a:r>
          </a:p>
          <a:p>
            <a:pPr lvl="1"/>
            <a:r>
              <a:rPr lang="en-US" sz="2000" dirty="0">
                <a:solidFill>
                  <a:schemeClr val="bg1">
                    <a:lumMod val="75000"/>
                  </a:schemeClr>
                </a:solidFill>
              </a:rPr>
              <a:t>[2012 </a:t>
            </a:r>
            <a:r>
              <a:rPr lang="en-US" sz="2000" dirty="0" err="1">
                <a:solidFill>
                  <a:schemeClr val="bg1">
                    <a:lumMod val="75000"/>
                  </a:schemeClr>
                </a:solidFill>
              </a:rPr>
              <a:t>Karras</a:t>
            </a:r>
            <a:r>
              <a:rPr lang="en-US" sz="2000" dirty="0">
                <a:solidFill>
                  <a:schemeClr val="bg1">
                    <a:lumMod val="75000"/>
                  </a:schemeClr>
                </a:solidFill>
              </a:rPr>
              <a:t>] </a:t>
            </a:r>
            <a:r>
              <a:rPr lang="en-US" altLang="zh-CN" sz="2000" dirty="0">
                <a:solidFill>
                  <a:schemeClr val="bg1">
                    <a:lumMod val="75000"/>
                  </a:schemeClr>
                </a:solidFill>
              </a:rPr>
              <a:t>builds all nodes in parallel </a:t>
            </a:r>
            <a:endParaRPr lang="en-US" sz="2000" dirty="0">
              <a:solidFill>
                <a:schemeClr val="bg1">
                  <a:lumMod val="75000"/>
                </a:schemeClr>
              </a:solidFill>
            </a:endParaRPr>
          </a:p>
          <a:p>
            <a:pPr lvl="1"/>
            <a:r>
              <a:rPr lang="en-US" sz="2000" dirty="0">
                <a:solidFill>
                  <a:schemeClr val="bg1">
                    <a:lumMod val="75000"/>
                  </a:schemeClr>
                </a:solidFill>
              </a:rPr>
              <a:t>[2014 </a:t>
            </a:r>
            <a:r>
              <a:rPr lang="en-US" altLang="zh-CN" sz="2000" dirty="0" err="1">
                <a:solidFill>
                  <a:schemeClr val="bg1">
                    <a:lumMod val="75000"/>
                  </a:schemeClr>
                </a:solidFill>
              </a:rPr>
              <a:t>Apetrei</a:t>
            </a:r>
            <a:r>
              <a:rPr lang="en-US" sz="2000" dirty="0">
                <a:solidFill>
                  <a:schemeClr val="bg1">
                    <a:lumMod val="75000"/>
                  </a:schemeClr>
                </a:solidFill>
              </a:rPr>
              <a:t>] builds &amp; refits in one iteration</a:t>
            </a:r>
          </a:p>
          <a:p>
            <a:endParaRPr lang="en-US" sz="2200" dirty="0"/>
          </a:p>
          <a:p>
            <a:r>
              <a:rPr lang="en-US" altLang="zh-CN" sz="2200" b="1" dirty="0"/>
              <a:t>BVH </a:t>
            </a:r>
            <a:r>
              <a:rPr lang="en-US" altLang="zh-CN" sz="2200" b="1" dirty="0" err="1"/>
              <a:t>Stackless</a:t>
            </a:r>
            <a:r>
              <a:rPr lang="en-US" altLang="zh-CN" sz="2200" b="1" dirty="0"/>
              <a:t> Traversal</a:t>
            </a:r>
          </a:p>
          <a:p>
            <a:pPr lvl="1"/>
            <a:r>
              <a:rPr lang="en-US" altLang="zh-CN" sz="2000" dirty="0"/>
              <a:t>[2007 </a:t>
            </a:r>
            <a:r>
              <a:rPr lang="en-US" altLang="zh-CN" sz="2000" dirty="0" err="1"/>
              <a:t>Damkjaer</a:t>
            </a:r>
            <a:r>
              <a:rPr lang="en-US" altLang="zh-CN" sz="2000" dirty="0"/>
              <a:t>] depth-first order traversal</a:t>
            </a:r>
            <a:br>
              <a:rPr lang="en-US" altLang="zh-CN" sz="2000" dirty="0"/>
            </a:br>
            <a:r>
              <a:rPr lang="en-US" altLang="zh-CN" sz="2000" dirty="0"/>
              <a:t>using escape index</a:t>
            </a:r>
            <a:endParaRPr lang="en-US" sz="2200" dirty="0"/>
          </a:p>
          <a:p>
            <a:endParaRPr lang="en-US" sz="2200" dirty="0">
              <a:solidFill>
                <a:schemeClr val="bg1">
                  <a:lumMod val="75000"/>
                </a:schemeClr>
              </a:solidFill>
            </a:endParaRPr>
          </a:p>
        </p:txBody>
      </p:sp>
      <p:sp>
        <p:nvSpPr>
          <p:cNvPr id="6" name="文本框 5">
            <a:extLst>
              <a:ext uri="{FF2B5EF4-FFF2-40B4-BE49-F238E27FC236}">
                <a16:creationId xmlns:a16="http://schemas.microsoft.com/office/drawing/2014/main" id="{4A868B36-D6FB-4ED8-B195-BB86BE3DF5D4}"/>
              </a:ext>
            </a:extLst>
          </p:cNvPr>
          <p:cNvSpPr txBox="1"/>
          <p:nvPr/>
        </p:nvSpPr>
        <p:spPr>
          <a:xfrm>
            <a:off x="6792686" y="4962770"/>
            <a:ext cx="4672494" cy="914400"/>
          </a:xfrm>
          <a:prstGeom prst="rect">
            <a:avLst/>
          </a:prstGeom>
        </p:spPr>
        <p:txBody>
          <a:bodyPr vert="horz" wrap="none" lIns="91440" tIns="45720" rIns="91440" bIns="45720" rtlCol="0" anchor="t">
            <a:normAutofit lnSpcReduction="10000"/>
          </a:bodyPr>
          <a:lstStyle/>
          <a:p>
            <a:pPr algn="ctr"/>
            <a:r>
              <a:rPr lang="en-US" altLang="zh-CN" sz="2000" dirty="0">
                <a:latin typeface="Arial" panose="020B0604020202020204" pitchFamily="34" charset="0"/>
                <a:cs typeface="Arial" panose="020B0604020202020204" pitchFamily="34" charset="0"/>
              </a:rPr>
              <a:t>Depth-first order traversal track </a:t>
            </a:r>
            <a:br>
              <a:rPr lang="en-US" altLang="zh-CN" sz="2000" dirty="0">
                <a:latin typeface="Arial" panose="020B0604020202020204" pitchFamily="34" charset="0"/>
                <a:cs typeface="Arial" panose="020B0604020202020204" pitchFamily="34" charset="0"/>
              </a:rPr>
            </a:br>
            <a:r>
              <a:rPr lang="en-US" altLang="zh-CN" sz="2000" dirty="0">
                <a:latin typeface="Arial" panose="020B0604020202020204" pitchFamily="34" charset="0"/>
                <a:cs typeface="Arial" panose="020B0604020202020204" pitchFamily="34" charset="0"/>
              </a:rPr>
              <a:t>of </a:t>
            </a:r>
            <a:r>
              <a:rPr lang="en-US" altLang="zh-CN" sz="2000" i="1" dirty="0">
                <a:latin typeface="Arial" panose="020B0604020202020204" pitchFamily="34" charset="0"/>
                <a:cs typeface="Arial" panose="020B0604020202020204" pitchFamily="34" charset="0"/>
              </a:rPr>
              <a:t>Primitive-1 </a:t>
            </a:r>
            <a:r>
              <a:rPr lang="en-US" altLang="zh-CN" sz="2000" dirty="0">
                <a:latin typeface="Arial" panose="020B0604020202020204" pitchFamily="34" charset="0"/>
                <a:cs typeface="Arial" panose="020B0604020202020204" pitchFamily="34" charset="0"/>
              </a:rPr>
              <a:t>assuming it collides</a:t>
            </a:r>
            <a:br>
              <a:rPr lang="en-US" altLang="zh-CN" sz="2000" dirty="0">
                <a:latin typeface="Arial" panose="020B0604020202020204" pitchFamily="34" charset="0"/>
                <a:cs typeface="Arial" panose="020B0604020202020204" pitchFamily="34" charset="0"/>
              </a:rPr>
            </a:br>
            <a:r>
              <a:rPr lang="en-US" altLang="zh-CN" sz="2000" dirty="0">
                <a:latin typeface="Arial" panose="020B0604020202020204" pitchFamily="34" charset="0"/>
                <a:cs typeface="Arial" panose="020B0604020202020204" pitchFamily="34" charset="0"/>
              </a:rPr>
              <a:t>with all the other primitives</a:t>
            </a:r>
            <a:endParaRPr lang="zh-CN" altLang="en-US" sz="2000" dirty="0">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A91F7362-F211-42DE-92C7-08514AB4FE27}"/>
              </a:ext>
            </a:extLst>
          </p:cNvPr>
          <p:cNvPicPr>
            <a:picLocks noChangeAspect="1"/>
          </p:cNvPicPr>
          <p:nvPr/>
        </p:nvPicPr>
        <p:blipFill>
          <a:blip r:embed="rId3"/>
          <a:stretch>
            <a:fillRect/>
          </a:stretch>
        </p:blipFill>
        <p:spPr>
          <a:xfrm>
            <a:off x="6580889" y="1438889"/>
            <a:ext cx="5029827" cy="3117600"/>
          </a:xfrm>
          <a:prstGeom prst="rect">
            <a:avLst/>
          </a:prstGeom>
        </p:spPr>
      </p:pic>
    </p:spTree>
    <p:extLst>
      <p:ext uri="{BB962C8B-B14F-4D97-AF65-F5344CB8AC3E}">
        <p14:creationId xmlns:p14="http://schemas.microsoft.com/office/powerpoint/2010/main" val="175339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1">
            <a:extLst>
              <a:ext uri="{FF2B5EF4-FFF2-40B4-BE49-F238E27FC236}">
                <a16:creationId xmlns:a16="http://schemas.microsoft.com/office/drawing/2014/main" id="{E37B4F22-30FA-4376-AF7F-31CCB6D981AD}"/>
              </a:ext>
            </a:extLst>
          </p:cNvPr>
          <p:cNvSpPr txBox="1">
            <a:spLocks/>
          </p:cNvSpPr>
          <p:nvPr/>
        </p:nvSpPr>
        <p:spPr>
          <a:xfrm>
            <a:off x="838200" y="365125"/>
            <a:ext cx="10515600" cy="9244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BVH-based Collision Detection</a:t>
            </a:r>
            <a:endParaRPr lang="en-US" dirty="0"/>
          </a:p>
        </p:txBody>
      </p:sp>
      <p:sp>
        <p:nvSpPr>
          <p:cNvPr id="71" name="Content Placeholder 2">
            <a:extLst>
              <a:ext uri="{FF2B5EF4-FFF2-40B4-BE49-F238E27FC236}">
                <a16:creationId xmlns:a16="http://schemas.microsoft.com/office/drawing/2014/main" id="{33C493EC-B963-431D-B3EC-339011DD3D7C}"/>
              </a:ext>
            </a:extLst>
          </p:cNvPr>
          <p:cNvSpPr txBox="1">
            <a:spLocks/>
          </p:cNvSpPr>
          <p:nvPr/>
        </p:nvSpPr>
        <p:spPr>
          <a:xfrm>
            <a:off x="838200" y="1438031"/>
            <a:ext cx="10515600" cy="4510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Full traversal of the </a:t>
            </a:r>
            <a:r>
              <a:rPr lang="en-US" altLang="zh-CN" sz="2200" dirty="0"/>
              <a:t>internal nodes</a:t>
            </a:r>
            <a:endParaRPr lang="en-US" sz="2200" dirty="0"/>
          </a:p>
          <a:p>
            <a:pPr lvl="1"/>
            <a:r>
              <a:rPr lang="en-US" altLang="zh-CN" sz="2000" dirty="0"/>
              <a:t>Original BVH	</a:t>
            </a:r>
            <a:r>
              <a:rPr lang="en-US" altLang="zh-CN" sz="2000" b="1" dirty="0"/>
              <a:t>4 2 1 0 3 6 5</a:t>
            </a:r>
          </a:p>
          <a:p>
            <a:pPr lvl="1"/>
            <a:r>
              <a:rPr lang="en-US" altLang="zh-CN" sz="2000" dirty="0"/>
              <a:t>Ordered BVH	</a:t>
            </a:r>
            <a:r>
              <a:rPr lang="en-US" altLang="zh-CN" sz="2000" b="1" dirty="0"/>
              <a:t>0 1 2 3 4 5 6</a:t>
            </a:r>
            <a:endParaRPr lang="en-US" sz="2000" b="1" dirty="0"/>
          </a:p>
          <a:p>
            <a:endParaRPr lang="en-US" sz="2200" dirty="0"/>
          </a:p>
          <a:p>
            <a:r>
              <a:rPr lang="en-US" sz="2200" dirty="0"/>
              <a:t>How to compute BVH order</a:t>
            </a:r>
          </a:p>
          <a:p>
            <a:pPr lvl="1"/>
            <a:r>
              <a:rPr lang="en-US" sz="1800" dirty="0"/>
              <a:t>Calculate the LCL-value of each leaf node</a:t>
            </a:r>
          </a:p>
          <a:p>
            <a:pPr lvl="1"/>
            <a:r>
              <a:rPr lang="en-US" sz="1800" dirty="0"/>
              <a:t>Compute prefix sums of LCL-values</a:t>
            </a:r>
          </a:p>
          <a:p>
            <a:pPr lvl="1"/>
            <a:r>
              <a:rPr lang="en-US" sz="1800" dirty="0"/>
              <a:t>Assign the indices from LCA from top </a:t>
            </a:r>
            <a:br>
              <a:rPr lang="en-US" sz="1800" dirty="0"/>
            </a:br>
            <a:r>
              <a:rPr lang="en-US" sz="1800" dirty="0"/>
              <a:t>to bottom</a:t>
            </a:r>
          </a:p>
          <a:p>
            <a:endParaRPr lang="en-US" sz="2200" dirty="0"/>
          </a:p>
        </p:txBody>
      </p:sp>
      <p:grpSp>
        <p:nvGrpSpPr>
          <p:cNvPr id="72" name="组合 71">
            <a:extLst>
              <a:ext uri="{FF2B5EF4-FFF2-40B4-BE49-F238E27FC236}">
                <a16:creationId xmlns:a16="http://schemas.microsoft.com/office/drawing/2014/main" id="{8991ACB9-25A9-49C6-BB1B-E840E28DB73A}"/>
              </a:ext>
            </a:extLst>
          </p:cNvPr>
          <p:cNvGrpSpPr/>
          <p:nvPr/>
        </p:nvGrpSpPr>
        <p:grpSpPr>
          <a:xfrm>
            <a:off x="6096000" y="1658079"/>
            <a:ext cx="4213687" cy="2079933"/>
            <a:chOff x="323850" y="111126"/>
            <a:chExt cx="7539032" cy="3725864"/>
          </a:xfrm>
        </p:grpSpPr>
        <p:sp>
          <p:nvSpPr>
            <p:cNvPr id="73" name="椭圆 72">
              <a:extLst>
                <a:ext uri="{FF2B5EF4-FFF2-40B4-BE49-F238E27FC236}">
                  <a16:creationId xmlns:a16="http://schemas.microsoft.com/office/drawing/2014/main" id="{64F413E5-B75D-48A8-925A-5A12DA0BBC71}"/>
                </a:ext>
              </a:extLst>
            </p:cNvPr>
            <p:cNvSpPr/>
            <p:nvPr/>
          </p:nvSpPr>
          <p:spPr>
            <a:xfrm>
              <a:off x="3703636" y="111126"/>
              <a:ext cx="515936" cy="504824"/>
            </a:xfrm>
            <a:prstGeom prst="ellipse">
              <a:avLst/>
            </a:prstGeom>
            <a:solidFill>
              <a:srgbClr val="B49E5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r>
                <a:rPr lang="en-US" altLang="zh-CN" sz="2000" noProof="1">
                  <a:solidFill>
                    <a:schemeClr val="tx1"/>
                  </a:solidFill>
                </a:rPr>
                <a:t>4</a:t>
              </a:r>
            </a:p>
          </p:txBody>
        </p:sp>
        <p:sp>
          <p:nvSpPr>
            <p:cNvPr id="74" name="椭圆 73">
              <a:extLst>
                <a:ext uri="{FF2B5EF4-FFF2-40B4-BE49-F238E27FC236}">
                  <a16:creationId xmlns:a16="http://schemas.microsoft.com/office/drawing/2014/main" id="{8A346CE1-052E-4A34-B5B7-6289709801E2}"/>
                </a:ext>
              </a:extLst>
            </p:cNvPr>
            <p:cNvSpPr/>
            <p:nvPr/>
          </p:nvSpPr>
          <p:spPr>
            <a:xfrm>
              <a:off x="2451099" y="741363"/>
              <a:ext cx="517525" cy="504824"/>
            </a:xfrm>
            <a:prstGeom prst="ellipse">
              <a:avLst/>
            </a:prstGeom>
            <a:solidFill>
              <a:srgbClr val="B49E5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r>
                <a:rPr lang="en-US" altLang="zh-CN" sz="2000" noProof="1">
                  <a:solidFill>
                    <a:schemeClr val="tx1"/>
                  </a:solidFill>
                </a:rPr>
                <a:t>2</a:t>
              </a:r>
            </a:p>
          </p:txBody>
        </p:sp>
        <p:sp>
          <p:nvSpPr>
            <p:cNvPr id="75" name="椭圆 74">
              <a:extLst>
                <a:ext uri="{FF2B5EF4-FFF2-40B4-BE49-F238E27FC236}">
                  <a16:creationId xmlns:a16="http://schemas.microsoft.com/office/drawing/2014/main" id="{C40FD68C-0F7A-4BAE-84B9-DB543A472017}"/>
                </a:ext>
              </a:extLst>
            </p:cNvPr>
            <p:cNvSpPr/>
            <p:nvPr/>
          </p:nvSpPr>
          <p:spPr>
            <a:xfrm>
              <a:off x="6330946" y="1533526"/>
              <a:ext cx="515938" cy="504824"/>
            </a:xfrm>
            <a:prstGeom prst="ellipse">
              <a:avLst/>
            </a:prstGeom>
            <a:solidFill>
              <a:srgbClr val="B49E5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r>
                <a:rPr lang="en-US" altLang="zh-CN" sz="2000" noProof="1">
                  <a:solidFill>
                    <a:schemeClr val="tx1"/>
                  </a:solidFill>
                </a:rPr>
                <a:t>6</a:t>
              </a:r>
            </a:p>
          </p:txBody>
        </p:sp>
        <p:cxnSp>
          <p:nvCxnSpPr>
            <p:cNvPr id="76" name="直接连接符 75">
              <a:extLst>
                <a:ext uri="{FF2B5EF4-FFF2-40B4-BE49-F238E27FC236}">
                  <a16:creationId xmlns:a16="http://schemas.microsoft.com/office/drawing/2014/main" id="{CCE343ED-2166-43AA-A36B-D163EC512326}"/>
                </a:ext>
              </a:extLst>
            </p:cNvPr>
            <p:cNvCxnSpPr>
              <a:stCxn id="73" idx="3"/>
              <a:endCxn id="74" idx="7"/>
            </p:cNvCxnSpPr>
            <p:nvPr/>
          </p:nvCxnSpPr>
          <p:spPr>
            <a:xfrm flipH="1">
              <a:off x="2892423" y="541339"/>
              <a:ext cx="887412" cy="274637"/>
            </a:xfrm>
            <a:prstGeom prst="line">
              <a:avLst/>
            </a:prstGeom>
            <a:ln>
              <a:solidFill>
                <a:schemeClr val="tx1">
                  <a:lumMod val="85000"/>
                </a:schemeClr>
              </a:solidFill>
            </a:ln>
          </p:spPr>
          <p:style>
            <a:lnRef idx="3">
              <a:schemeClr val="dk1"/>
            </a:lnRef>
            <a:fillRef idx="0">
              <a:schemeClr val="dk1"/>
            </a:fillRef>
            <a:effectRef idx="2">
              <a:schemeClr val="dk1"/>
            </a:effectRef>
            <a:fontRef idx="minor">
              <a:schemeClr val="tx1"/>
            </a:fontRef>
          </p:style>
        </p:cxnSp>
        <p:cxnSp>
          <p:nvCxnSpPr>
            <p:cNvPr id="77" name="直接连接符 76">
              <a:extLst>
                <a:ext uri="{FF2B5EF4-FFF2-40B4-BE49-F238E27FC236}">
                  <a16:creationId xmlns:a16="http://schemas.microsoft.com/office/drawing/2014/main" id="{351D047A-03CF-4774-ACE9-BA9CB7D4D005}"/>
                </a:ext>
              </a:extLst>
            </p:cNvPr>
            <p:cNvCxnSpPr>
              <a:stCxn id="73" idx="5"/>
              <a:endCxn id="75" idx="1"/>
            </p:cNvCxnSpPr>
            <p:nvPr/>
          </p:nvCxnSpPr>
          <p:spPr>
            <a:xfrm>
              <a:off x="4143373" y="541339"/>
              <a:ext cx="2263772" cy="1066801"/>
            </a:xfrm>
            <a:prstGeom prst="line">
              <a:avLst/>
            </a:prstGeom>
            <a:ln>
              <a:solidFill>
                <a:schemeClr val="tx1">
                  <a:lumMod val="85000"/>
                </a:schemeClr>
              </a:solidFill>
            </a:ln>
          </p:spPr>
          <p:style>
            <a:lnRef idx="3">
              <a:schemeClr val="dk1"/>
            </a:lnRef>
            <a:fillRef idx="0">
              <a:schemeClr val="dk1"/>
            </a:fillRef>
            <a:effectRef idx="2">
              <a:schemeClr val="dk1"/>
            </a:effectRef>
            <a:fontRef idx="minor">
              <a:schemeClr val="tx1"/>
            </a:fontRef>
          </p:style>
        </p:cxnSp>
        <p:sp>
          <p:nvSpPr>
            <p:cNvPr id="78" name="椭圆 77">
              <a:extLst>
                <a:ext uri="{FF2B5EF4-FFF2-40B4-BE49-F238E27FC236}">
                  <a16:creationId xmlns:a16="http://schemas.microsoft.com/office/drawing/2014/main" id="{66ECFCC6-D8F5-4E51-A392-D45AD9A10817}"/>
                </a:ext>
              </a:extLst>
            </p:cNvPr>
            <p:cNvSpPr/>
            <p:nvPr/>
          </p:nvSpPr>
          <p:spPr>
            <a:xfrm>
              <a:off x="808037" y="2541589"/>
              <a:ext cx="515936" cy="504824"/>
            </a:xfrm>
            <a:prstGeom prst="ellipse">
              <a:avLst/>
            </a:prstGeom>
            <a:solidFill>
              <a:srgbClr val="B49E5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r>
                <a:rPr lang="en-US" altLang="zh-CN" sz="2000" noProof="1">
                  <a:solidFill>
                    <a:schemeClr val="tx1"/>
                  </a:solidFill>
                </a:rPr>
                <a:t>0</a:t>
              </a:r>
            </a:p>
          </p:txBody>
        </p:sp>
        <p:sp>
          <p:nvSpPr>
            <p:cNvPr id="79" name="椭圆 78">
              <a:extLst>
                <a:ext uri="{FF2B5EF4-FFF2-40B4-BE49-F238E27FC236}">
                  <a16:creationId xmlns:a16="http://schemas.microsoft.com/office/drawing/2014/main" id="{B114ACEE-00A8-495E-AB58-389183A97719}"/>
                </a:ext>
              </a:extLst>
            </p:cNvPr>
            <p:cNvSpPr/>
            <p:nvPr/>
          </p:nvSpPr>
          <p:spPr>
            <a:xfrm>
              <a:off x="323850" y="3333751"/>
              <a:ext cx="517525" cy="503239"/>
            </a:xfrm>
            <a:prstGeom prst="ellipse">
              <a:avLst/>
            </a:prstGeom>
            <a:solidFill>
              <a:srgbClr val="92D050"/>
            </a:solidFill>
            <a:ln w="254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r>
                <a:rPr lang="en-US" altLang="zh-CN" sz="2000" noProof="1">
                  <a:solidFill>
                    <a:schemeClr val="tx1"/>
                  </a:solidFill>
                </a:rPr>
                <a:t>0</a:t>
              </a:r>
            </a:p>
          </p:txBody>
        </p:sp>
        <p:sp>
          <p:nvSpPr>
            <p:cNvPr id="80" name="椭圆 79">
              <a:extLst>
                <a:ext uri="{FF2B5EF4-FFF2-40B4-BE49-F238E27FC236}">
                  <a16:creationId xmlns:a16="http://schemas.microsoft.com/office/drawing/2014/main" id="{D0B3667B-14CE-42E1-B7FA-3A7C1D9578CF}"/>
                </a:ext>
              </a:extLst>
            </p:cNvPr>
            <p:cNvSpPr/>
            <p:nvPr/>
          </p:nvSpPr>
          <p:spPr>
            <a:xfrm>
              <a:off x="1309687" y="3333751"/>
              <a:ext cx="515936" cy="503239"/>
            </a:xfrm>
            <a:prstGeom prst="ellipse">
              <a:avLst/>
            </a:prstGeom>
            <a:solidFill>
              <a:srgbClr val="92D050"/>
            </a:solidFill>
            <a:ln w="254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r>
                <a:rPr lang="en-US" altLang="zh-CN" sz="2000" noProof="1">
                  <a:solidFill>
                    <a:schemeClr val="tx1"/>
                  </a:solidFill>
                </a:rPr>
                <a:t>1</a:t>
              </a:r>
            </a:p>
          </p:txBody>
        </p:sp>
        <p:cxnSp>
          <p:nvCxnSpPr>
            <p:cNvPr id="81" name="直接连接符 80">
              <a:extLst>
                <a:ext uri="{FF2B5EF4-FFF2-40B4-BE49-F238E27FC236}">
                  <a16:creationId xmlns:a16="http://schemas.microsoft.com/office/drawing/2014/main" id="{C8504E42-7304-4135-B818-2555699933F3}"/>
                </a:ext>
              </a:extLst>
            </p:cNvPr>
            <p:cNvCxnSpPr>
              <a:stCxn id="78" idx="3"/>
              <a:endCxn id="79" idx="7"/>
            </p:cNvCxnSpPr>
            <p:nvPr/>
          </p:nvCxnSpPr>
          <p:spPr>
            <a:xfrm flipH="1">
              <a:off x="765174" y="2973389"/>
              <a:ext cx="119063" cy="433387"/>
            </a:xfrm>
            <a:prstGeom prst="line">
              <a:avLst/>
            </a:prstGeom>
            <a:ln>
              <a:solidFill>
                <a:schemeClr val="tx1">
                  <a:lumMod val="85000"/>
                </a:schemeClr>
              </a:solidFill>
            </a:ln>
          </p:spPr>
          <p:style>
            <a:lnRef idx="3">
              <a:schemeClr val="dk1"/>
            </a:lnRef>
            <a:fillRef idx="0">
              <a:schemeClr val="dk1"/>
            </a:fillRef>
            <a:effectRef idx="2">
              <a:schemeClr val="dk1"/>
            </a:effectRef>
            <a:fontRef idx="minor">
              <a:schemeClr val="tx1"/>
            </a:fontRef>
          </p:style>
        </p:cxnSp>
        <p:cxnSp>
          <p:nvCxnSpPr>
            <p:cNvPr id="82" name="直接连接符 81">
              <a:extLst>
                <a:ext uri="{FF2B5EF4-FFF2-40B4-BE49-F238E27FC236}">
                  <a16:creationId xmlns:a16="http://schemas.microsoft.com/office/drawing/2014/main" id="{F5BEEDE4-E68F-4D0E-A228-4C4F0A5F36F1}"/>
                </a:ext>
              </a:extLst>
            </p:cNvPr>
            <p:cNvCxnSpPr>
              <a:stCxn id="78" idx="5"/>
              <a:endCxn id="80" idx="1"/>
            </p:cNvCxnSpPr>
            <p:nvPr/>
          </p:nvCxnSpPr>
          <p:spPr>
            <a:xfrm>
              <a:off x="1249363" y="2973389"/>
              <a:ext cx="136525" cy="433387"/>
            </a:xfrm>
            <a:prstGeom prst="line">
              <a:avLst/>
            </a:prstGeom>
            <a:ln>
              <a:solidFill>
                <a:schemeClr val="tx1">
                  <a:lumMod val="85000"/>
                </a:schemeClr>
              </a:solidFill>
            </a:ln>
          </p:spPr>
          <p:style>
            <a:lnRef idx="3">
              <a:schemeClr val="dk1"/>
            </a:lnRef>
            <a:fillRef idx="0">
              <a:schemeClr val="dk1"/>
            </a:fillRef>
            <a:effectRef idx="2">
              <a:schemeClr val="dk1"/>
            </a:effectRef>
            <a:fontRef idx="minor">
              <a:schemeClr val="tx1"/>
            </a:fontRef>
          </p:style>
        </p:cxnSp>
        <p:sp>
          <p:nvSpPr>
            <p:cNvPr id="83" name="椭圆 82">
              <a:extLst>
                <a:ext uri="{FF2B5EF4-FFF2-40B4-BE49-F238E27FC236}">
                  <a16:creationId xmlns:a16="http://schemas.microsoft.com/office/drawing/2014/main" id="{DD9860D8-7E91-487E-8117-8FBD453296AC}"/>
                </a:ext>
              </a:extLst>
            </p:cNvPr>
            <p:cNvSpPr/>
            <p:nvPr/>
          </p:nvSpPr>
          <p:spPr>
            <a:xfrm>
              <a:off x="3624261" y="2541589"/>
              <a:ext cx="515936" cy="504824"/>
            </a:xfrm>
            <a:prstGeom prst="ellipse">
              <a:avLst/>
            </a:prstGeom>
            <a:solidFill>
              <a:srgbClr val="B49E5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r>
                <a:rPr lang="en-US" altLang="zh-CN" sz="2000" noProof="1">
                  <a:solidFill>
                    <a:schemeClr val="tx1"/>
                  </a:solidFill>
                </a:rPr>
                <a:t>3</a:t>
              </a:r>
            </a:p>
          </p:txBody>
        </p:sp>
        <p:sp>
          <p:nvSpPr>
            <p:cNvPr id="84" name="椭圆 83">
              <a:extLst>
                <a:ext uri="{FF2B5EF4-FFF2-40B4-BE49-F238E27FC236}">
                  <a16:creationId xmlns:a16="http://schemas.microsoft.com/office/drawing/2014/main" id="{5207606A-8C91-464E-B810-A61B0340539F}"/>
                </a:ext>
              </a:extLst>
            </p:cNvPr>
            <p:cNvSpPr/>
            <p:nvPr/>
          </p:nvSpPr>
          <p:spPr>
            <a:xfrm>
              <a:off x="3132135" y="3333751"/>
              <a:ext cx="515936" cy="503239"/>
            </a:xfrm>
            <a:prstGeom prst="ellipse">
              <a:avLst/>
            </a:prstGeom>
            <a:solidFill>
              <a:srgbClr val="92D050"/>
            </a:solidFill>
            <a:ln w="254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r>
                <a:rPr lang="en-US" altLang="zh-CN" sz="2000" noProof="1">
                  <a:solidFill>
                    <a:schemeClr val="tx1"/>
                  </a:solidFill>
                </a:rPr>
                <a:t>3</a:t>
              </a:r>
            </a:p>
          </p:txBody>
        </p:sp>
        <p:sp>
          <p:nvSpPr>
            <p:cNvPr id="85" name="椭圆 84">
              <a:extLst>
                <a:ext uri="{FF2B5EF4-FFF2-40B4-BE49-F238E27FC236}">
                  <a16:creationId xmlns:a16="http://schemas.microsoft.com/office/drawing/2014/main" id="{F6DA3F5F-E90C-44D5-A877-D5A6D4932F40}"/>
                </a:ext>
              </a:extLst>
            </p:cNvPr>
            <p:cNvSpPr/>
            <p:nvPr/>
          </p:nvSpPr>
          <p:spPr>
            <a:xfrm>
              <a:off x="4127497" y="3333751"/>
              <a:ext cx="517525" cy="503239"/>
            </a:xfrm>
            <a:prstGeom prst="ellipse">
              <a:avLst/>
            </a:prstGeom>
            <a:solidFill>
              <a:srgbClr val="92D050"/>
            </a:solidFill>
            <a:ln w="254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r>
                <a:rPr lang="en-US" altLang="zh-CN" sz="2000" noProof="1">
                  <a:solidFill>
                    <a:schemeClr val="tx1"/>
                  </a:solidFill>
                </a:rPr>
                <a:t>4</a:t>
              </a:r>
              <a:endParaRPr lang="en-US" altLang="zh-CN" noProof="1">
                <a:solidFill>
                  <a:schemeClr val="tx1"/>
                </a:solidFill>
              </a:endParaRPr>
            </a:p>
          </p:txBody>
        </p:sp>
        <p:cxnSp>
          <p:nvCxnSpPr>
            <p:cNvPr id="86" name="直接连接符 85">
              <a:extLst>
                <a:ext uri="{FF2B5EF4-FFF2-40B4-BE49-F238E27FC236}">
                  <a16:creationId xmlns:a16="http://schemas.microsoft.com/office/drawing/2014/main" id="{898C706E-55EF-4CE5-BB9B-08FC1A5C6D1E}"/>
                </a:ext>
              </a:extLst>
            </p:cNvPr>
            <p:cNvCxnSpPr>
              <a:stCxn id="83" idx="3"/>
              <a:endCxn id="84" idx="7"/>
            </p:cNvCxnSpPr>
            <p:nvPr/>
          </p:nvCxnSpPr>
          <p:spPr>
            <a:xfrm flipH="1">
              <a:off x="3573461" y="2973389"/>
              <a:ext cx="126999" cy="433387"/>
            </a:xfrm>
            <a:prstGeom prst="line">
              <a:avLst/>
            </a:prstGeom>
            <a:ln>
              <a:solidFill>
                <a:schemeClr val="tx1">
                  <a:lumMod val="85000"/>
                </a:schemeClr>
              </a:solidFill>
            </a:ln>
          </p:spPr>
          <p:style>
            <a:lnRef idx="3">
              <a:schemeClr val="dk1"/>
            </a:lnRef>
            <a:fillRef idx="0">
              <a:schemeClr val="dk1"/>
            </a:fillRef>
            <a:effectRef idx="2">
              <a:schemeClr val="dk1"/>
            </a:effectRef>
            <a:fontRef idx="minor">
              <a:schemeClr val="tx1"/>
            </a:fontRef>
          </p:style>
        </p:cxnSp>
        <p:cxnSp>
          <p:nvCxnSpPr>
            <p:cNvPr id="87" name="直接连接符 86">
              <a:extLst>
                <a:ext uri="{FF2B5EF4-FFF2-40B4-BE49-F238E27FC236}">
                  <a16:creationId xmlns:a16="http://schemas.microsoft.com/office/drawing/2014/main" id="{271AD990-2FD1-4ECD-86E4-08AD9E58926A}"/>
                </a:ext>
              </a:extLst>
            </p:cNvPr>
            <p:cNvCxnSpPr>
              <a:stCxn id="83" idx="5"/>
              <a:endCxn id="85" idx="1"/>
            </p:cNvCxnSpPr>
            <p:nvPr/>
          </p:nvCxnSpPr>
          <p:spPr>
            <a:xfrm>
              <a:off x="4065585" y="2973389"/>
              <a:ext cx="138112" cy="433387"/>
            </a:xfrm>
            <a:prstGeom prst="line">
              <a:avLst/>
            </a:prstGeom>
            <a:ln>
              <a:solidFill>
                <a:schemeClr val="tx1">
                  <a:lumMod val="85000"/>
                </a:schemeClr>
              </a:solidFill>
            </a:ln>
          </p:spPr>
          <p:style>
            <a:lnRef idx="3">
              <a:schemeClr val="dk1"/>
            </a:lnRef>
            <a:fillRef idx="0">
              <a:schemeClr val="dk1"/>
            </a:fillRef>
            <a:effectRef idx="2">
              <a:schemeClr val="dk1"/>
            </a:effectRef>
            <a:fontRef idx="minor">
              <a:schemeClr val="tx1"/>
            </a:fontRef>
          </p:style>
        </p:cxnSp>
        <p:sp>
          <p:nvSpPr>
            <p:cNvPr id="88" name="椭圆 87">
              <a:extLst>
                <a:ext uri="{FF2B5EF4-FFF2-40B4-BE49-F238E27FC236}">
                  <a16:creationId xmlns:a16="http://schemas.microsoft.com/office/drawing/2014/main" id="{40AB71F0-FFA7-40D1-A4CA-EDE9D4877001}"/>
                </a:ext>
              </a:extLst>
            </p:cNvPr>
            <p:cNvSpPr/>
            <p:nvPr/>
          </p:nvSpPr>
          <p:spPr>
            <a:xfrm>
              <a:off x="5640384" y="2541589"/>
              <a:ext cx="515936" cy="504824"/>
            </a:xfrm>
            <a:prstGeom prst="ellipse">
              <a:avLst/>
            </a:prstGeom>
            <a:solidFill>
              <a:srgbClr val="B49E5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r>
                <a:rPr lang="en-US" altLang="zh-CN" sz="2000" noProof="1">
                  <a:solidFill>
                    <a:schemeClr val="tx1"/>
                  </a:solidFill>
                </a:rPr>
                <a:t>5</a:t>
              </a:r>
            </a:p>
          </p:txBody>
        </p:sp>
        <p:sp>
          <p:nvSpPr>
            <p:cNvPr id="89" name="椭圆 88">
              <a:extLst>
                <a:ext uri="{FF2B5EF4-FFF2-40B4-BE49-F238E27FC236}">
                  <a16:creationId xmlns:a16="http://schemas.microsoft.com/office/drawing/2014/main" id="{554599CD-73B9-411E-AA3C-3D18367C1B4A}"/>
                </a:ext>
              </a:extLst>
            </p:cNvPr>
            <p:cNvSpPr/>
            <p:nvPr/>
          </p:nvSpPr>
          <p:spPr>
            <a:xfrm>
              <a:off x="5137146" y="3333751"/>
              <a:ext cx="515938" cy="503239"/>
            </a:xfrm>
            <a:prstGeom prst="ellipse">
              <a:avLst/>
            </a:prstGeom>
            <a:solidFill>
              <a:srgbClr val="92D050"/>
            </a:solidFill>
            <a:ln w="254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r>
                <a:rPr lang="en-US" altLang="zh-CN" sz="2000" noProof="1">
                  <a:solidFill>
                    <a:schemeClr val="tx1"/>
                  </a:solidFill>
                </a:rPr>
                <a:t>5</a:t>
              </a:r>
            </a:p>
          </p:txBody>
        </p:sp>
        <p:sp>
          <p:nvSpPr>
            <p:cNvPr id="90" name="椭圆 89">
              <a:extLst>
                <a:ext uri="{FF2B5EF4-FFF2-40B4-BE49-F238E27FC236}">
                  <a16:creationId xmlns:a16="http://schemas.microsoft.com/office/drawing/2014/main" id="{C65D91A4-D873-4DA6-909D-DEE7789FBFBA}"/>
                </a:ext>
              </a:extLst>
            </p:cNvPr>
            <p:cNvSpPr/>
            <p:nvPr/>
          </p:nvSpPr>
          <p:spPr>
            <a:xfrm>
              <a:off x="6215059" y="3333751"/>
              <a:ext cx="517525" cy="503239"/>
            </a:xfrm>
            <a:prstGeom prst="ellipse">
              <a:avLst/>
            </a:prstGeom>
            <a:solidFill>
              <a:srgbClr val="92D050"/>
            </a:solidFill>
            <a:ln w="254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r>
                <a:rPr lang="en-US" altLang="zh-CN" sz="2000" noProof="1">
                  <a:solidFill>
                    <a:schemeClr val="tx1"/>
                  </a:solidFill>
                </a:rPr>
                <a:t>6</a:t>
              </a:r>
            </a:p>
          </p:txBody>
        </p:sp>
        <p:cxnSp>
          <p:nvCxnSpPr>
            <p:cNvPr id="91" name="直接连接符 90">
              <a:extLst>
                <a:ext uri="{FF2B5EF4-FFF2-40B4-BE49-F238E27FC236}">
                  <a16:creationId xmlns:a16="http://schemas.microsoft.com/office/drawing/2014/main" id="{99C33221-BF91-42E8-8B3F-24650DA2C8CF}"/>
                </a:ext>
              </a:extLst>
            </p:cNvPr>
            <p:cNvCxnSpPr>
              <a:stCxn id="88" idx="3"/>
              <a:endCxn id="89" idx="7"/>
            </p:cNvCxnSpPr>
            <p:nvPr/>
          </p:nvCxnSpPr>
          <p:spPr>
            <a:xfrm flipH="1">
              <a:off x="5576885" y="2973389"/>
              <a:ext cx="139701" cy="433387"/>
            </a:xfrm>
            <a:prstGeom prst="line">
              <a:avLst/>
            </a:prstGeom>
            <a:ln>
              <a:solidFill>
                <a:schemeClr val="tx1">
                  <a:lumMod val="85000"/>
                </a:schemeClr>
              </a:solidFill>
            </a:ln>
          </p:spPr>
          <p:style>
            <a:lnRef idx="3">
              <a:schemeClr val="dk1"/>
            </a:lnRef>
            <a:fillRef idx="0">
              <a:schemeClr val="dk1"/>
            </a:fillRef>
            <a:effectRef idx="2">
              <a:schemeClr val="dk1"/>
            </a:effectRef>
            <a:fontRef idx="minor">
              <a:schemeClr val="tx1"/>
            </a:fontRef>
          </p:style>
        </p:cxnSp>
        <p:cxnSp>
          <p:nvCxnSpPr>
            <p:cNvPr id="92" name="直接连接符 91">
              <a:extLst>
                <a:ext uri="{FF2B5EF4-FFF2-40B4-BE49-F238E27FC236}">
                  <a16:creationId xmlns:a16="http://schemas.microsoft.com/office/drawing/2014/main" id="{15A7A78C-FAEA-4B3C-AEC5-B804CEB12A35}"/>
                </a:ext>
              </a:extLst>
            </p:cNvPr>
            <p:cNvCxnSpPr>
              <a:stCxn id="88" idx="5"/>
              <a:endCxn id="90" idx="1"/>
            </p:cNvCxnSpPr>
            <p:nvPr/>
          </p:nvCxnSpPr>
          <p:spPr>
            <a:xfrm>
              <a:off x="6081708" y="2973389"/>
              <a:ext cx="209550" cy="433387"/>
            </a:xfrm>
            <a:prstGeom prst="line">
              <a:avLst/>
            </a:prstGeom>
            <a:ln>
              <a:solidFill>
                <a:schemeClr val="tx1">
                  <a:lumMod val="85000"/>
                </a:schemeClr>
              </a:solidFill>
            </a:ln>
          </p:spPr>
          <p:style>
            <a:lnRef idx="3">
              <a:schemeClr val="dk1"/>
            </a:lnRef>
            <a:fillRef idx="0">
              <a:schemeClr val="dk1"/>
            </a:fillRef>
            <a:effectRef idx="2">
              <a:schemeClr val="dk1"/>
            </a:effectRef>
            <a:fontRef idx="minor">
              <a:schemeClr val="tx1"/>
            </a:fontRef>
          </p:style>
        </p:cxnSp>
        <p:sp>
          <p:nvSpPr>
            <p:cNvPr id="93" name="椭圆 92">
              <a:extLst>
                <a:ext uri="{FF2B5EF4-FFF2-40B4-BE49-F238E27FC236}">
                  <a16:creationId xmlns:a16="http://schemas.microsoft.com/office/drawing/2014/main" id="{6F3083CF-9FBD-49BA-80C2-63DB91184C79}"/>
                </a:ext>
              </a:extLst>
            </p:cNvPr>
            <p:cNvSpPr/>
            <p:nvPr/>
          </p:nvSpPr>
          <p:spPr>
            <a:xfrm>
              <a:off x="7345357" y="3333751"/>
              <a:ext cx="517525" cy="503239"/>
            </a:xfrm>
            <a:prstGeom prst="ellipse">
              <a:avLst/>
            </a:prstGeom>
            <a:solidFill>
              <a:srgbClr val="92D050"/>
            </a:solidFill>
            <a:ln w="254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r>
                <a:rPr lang="en-US" altLang="zh-CN" sz="2000" noProof="1">
                  <a:solidFill>
                    <a:schemeClr val="tx1"/>
                  </a:solidFill>
                </a:rPr>
                <a:t>7</a:t>
              </a:r>
            </a:p>
          </p:txBody>
        </p:sp>
        <p:sp>
          <p:nvSpPr>
            <p:cNvPr id="94" name="椭圆 93">
              <a:extLst>
                <a:ext uri="{FF2B5EF4-FFF2-40B4-BE49-F238E27FC236}">
                  <a16:creationId xmlns:a16="http://schemas.microsoft.com/office/drawing/2014/main" id="{79AAB464-B068-474B-AF75-B3CF032847EC}"/>
                </a:ext>
              </a:extLst>
            </p:cNvPr>
            <p:cNvSpPr/>
            <p:nvPr/>
          </p:nvSpPr>
          <p:spPr>
            <a:xfrm>
              <a:off x="2265361" y="3333751"/>
              <a:ext cx="517525" cy="503239"/>
            </a:xfrm>
            <a:prstGeom prst="ellipse">
              <a:avLst/>
            </a:prstGeom>
            <a:solidFill>
              <a:srgbClr val="92D050"/>
            </a:solidFill>
            <a:ln w="254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r>
                <a:rPr lang="en-US" altLang="zh-CN" sz="2000" noProof="1">
                  <a:solidFill>
                    <a:schemeClr val="tx1"/>
                  </a:solidFill>
                </a:rPr>
                <a:t>2</a:t>
              </a:r>
            </a:p>
          </p:txBody>
        </p:sp>
        <p:sp>
          <p:nvSpPr>
            <p:cNvPr id="95" name="椭圆 94">
              <a:extLst>
                <a:ext uri="{FF2B5EF4-FFF2-40B4-BE49-F238E27FC236}">
                  <a16:creationId xmlns:a16="http://schemas.microsoft.com/office/drawing/2014/main" id="{49030796-3C51-48D1-9613-3F7CC31956C4}"/>
                </a:ext>
              </a:extLst>
            </p:cNvPr>
            <p:cNvSpPr/>
            <p:nvPr/>
          </p:nvSpPr>
          <p:spPr>
            <a:xfrm>
              <a:off x="1455737" y="1533526"/>
              <a:ext cx="517525" cy="503239"/>
            </a:xfrm>
            <a:prstGeom prst="ellipse">
              <a:avLst/>
            </a:prstGeom>
            <a:solidFill>
              <a:srgbClr val="B49E5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r>
                <a:rPr lang="en-US" altLang="zh-CN" sz="2000" noProof="1">
                  <a:solidFill>
                    <a:schemeClr val="tx1"/>
                  </a:solidFill>
                </a:rPr>
                <a:t>1</a:t>
              </a:r>
            </a:p>
          </p:txBody>
        </p:sp>
        <p:cxnSp>
          <p:nvCxnSpPr>
            <p:cNvPr id="96" name="直接连接符 95">
              <a:extLst>
                <a:ext uri="{FF2B5EF4-FFF2-40B4-BE49-F238E27FC236}">
                  <a16:creationId xmlns:a16="http://schemas.microsoft.com/office/drawing/2014/main" id="{04630371-8932-4BDB-B44B-53C24C815571}"/>
                </a:ext>
              </a:extLst>
            </p:cNvPr>
            <p:cNvCxnSpPr>
              <a:stCxn id="74" idx="3"/>
              <a:endCxn id="95" idx="7"/>
            </p:cNvCxnSpPr>
            <p:nvPr/>
          </p:nvCxnSpPr>
          <p:spPr>
            <a:xfrm flipH="1">
              <a:off x="1897063" y="1173164"/>
              <a:ext cx="628649" cy="433388"/>
            </a:xfrm>
            <a:prstGeom prst="line">
              <a:avLst/>
            </a:prstGeom>
            <a:ln>
              <a:solidFill>
                <a:schemeClr val="tx1">
                  <a:lumMod val="85000"/>
                </a:schemeClr>
              </a:solidFill>
            </a:ln>
          </p:spPr>
          <p:style>
            <a:lnRef idx="3">
              <a:schemeClr val="dk1"/>
            </a:lnRef>
            <a:fillRef idx="0">
              <a:schemeClr val="dk1"/>
            </a:fillRef>
            <a:effectRef idx="2">
              <a:schemeClr val="dk1"/>
            </a:effectRef>
            <a:fontRef idx="minor">
              <a:schemeClr val="tx1"/>
            </a:fontRef>
          </p:style>
        </p:cxnSp>
        <p:cxnSp>
          <p:nvCxnSpPr>
            <p:cNvPr id="97" name="直接连接符 96">
              <a:extLst>
                <a:ext uri="{FF2B5EF4-FFF2-40B4-BE49-F238E27FC236}">
                  <a16:creationId xmlns:a16="http://schemas.microsoft.com/office/drawing/2014/main" id="{FAA9579B-1F33-453B-91DF-36D70DF41F2E}"/>
                </a:ext>
              </a:extLst>
            </p:cNvPr>
            <p:cNvCxnSpPr>
              <a:stCxn id="95" idx="3"/>
              <a:endCxn id="78" idx="7"/>
            </p:cNvCxnSpPr>
            <p:nvPr/>
          </p:nvCxnSpPr>
          <p:spPr>
            <a:xfrm flipH="1">
              <a:off x="1249363" y="1963739"/>
              <a:ext cx="280987" cy="652463"/>
            </a:xfrm>
            <a:prstGeom prst="line">
              <a:avLst/>
            </a:prstGeom>
            <a:ln>
              <a:solidFill>
                <a:schemeClr val="tx1">
                  <a:lumMod val="85000"/>
                </a:schemeClr>
              </a:solidFill>
            </a:ln>
          </p:spPr>
          <p:style>
            <a:lnRef idx="3">
              <a:schemeClr val="dk1"/>
            </a:lnRef>
            <a:fillRef idx="0">
              <a:schemeClr val="dk1"/>
            </a:fillRef>
            <a:effectRef idx="2">
              <a:schemeClr val="dk1"/>
            </a:effectRef>
            <a:fontRef idx="minor">
              <a:schemeClr val="tx1"/>
            </a:fontRef>
          </p:style>
        </p:cxnSp>
        <p:cxnSp>
          <p:nvCxnSpPr>
            <p:cNvPr id="98" name="直接连接符 97">
              <a:extLst>
                <a:ext uri="{FF2B5EF4-FFF2-40B4-BE49-F238E27FC236}">
                  <a16:creationId xmlns:a16="http://schemas.microsoft.com/office/drawing/2014/main" id="{C62EEF82-2E05-479C-8D1D-0A4E037C4EA5}"/>
                </a:ext>
              </a:extLst>
            </p:cNvPr>
            <p:cNvCxnSpPr>
              <a:stCxn id="95" idx="5"/>
              <a:endCxn id="94" idx="1"/>
            </p:cNvCxnSpPr>
            <p:nvPr/>
          </p:nvCxnSpPr>
          <p:spPr>
            <a:xfrm>
              <a:off x="1897063" y="1963739"/>
              <a:ext cx="444500" cy="1443038"/>
            </a:xfrm>
            <a:prstGeom prst="line">
              <a:avLst/>
            </a:prstGeom>
            <a:ln>
              <a:solidFill>
                <a:schemeClr val="tx1">
                  <a:lumMod val="85000"/>
                </a:schemeClr>
              </a:solidFill>
            </a:ln>
          </p:spPr>
          <p:style>
            <a:lnRef idx="3">
              <a:schemeClr val="dk1"/>
            </a:lnRef>
            <a:fillRef idx="0">
              <a:schemeClr val="dk1"/>
            </a:fillRef>
            <a:effectRef idx="2">
              <a:schemeClr val="dk1"/>
            </a:effectRef>
            <a:fontRef idx="minor">
              <a:schemeClr val="tx1"/>
            </a:fontRef>
          </p:style>
        </p:cxnSp>
        <p:cxnSp>
          <p:nvCxnSpPr>
            <p:cNvPr id="99" name="直接连接符 98">
              <a:extLst>
                <a:ext uri="{FF2B5EF4-FFF2-40B4-BE49-F238E27FC236}">
                  <a16:creationId xmlns:a16="http://schemas.microsoft.com/office/drawing/2014/main" id="{27EC7EF0-8821-4731-8583-1A940D784F51}"/>
                </a:ext>
              </a:extLst>
            </p:cNvPr>
            <p:cNvCxnSpPr>
              <a:stCxn id="74" idx="5"/>
              <a:endCxn id="83" idx="1"/>
            </p:cNvCxnSpPr>
            <p:nvPr/>
          </p:nvCxnSpPr>
          <p:spPr>
            <a:xfrm>
              <a:off x="2892423" y="1173164"/>
              <a:ext cx="808037" cy="1443038"/>
            </a:xfrm>
            <a:prstGeom prst="line">
              <a:avLst/>
            </a:prstGeom>
            <a:ln>
              <a:solidFill>
                <a:schemeClr val="tx1">
                  <a:lumMod val="85000"/>
                </a:schemeClr>
              </a:solidFill>
            </a:ln>
          </p:spPr>
          <p:style>
            <a:lnRef idx="3">
              <a:schemeClr val="dk1"/>
            </a:lnRef>
            <a:fillRef idx="0">
              <a:schemeClr val="dk1"/>
            </a:fillRef>
            <a:effectRef idx="2">
              <a:schemeClr val="dk1"/>
            </a:effectRef>
            <a:fontRef idx="minor">
              <a:schemeClr val="tx1"/>
            </a:fontRef>
          </p:style>
        </p:cxnSp>
        <p:cxnSp>
          <p:nvCxnSpPr>
            <p:cNvPr id="100" name="直接连接符 99">
              <a:extLst>
                <a:ext uri="{FF2B5EF4-FFF2-40B4-BE49-F238E27FC236}">
                  <a16:creationId xmlns:a16="http://schemas.microsoft.com/office/drawing/2014/main" id="{199FCF9C-0C4B-48B1-BED0-C63B402B020F}"/>
                </a:ext>
              </a:extLst>
            </p:cNvPr>
            <p:cNvCxnSpPr>
              <a:stCxn id="75" idx="5"/>
              <a:endCxn id="93" idx="1"/>
            </p:cNvCxnSpPr>
            <p:nvPr/>
          </p:nvCxnSpPr>
          <p:spPr>
            <a:xfrm>
              <a:off x="6770682" y="1963739"/>
              <a:ext cx="650874" cy="1443038"/>
            </a:xfrm>
            <a:prstGeom prst="line">
              <a:avLst/>
            </a:prstGeom>
            <a:ln>
              <a:solidFill>
                <a:schemeClr val="tx1">
                  <a:lumMod val="85000"/>
                </a:schemeClr>
              </a:solidFill>
            </a:ln>
          </p:spPr>
          <p:style>
            <a:lnRef idx="3">
              <a:schemeClr val="dk1"/>
            </a:lnRef>
            <a:fillRef idx="0">
              <a:schemeClr val="dk1"/>
            </a:fillRef>
            <a:effectRef idx="2">
              <a:schemeClr val="dk1"/>
            </a:effectRef>
            <a:fontRef idx="minor">
              <a:schemeClr val="tx1"/>
            </a:fontRef>
          </p:style>
        </p:cxnSp>
        <p:cxnSp>
          <p:nvCxnSpPr>
            <p:cNvPr id="101" name="直接连接符 100">
              <a:extLst>
                <a:ext uri="{FF2B5EF4-FFF2-40B4-BE49-F238E27FC236}">
                  <a16:creationId xmlns:a16="http://schemas.microsoft.com/office/drawing/2014/main" id="{B5AC9621-C4CC-464E-A331-5E8C22B49A56}"/>
                </a:ext>
              </a:extLst>
            </p:cNvPr>
            <p:cNvCxnSpPr>
              <a:stCxn id="75" idx="3"/>
              <a:endCxn id="88" idx="7"/>
            </p:cNvCxnSpPr>
            <p:nvPr/>
          </p:nvCxnSpPr>
          <p:spPr>
            <a:xfrm flipH="1">
              <a:off x="6081713" y="1963737"/>
              <a:ext cx="325437" cy="652463"/>
            </a:xfrm>
            <a:prstGeom prst="line">
              <a:avLst/>
            </a:prstGeom>
            <a:ln>
              <a:solidFill>
                <a:schemeClr val="tx1">
                  <a:lumMod val="85000"/>
                </a:schemeClr>
              </a:solidFill>
            </a:ln>
          </p:spPr>
          <p:style>
            <a:lnRef idx="3">
              <a:schemeClr val="dk1"/>
            </a:lnRef>
            <a:fillRef idx="0">
              <a:schemeClr val="dk1"/>
            </a:fillRef>
            <a:effectRef idx="2">
              <a:schemeClr val="dk1"/>
            </a:effectRef>
            <a:fontRef idx="minor">
              <a:schemeClr val="tx1"/>
            </a:fontRef>
          </p:style>
        </p:cxnSp>
      </p:grpSp>
      <p:grpSp>
        <p:nvGrpSpPr>
          <p:cNvPr id="102" name="组合 101">
            <a:extLst>
              <a:ext uri="{FF2B5EF4-FFF2-40B4-BE49-F238E27FC236}">
                <a16:creationId xmlns:a16="http://schemas.microsoft.com/office/drawing/2014/main" id="{58811973-55E0-43C1-9BAF-FD81B53962DB}"/>
              </a:ext>
            </a:extLst>
          </p:cNvPr>
          <p:cNvGrpSpPr/>
          <p:nvPr/>
        </p:nvGrpSpPr>
        <p:grpSpPr>
          <a:xfrm>
            <a:off x="7280961" y="3868285"/>
            <a:ext cx="4213687" cy="2079933"/>
            <a:chOff x="323850" y="111126"/>
            <a:chExt cx="7539032" cy="3725864"/>
          </a:xfrm>
        </p:grpSpPr>
        <p:sp>
          <p:nvSpPr>
            <p:cNvPr id="103" name="椭圆 102">
              <a:extLst>
                <a:ext uri="{FF2B5EF4-FFF2-40B4-BE49-F238E27FC236}">
                  <a16:creationId xmlns:a16="http://schemas.microsoft.com/office/drawing/2014/main" id="{E45E0F2A-AE6D-466C-A765-475078D41571}"/>
                </a:ext>
              </a:extLst>
            </p:cNvPr>
            <p:cNvSpPr/>
            <p:nvPr/>
          </p:nvSpPr>
          <p:spPr>
            <a:xfrm>
              <a:off x="3703636" y="111126"/>
              <a:ext cx="515936" cy="504824"/>
            </a:xfrm>
            <a:prstGeom prst="ellipse">
              <a:avLst/>
            </a:prstGeom>
            <a:solidFill>
              <a:srgbClr val="B49E5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r>
                <a:rPr lang="en-US" altLang="zh-CN" sz="2000" noProof="1">
                  <a:solidFill>
                    <a:schemeClr val="tx1"/>
                  </a:solidFill>
                </a:rPr>
                <a:t>0</a:t>
              </a:r>
            </a:p>
          </p:txBody>
        </p:sp>
        <p:sp>
          <p:nvSpPr>
            <p:cNvPr id="104" name="椭圆 103">
              <a:extLst>
                <a:ext uri="{FF2B5EF4-FFF2-40B4-BE49-F238E27FC236}">
                  <a16:creationId xmlns:a16="http://schemas.microsoft.com/office/drawing/2014/main" id="{AF64CEED-D273-4678-9EAC-903B0FC92F04}"/>
                </a:ext>
              </a:extLst>
            </p:cNvPr>
            <p:cNvSpPr/>
            <p:nvPr/>
          </p:nvSpPr>
          <p:spPr>
            <a:xfrm>
              <a:off x="2451099" y="741363"/>
              <a:ext cx="517525" cy="504824"/>
            </a:xfrm>
            <a:prstGeom prst="ellipse">
              <a:avLst/>
            </a:prstGeom>
            <a:solidFill>
              <a:srgbClr val="B49E5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r>
                <a:rPr lang="en-US" altLang="zh-CN" sz="2000" noProof="1">
                  <a:solidFill>
                    <a:schemeClr val="tx1"/>
                  </a:solidFill>
                </a:rPr>
                <a:t>1</a:t>
              </a:r>
            </a:p>
          </p:txBody>
        </p:sp>
        <p:sp>
          <p:nvSpPr>
            <p:cNvPr id="105" name="椭圆 104">
              <a:extLst>
                <a:ext uri="{FF2B5EF4-FFF2-40B4-BE49-F238E27FC236}">
                  <a16:creationId xmlns:a16="http://schemas.microsoft.com/office/drawing/2014/main" id="{7772E3D5-7082-4A59-B5E4-FAD7C1391AFA}"/>
                </a:ext>
              </a:extLst>
            </p:cNvPr>
            <p:cNvSpPr/>
            <p:nvPr/>
          </p:nvSpPr>
          <p:spPr>
            <a:xfrm>
              <a:off x="6330946" y="1533526"/>
              <a:ext cx="515938" cy="504824"/>
            </a:xfrm>
            <a:prstGeom prst="ellipse">
              <a:avLst/>
            </a:prstGeom>
            <a:solidFill>
              <a:srgbClr val="B49E5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r>
                <a:rPr lang="en-US" altLang="zh-CN" sz="2000" noProof="1">
                  <a:solidFill>
                    <a:schemeClr val="tx1"/>
                  </a:solidFill>
                </a:rPr>
                <a:t>5</a:t>
              </a:r>
            </a:p>
          </p:txBody>
        </p:sp>
        <p:cxnSp>
          <p:nvCxnSpPr>
            <p:cNvPr id="106" name="直接连接符 105">
              <a:extLst>
                <a:ext uri="{FF2B5EF4-FFF2-40B4-BE49-F238E27FC236}">
                  <a16:creationId xmlns:a16="http://schemas.microsoft.com/office/drawing/2014/main" id="{2D9EAFAF-5A5F-4007-9FC1-18C0C55D348C}"/>
                </a:ext>
              </a:extLst>
            </p:cNvPr>
            <p:cNvCxnSpPr>
              <a:stCxn id="103" idx="3"/>
              <a:endCxn id="104" idx="7"/>
            </p:cNvCxnSpPr>
            <p:nvPr/>
          </p:nvCxnSpPr>
          <p:spPr>
            <a:xfrm flipH="1">
              <a:off x="2892423" y="541339"/>
              <a:ext cx="887412" cy="274637"/>
            </a:xfrm>
            <a:prstGeom prst="line">
              <a:avLst/>
            </a:prstGeom>
            <a:ln>
              <a:solidFill>
                <a:schemeClr val="tx1">
                  <a:lumMod val="85000"/>
                </a:schemeClr>
              </a:solidFill>
            </a:ln>
          </p:spPr>
          <p:style>
            <a:lnRef idx="3">
              <a:schemeClr val="dk1"/>
            </a:lnRef>
            <a:fillRef idx="0">
              <a:schemeClr val="dk1"/>
            </a:fillRef>
            <a:effectRef idx="2">
              <a:schemeClr val="dk1"/>
            </a:effectRef>
            <a:fontRef idx="minor">
              <a:schemeClr val="tx1"/>
            </a:fontRef>
          </p:style>
        </p:cxnSp>
        <p:cxnSp>
          <p:nvCxnSpPr>
            <p:cNvPr id="107" name="直接连接符 106">
              <a:extLst>
                <a:ext uri="{FF2B5EF4-FFF2-40B4-BE49-F238E27FC236}">
                  <a16:creationId xmlns:a16="http://schemas.microsoft.com/office/drawing/2014/main" id="{3A3F1843-F419-4B2E-8B08-10A89BDDCA23}"/>
                </a:ext>
              </a:extLst>
            </p:cNvPr>
            <p:cNvCxnSpPr>
              <a:stCxn id="103" idx="5"/>
              <a:endCxn id="105" idx="1"/>
            </p:cNvCxnSpPr>
            <p:nvPr/>
          </p:nvCxnSpPr>
          <p:spPr>
            <a:xfrm>
              <a:off x="4143373" y="541339"/>
              <a:ext cx="2263772" cy="1066801"/>
            </a:xfrm>
            <a:prstGeom prst="line">
              <a:avLst/>
            </a:prstGeom>
            <a:ln>
              <a:solidFill>
                <a:schemeClr val="tx1">
                  <a:lumMod val="85000"/>
                </a:schemeClr>
              </a:solidFill>
            </a:ln>
          </p:spPr>
          <p:style>
            <a:lnRef idx="3">
              <a:schemeClr val="dk1"/>
            </a:lnRef>
            <a:fillRef idx="0">
              <a:schemeClr val="dk1"/>
            </a:fillRef>
            <a:effectRef idx="2">
              <a:schemeClr val="dk1"/>
            </a:effectRef>
            <a:fontRef idx="minor">
              <a:schemeClr val="tx1"/>
            </a:fontRef>
          </p:style>
        </p:cxnSp>
        <p:sp>
          <p:nvSpPr>
            <p:cNvPr id="108" name="椭圆 107">
              <a:extLst>
                <a:ext uri="{FF2B5EF4-FFF2-40B4-BE49-F238E27FC236}">
                  <a16:creationId xmlns:a16="http://schemas.microsoft.com/office/drawing/2014/main" id="{195D743E-F46D-4536-ACEA-9460D65D3841}"/>
                </a:ext>
              </a:extLst>
            </p:cNvPr>
            <p:cNvSpPr/>
            <p:nvPr/>
          </p:nvSpPr>
          <p:spPr>
            <a:xfrm>
              <a:off x="808037" y="2541589"/>
              <a:ext cx="515936" cy="504824"/>
            </a:xfrm>
            <a:prstGeom prst="ellipse">
              <a:avLst/>
            </a:prstGeom>
            <a:solidFill>
              <a:srgbClr val="B49E5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r>
                <a:rPr lang="en-US" altLang="zh-CN" sz="2000" noProof="1">
                  <a:solidFill>
                    <a:schemeClr val="tx1"/>
                  </a:solidFill>
                </a:rPr>
                <a:t>3</a:t>
              </a:r>
            </a:p>
          </p:txBody>
        </p:sp>
        <p:sp>
          <p:nvSpPr>
            <p:cNvPr id="109" name="椭圆 108">
              <a:extLst>
                <a:ext uri="{FF2B5EF4-FFF2-40B4-BE49-F238E27FC236}">
                  <a16:creationId xmlns:a16="http://schemas.microsoft.com/office/drawing/2014/main" id="{543D8AD9-ADB3-49C7-9658-4B5A73E029B8}"/>
                </a:ext>
              </a:extLst>
            </p:cNvPr>
            <p:cNvSpPr/>
            <p:nvPr/>
          </p:nvSpPr>
          <p:spPr>
            <a:xfrm>
              <a:off x="323850" y="3333751"/>
              <a:ext cx="517525" cy="503239"/>
            </a:xfrm>
            <a:prstGeom prst="ellipse">
              <a:avLst/>
            </a:prstGeom>
            <a:solidFill>
              <a:srgbClr val="92D050"/>
            </a:solidFill>
            <a:ln w="254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r>
                <a:rPr lang="en-US" altLang="zh-CN" sz="2000" noProof="1">
                  <a:solidFill>
                    <a:schemeClr val="tx1"/>
                  </a:solidFill>
                </a:rPr>
                <a:t>0</a:t>
              </a:r>
            </a:p>
          </p:txBody>
        </p:sp>
        <p:sp>
          <p:nvSpPr>
            <p:cNvPr id="110" name="椭圆 109">
              <a:extLst>
                <a:ext uri="{FF2B5EF4-FFF2-40B4-BE49-F238E27FC236}">
                  <a16:creationId xmlns:a16="http://schemas.microsoft.com/office/drawing/2014/main" id="{98856B4D-A19E-4782-829E-EF71451FB122}"/>
                </a:ext>
              </a:extLst>
            </p:cNvPr>
            <p:cNvSpPr/>
            <p:nvPr/>
          </p:nvSpPr>
          <p:spPr>
            <a:xfrm>
              <a:off x="1309687" y="3333751"/>
              <a:ext cx="515936" cy="503239"/>
            </a:xfrm>
            <a:prstGeom prst="ellipse">
              <a:avLst/>
            </a:prstGeom>
            <a:solidFill>
              <a:srgbClr val="92D050"/>
            </a:solidFill>
            <a:ln w="254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r>
                <a:rPr lang="en-US" altLang="zh-CN" sz="2000" noProof="1">
                  <a:solidFill>
                    <a:schemeClr val="tx1"/>
                  </a:solidFill>
                </a:rPr>
                <a:t>1</a:t>
              </a:r>
            </a:p>
          </p:txBody>
        </p:sp>
        <p:cxnSp>
          <p:nvCxnSpPr>
            <p:cNvPr id="111" name="直接连接符 110">
              <a:extLst>
                <a:ext uri="{FF2B5EF4-FFF2-40B4-BE49-F238E27FC236}">
                  <a16:creationId xmlns:a16="http://schemas.microsoft.com/office/drawing/2014/main" id="{98E52CCA-B263-4699-929B-648B2EB2882A}"/>
                </a:ext>
              </a:extLst>
            </p:cNvPr>
            <p:cNvCxnSpPr>
              <a:stCxn id="108" idx="3"/>
              <a:endCxn id="109" idx="7"/>
            </p:cNvCxnSpPr>
            <p:nvPr/>
          </p:nvCxnSpPr>
          <p:spPr>
            <a:xfrm flipH="1">
              <a:off x="765174" y="2973389"/>
              <a:ext cx="119063" cy="433387"/>
            </a:xfrm>
            <a:prstGeom prst="line">
              <a:avLst/>
            </a:prstGeom>
            <a:ln>
              <a:solidFill>
                <a:schemeClr val="tx1">
                  <a:lumMod val="85000"/>
                </a:schemeClr>
              </a:solidFill>
            </a:ln>
          </p:spPr>
          <p:style>
            <a:lnRef idx="3">
              <a:schemeClr val="dk1"/>
            </a:lnRef>
            <a:fillRef idx="0">
              <a:schemeClr val="dk1"/>
            </a:fillRef>
            <a:effectRef idx="2">
              <a:schemeClr val="dk1"/>
            </a:effectRef>
            <a:fontRef idx="minor">
              <a:schemeClr val="tx1"/>
            </a:fontRef>
          </p:style>
        </p:cxnSp>
        <p:cxnSp>
          <p:nvCxnSpPr>
            <p:cNvPr id="112" name="直接连接符 111">
              <a:extLst>
                <a:ext uri="{FF2B5EF4-FFF2-40B4-BE49-F238E27FC236}">
                  <a16:creationId xmlns:a16="http://schemas.microsoft.com/office/drawing/2014/main" id="{F373BC2A-6B79-4359-8D29-85559736F61E}"/>
                </a:ext>
              </a:extLst>
            </p:cNvPr>
            <p:cNvCxnSpPr>
              <a:stCxn id="108" idx="5"/>
              <a:endCxn id="110" idx="1"/>
            </p:cNvCxnSpPr>
            <p:nvPr/>
          </p:nvCxnSpPr>
          <p:spPr>
            <a:xfrm>
              <a:off x="1249363" y="2973389"/>
              <a:ext cx="136525" cy="433387"/>
            </a:xfrm>
            <a:prstGeom prst="line">
              <a:avLst/>
            </a:prstGeom>
            <a:ln>
              <a:solidFill>
                <a:schemeClr val="tx1">
                  <a:lumMod val="85000"/>
                </a:schemeClr>
              </a:solidFill>
            </a:ln>
          </p:spPr>
          <p:style>
            <a:lnRef idx="3">
              <a:schemeClr val="dk1"/>
            </a:lnRef>
            <a:fillRef idx="0">
              <a:schemeClr val="dk1"/>
            </a:fillRef>
            <a:effectRef idx="2">
              <a:schemeClr val="dk1"/>
            </a:effectRef>
            <a:fontRef idx="minor">
              <a:schemeClr val="tx1"/>
            </a:fontRef>
          </p:style>
        </p:cxnSp>
        <p:sp>
          <p:nvSpPr>
            <p:cNvPr id="113" name="椭圆 112">
              <a:extLst>
                <a:ext uri="{FF2B5EF4-FFF2-40B4-BE49-F238E27FC236}">
                  <a16:creationId xmlns:a16="http://schemas.microsoft.com/office/drawing/2014/main" id="{4FE14F73-9BD8-41DD-9F79-13DE85FC9450}"/>
                </a:ext>
              </a:extLst>
            </p:cNvPr>
            <p:cNvSpPr/>
            <p:nvPr/>
          </p:nvSpPr>
          <p:spPr>
            <a:xfrm>
              <a:off x="3624261" y="2541589"/>
              <a:ext cx="515936" cy="504824"/>
            </a:xfrm>
            <a:prstGeom prst="ellipse">
              <a:avLst/>
            </a:prstGeom>
            <a:solidFill>
              <a:srgbClr val="B49E5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r>
                <a:rPr lang="en-US" altLang="zh-CN" sz="2000" noProof="1">
                  <a:solidFill>
                    <a:schemeClr val="tx1"/>
                  </a:solidFill>
                </a:rPr>
                <a:t>4</a:t>
              </a:r>
            </a:p>
          </p:txBody>
        </p:sp>
        <p:sp>
          <p:nvSpPr>
            <p:cNvPr id="114" name="椭圆 113">
              <a:extLst>
                <a:ext uri="{FF2B5EF4-FFF2-40B4-BE49-F238E27FC236}">
                  <a16:creationId xmlns:a16="http://schemas.microsoft.com/office/drawing/2014/main" id="{BB9ED1EE-F92A-4279-92E5-A27437833E71}"/>
                </a:ext>
              </a:extLst>
            </p:cNvPr>
            <p:cNvSpPr/>
            <p:nvPr/>
          </p:nvSpPr>
          <p:spPr>
            <a:xfrm>
              <a:off x="3132135" y="3333751"/>
              <a:ext cx="515936" cy="503239"/>
            </a:xfrm>
            <a:prstGeom prst="ellipse">
              <a:avLst/>
            </a:prstGeom>
            <a:solidFill>
              <a:srgbClr val="92D050"/>
            </a:solidFill>
            <a:ln w="254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r>
                <a:rPr lang="en-US" altLang="zh-CN" sz="2000" noProof="1">
                  <a:solidFill>
                    <a:schemeClr val="tx1"/>
                  </a:solidFill>
                </a:rPr>
                <a:t>3</a:t>
              </a:r>
            </a:p>
          </p:txBody>
        </p:sp>
        <p:sp>
          <p:nvSpPr>
            <p:cNvPr id="115" name="椭圆 114">
              <a:extLst>
                <a:ext uri="{FF2B5EF4-FFF2-40B4-BE49-F238E27FC236}">
                  <a16:creationId xmlns:a16="http://schemas.microsoft.com/office/drawing/2014/main" id="{B61ECA72-EED4-4E3C-A4CC-F14F058A8A83}"/>
                </a:ext>
              </a:extLst>
            </p:cNvPr>
            <p:cNvSpPr/>
            <p:nvPr/>
          </p:nvSpPr>
          <p:spPr>
            <a:xfrm>
              <a:off x="4127497" y="3333751"/>
              <a:ext cx="517525" cy="503239"/>
            </a:xfrm>
            <a:prstGeom prst="ellipse">
              <a:avLst/>
            </a:prstGeom>
            <a:solidFill>
              <a:srgbClr val="92D050"/>
            </a:solidFill>
            <a:ln w="254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r>
                <a:rPr lang="en-US" altLang="zh-CN" sz="2000" noProof="1">
                  <a:solidFill>
                    <a:schemeClr val="tx1"/>
                  </a:solidFill>
                </a:rPr>
                <a:t>4</a:t>
              </a:r>
              <a:endParaRPr lang="en-US" altLang="zh-CN" sz="2400" noProof="1">
                <a:solidFill>
                  <a:schemeClr val="tx1"/>
                </a:solidFill>
              </a:endParaRPr>
            </a:p>
          </p:txBody>
        </p:sp>
        <p:cxnSp>
          <p:nvCxnSpPr>
            <p:cNvPr id="116" name="直接连接符 115">
              <a:extLst>
                <a:ext uri="{FF2B5EF4-FFF2-40B4-BE49-F238E27FC236}">
                  <a16:creationId xmlns:a16="http://schemas.microsoft.com/office/drawing/2014/main" id="{5526BA09-E82A-42C0-8491-12A950035CAE}"/>
                </a:ext>
              </a:extLst>
            </p:cNvPr>
            <p:cNvCxnSpPr>
              <a:stCxn id="113" idx="3"/>
              <a:endCxn id="114" idx="7"/>
            </p:cNvCxnSpPr>
            <p:nvPr/>
          </p:nvCxnSpPr>
          <p:spPr>
            <a:xfrm flipH="1">
              <a:off x="3573461" y="2973389"/>
              <a:ext cx="126999" cy="433387"/>
            </a:xfrm>
            <a:prstGeom prst="line">
              <a:avLst/>
            </a:prstGeom>
            <a:ln>
              <a:solidFill>
                <a:schemeClr val="tx1">
                  <a:lumMod val="85000"/>
                </a:schemeClr>
              </a:solidFill>
            </a:ln>
          </p:spPr>
          <p:style>
            <a:lnRef idx="3">
              <a:schemeClr val="dk1"/>
            </a:lnRef>
            <a:fillRef idx="0">
              <a:schemeClr val="dk1"/>
            </a:fillRef>
            <a:effectRef idx="2">
              <a:schemeClr val="dk1"/>
            </a:effectRef>
            <a:fontRef idx="minor">
              <a:schemeClr val="tx1"/>
            </a:fontRef>
          </p:style>
        </p:cxnSp>
        <p:cxnSp>
          <p:nvCxnSpPr>
            <p:cNvPr id="117" name="直接连接符 116">
              <a:extLst>
                <a:ext uri="{FF2B5EF4-FFF2-40B4-BE49-F238E27FC236}">
                  <a16:creationId xmlns:a16="http://schemas.microsoft.com/office/drawing/2014/main" id="{67F9F965-5A07-4A56-9C2E-292C0CAAF262}"/>
                </a:ext>
              </a:extLst>
            </p:cNvPr>
            <p:cNvCxnSpPr>
              <a:stCxn id="113" idx="5"/>
              <a:endCxn id="115" idx="1"/>
            </p:cNvCxnSpPr>
            <p:nvPr/>
          </p:nvCxnSpPr>
          <p:spPr>
            <a:xfrm>
              <a:off x="4065585" y="2973389"/>
              <a:ext cx="138112" cy="433387"/>
            </a:xfrm>
            <a:prstGeom prst="line">
              <a:avLst/>
            </a:prstGeom>
            <a:ln>
              <a:solidFill>
                <a:schemeClr val="tx1">
                  <a:lumMod val="85000"/>
                </a:schemeClr>
              </a:solidFill>
            </a:ln>
          </p:spPr>
          <p:style>
            <a:lnRef idx="3">
              <a:schemeClr val="dk1"/>
            </a:lnRef>
            <a:fillRef idx="0">
              <a:schemeClr val="dk1"/>
            </a:fillRef>
            <a:effectRef idx="2">
              <a:schemeClr val="dk1"/>
            </a:effectRef>
            <a:fontRef idx="minor">
              <a:schemeClr val="tx1"/>
            </a:fontRef>
          </p:style>
        </p:cxnSp>
        <p:sp>
          <p:nvSpPr>
            <p:cNvPr id="118" name="椭圆 117">
              <a:extLst>
                <a:ext uri="{FF2B5EF4-FFF2-40B4-BE49-F238E27FC236}">
                  <a16:creationId xmlns:a16="http://schemas.microsoft.com/office/drawing/2014/main" id="{38A94B3C-218C-4FAF-AD81-43E1604F7001}"/>
                </a:ext>
              </a:extLst>
            </p:cNvPr>
            <p:cNvSpPr/>
            <p:nvPr/>
          </p:nvSpPr>
          <p:spPr>
            <a:xfrm>
              <a:off x="5640384" y="2541589"/>
              <a:ext cx="515936" cy="504824"/>
            </a:xfrm>
            <a:prstGeom prst="ellipse">
              <a:avLst/>
            </a:prstGeom>
            <a:solidFill>
              <a:srgbClr val="B49E5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r>
                <a:rPr lang="en-US" altLang="zh-CN" sz="2000" noProof="1">
                  <a:solidFill>
                    <a:schemeClr val="tx1"/>
                  </a:solidFill>
                </a:rPr>
                <a:t>6</a:t>
              </a:r>
            </a:p>
          </p:txBody>
        </p:sp>
        <p:sp>
          <p:nvSpPr>
            <p:cNvPr id="119" name="椭圆 118">
              <a:extLst>
                <a:ext uri="{FF2B5EF4-FFF2-40B4-BE49-F238E27FC236}">
                  <a16:creationId xmlns:a16="http://schemas.microsoft.com/office/drawing/2014/main" id="{32D6273E-3919-4550-BA96-4C437C10D748}"/>
                </a:ext>
              </a:extLst>
            </p:cNvPr>
            <p:cNvSpPr/>
            <p:nvPr/>
          </p:nvSpPr>
          <p:spPr>
            <a:xfrm>
              <a:off x="5137146" y="3333751"/>
              <a:ext cx="515938" cy="503239"/>
            </a:xfrm>
            <a:prstGeom prst="ellipse">
              <a:avLst/>
            </a:prstGeom>
            <a:solidFill>
              <a:srgbClr val="92D050"/>
            </a:solidFill>
            <a:ln w="254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r>
                <a:rPr lang="en-US" altLang="zh-CN" sz="2000" noProof="1">
                  <a:solidFill>
                    <a:schemeClr val="tx1"/>
                  </a:solidFill>
                </a:rPr>
                <a:t>5</a:t>
              </a:r>
              <a:endParaRPr lang="en-US" altLang="zh-CN" sz="2400" noProof="1">
                <a:solidFill>
                  <a:schemeClr val="tx1"/>
                </a:solidFill>
              </a:endParaRPr>
            </a:p>
          </p:txBody>
        </p:sp>
        <p:sp>
          <p:nvSpPr>
            <p:cNvPr id="120" name="椭圆 119">
              <a:extLst>
                <a:ext uri="{FF2B5EF4-FFF2-40B4-BE49-F238E27FC236}">
                  <a16:creationId xmlns:a16="http://schemas.microsoft.com/office/drawing/2014/main" id="{F6E02116-00A9-429C-8657-2F601EAFDF6E}"/>
                </a:ext>
              </a:extLst>
            </p:cNvPr>
            <p:cNvSpPr/>
            <p:nvPr/>
          </p:nvSpPr>
          <p:spPr>
            <a:xfrm>
              <a:off x="6215059" y="3333751"/>
              <a:ext cx="517525" cy="503239"/>
            </a:xfrm>
            <a:prstGeom prst="ellipse">
              <a:avLst/>
            </a:prstGeom>
            <a:solidFill>
              <a:srgbClr val="92D050"/>
            </a:solidFill>
            <a:ln w="254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r>
                <a:rPr lang="en-US" altLang="zh-CN" sz="2000" noProof="1">
                  <a:solidFill>
                    <a:schemeClr val="tx1"/>
                  </a:solidFill>
                </a:rPr>
                <a:t>6</a:t>
              </a:r>
              <a:endParaRPr lang="en-US" altLang="zh-CN" sz="2400" noProof="1">
                <a:solidFill>
                  <a:schemeClr val="tx1"/>
                </a:solidFill>
              </a:endParaRPr>
            </a:p>
          </p:txBody>
        </p:sp>
        <p:cxnSp>
          <p:nvCxnSpPr>
            <p:cNvPr id="121" name="直接连接符 120">
              <a:extLst>
                <a:ext uri="{FF2B5EF4-FFF2-40B4-BE49-F238E27FC236}">
                  <a16:creationId xmlns:a16="http://schemas.microsoft.com/office/drawing/2014/main" id="{E2446177-0BBA-46AF-9D93-349A7C54C3CB}"/>
                </a:ext>
              </a:extLst>
            </p:cNvPr>
            <p:cNvCxnSpPr>
              <a:stCxn id="118" idx="3"/>
              <a:endCxn id="119" idx="7"/>
            </p:cNvCxnSpPr>
            <p:nvPr/>
          </p:nvCxnSpPr>
          <p:spPr>
            <a:xfrm flipH="1">
              <a:off x="5576885" y="2973389"/>
              <a:ext cx="139701" cy="433387"/>
            </a:xfrm>
            <a:prstGeom prst="line">
              <a:avLst/>
            </a:prstGeom>
            <a:ln>
              <a:solidFill>
                <a:schemeClr val="tx1">
                  <a:lumMod val="85000"/>
                </a:schemeClr>
              </a:solidFill>
            </a:ln>
          </p:spPr>
          <p:style>
            <a:lnRef idx="3">
              <a:schemeClr val="dk1"/>
            </a:lnRef>
            <a:fillRef idx="0">
              <a:schemeClr val="dk1"/>
            </a:fillRef>
            <a:effectRef idx="2">
              <a:schemeClr val="dk1"/>
            </a:effectRef>
            <a:fontRef idx="minor">
              <a:schemeClr val="tx1"/>
            </a:fontRef>
          </p:style>
        </p:cxnSp>
        <p:cxnSp>
          <p:nvCxnSpPr>
            <p:cNvPr id="122" name="直接连接符 121">
              <a:extLst>
                <a:ext uri="{FF2B5EF4-FFF2-40B4-BE49-F238E27FC236}">
                  <a16:creationId xmlns:a16="http://schemas.microsoft.com/office/drawing/2014/main" id="{89A779E4-23AB-4C40-B0C9-BD14958C6953}"/>
                </a:ext>
              </a:extLst>
            </p:cNvPr>
            <p:cNvCxnSpPr>
              <a:stCxn id="118" idx="5"/>
              <a:endCxn id="120" idx="1"/>
            </p:cNvCxnSpPr>
            <p:nvPr/>
          </p:nvCxnSpPr>
          <p:spPr>
            <a:xfrm>
              <a:off x="6081708" y="2973389"/>
              <a:ext cx="209550" cy="433387"/>
            </a:xfrm>
            <a:prstGeom prst="line">
              <a:avLst/>
            </a:prstGeom>
            <a:ln>
              <a:solidFill>
                <a:schemeClr val="tx1">
                  <a:lumMod val="85000"/>
                </a:schemeClr>
              </a:solidFill>
            </a:ln>
          </p:spPr>
          <p:style>
            <a:lnRef idx="3">
              <a:schemeClr val="dk1"/>
            </a:lnRef>
            <a:fillRef idx="0">
              <a:schemeClr val="dk1"/>
            </a:fillRef>
            <a:effectRef idx="2">
              <a:schemeClr val="dk1"/>
            </a:effectRef>
            <a:fontRef idx="minor">
              <a:schemeClr val="tx1"/>
            </a:fontRef>
          </p:style>
        </p:cxnSp>
        <p:sp>
          <p:nvSpPr>
            <p:cNvPr id="123" name="椭圆 122">
              <a:extLst>
                <a:ext uri="{FF2B5EF4-FFF2-40B4-BE49-F238E27FC236}">
                  <a16:creationId xmlns:a16="http://schemas.microsoft.com/office/drawing/2014/main" id="{EE039592-254E-4D39-A52B-DC5B82245DA5}"/>
                </a:ext>
              </a:extLst>
            </p:cNvPr>
            <p:cNvSpPr/>
            <p:nvPr/>
          </p:nvSpPr>
          <p:spPr>
            <a:xfrm>
              <a:off x="7345357" y="3333751"/>
              <a:ext cx="517525" cy="503239"/>
            </a:xfrm>
            <a:prstGeom prst="ellipse">
              <a:avLst/>
            </a:prstGeom>
            <a:solidFill>
              <a:srgbClr val="92D050"/>
            </a:solidFill>
            <a:ln w="254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r>
                <a:rPr lang="en-US" altLang="zh-CN" sz="2000" noProof="1">
                  <a:solidFill>
                    <a:schemeClr val="tx1"/>
                  </a:solidFill>
                </a:rPr>
                <a:t>7</a:t>
              </a:r>
              <a:endParaRPr lang="en-US" altLang="zh-CN" sz="2400" noProof="1">
                <a:solidFill>
                  <a:schemeClr val="tx1"/>
                </a:solidFill>
              </a:endParaRPr>
            </a:p>
          </p:txBody>
        </p:sp>
        <p:sp>
          <p:nvSpPr>
            <p:cNvPr id="124" name="椭圆 123">
              <a:extLst>
                <a:ext uri="{FF2B5EF4-FFF2-40B4-BE49-F238E27FC236}">
                  <a16:creationId xmlns:a16="http://schemas.microsoft.com/office/drawing/2014/main" id="{58050C5B-AF76-4212-B350-BB11F4B34CE6}"/>
                </a:ext>
              </a:extLst>
            </p:cNvPr>
            <p:cNvSpPr/>
            <p:nvPr/>
          </p:nvSpPr>
          <p:spPr>
            <a:xfrm>
              <a:off x="2265361" y="3333751"/>
              <a:ext cx="517525" cy="503239"/>
            </a:xfrm>
            <a:prstGeom prst="ellipse">
              <a:avLst/>
            </a:prstGeom>
            <a:solidFill>
              <a:srgbClr val="92D050"/>
            </a:solidFill>
            <a:ln w="254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r>
                <a:rPr lang="en-US" altLang="zh-CN" sz="2000" noProof="1">
                  <a:solidFill>
                    <a:schemeClr val="tx1"/>
                  </a:solidFill>
                </a:rPr>
                <a:t>2</a:t>
              </a:r>
            </a:p>
          </p:txBody>
        </p:sp>
        <p:sp>
          <p:nvSpPr>
            <p:cNvPr id="125" name="椭圆 124">
              <a:extLst>
                <a:ext uri="{FF2B5EF4-FFF2-40B4-BE49-F238E27FC236}">
                  <a16:creationId xmlns:a16="http://schemas.microsoft.com/office/drawing/2014/main" id="{F7B89F9E-0825-4A75-B4D2-87ABE826AD25}"/>
                </a:ext>
              </a:extLst>
            </p:cNvPr>
            <p:cNvSpPr/>
            <p:nvPr/>
          </p:nvSpPr>
          <p:spPr>
            <a:xfrm>
              <a:off x="1455737" y="1533526"/>
              <a:ext cx="517525" cy="503239"/>
            </a:xfrm>
            <a:prstGeom prst="ellipse">
              <a:avLst/>
            </a:prstGeom>
            <a:solidFill>
              <a:srgbClr val="B49E5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r>
                <a:rPr lang="en-US" altLang="zh-CN" sz="2000" noProof="1">
                  <a:solidFill>
                    <a:schemeClr val="tx1"/>
                  </a:solidFill>
                </a:rPr>
                <a:t>2</a:t>
              </a:r>
            </a:p>
          </p:txBody>
        </p:sp>
        <p:cxnSp>
          <p:nvCxnSpPr>
            <p:cNvPr id="126" name="直接连接符 125">
              <a:extLst>
                <a:ext uri="{FF2B5EF4-FFF2-40B4-BE49-F238E27FC236}">
                  <a16:creationId xmlns:a16="http://schemas.microsoft.com/office/drawing/2014/main" id="{F2589ED9-ABD8-4611-AF1B-15398704F932}"/>
                </a:ext>
              </a:extLst>
            </p:cNvPr>
            <p:cNvCxnSpPr>
              <a:stCxn id="104" idx="3"/>
              <a:endCxn id="125" idx="7"/>
            </p:cNvCxnSpPr>
            <p:nvPr/>
          </p:nvCxnSpPr>
          <p:spPr>
            <a:xfrm flipH="1">
              <a:off x="1897063" y="1173164"/>
              <a:ext cx="628649" cy="433388"/>
            </a:xfrm>
            <a:prstGeom prst="line">
              <a:avLst/>
            </a:prstGeom>
            <a:ln>
              <a:solidFill>
                <a:schemeClr val="tx1">
                  <a:lumMod val="85000"/>
                </a:schemeClr>
              </a:solidFill>
            </a:ln>
          </p:spPr>
          <p:style>
            <a:lnRef idx="3">
              <a:schemeClr val="dk1"/>
            </a:lnRef>
            <a:fillRef idx="0">
              <a:schemeClr val="dk1"/>
            </a:fillRef>
            <a:effectRef idx="2">
              <a:schemeClr val="dk1"/>
            </a:effectRef>
            <a:fontRef idx="minor">
              <a:schemeClr val="tx1"/>
            </a:fontRef>
          </p:style>
        </p:cxnSp>
        <p:cxnSp>
          <p:nvCxnSpPr>
            <p:cNvPr id="127" name="直接连接符 126">
              <a:extLst>
                <a:ext uri="{FF2B5EF4-FFF2-40B4-BE49-F238E27FC236}">
                  <a16:creationId xmlns:a16="http://schemas.microsoft.com/office/drawing/2014/main" id="{AC7376B2-600B-4634-92D6-8E411A098F72}"/>
                </a:ext>
              </a:extLst>
            </p:cNvPr>
            <p:cNvCxnSpPr>
              <a:stCxn id="125" idx="3"/>
              <a:endCxn id="108" idx="7"/>
            </p:cNvCxnSpPr>
            <p:nvPr/>
          </p:nvCxnSpPr>
          <p:spPr>
            <a:xfrm flipH="1">
              <a:off x="1249363" y="1963739"/>
              <a:ext cx="280987" cy="652463"/>
            </a:xfrm>
            <a:prstGeom prst="line">
              <a:avLst/>
            </a:prstGeom>
            <a:ln>
              <a:solidFill>
                <a:schemeClr val="tx1">
                  <a:lumMod val="85000"/>
                </a:schemeClr>
              </a:solidFill>
            </a:ln>
          </p:spPr>
          <p:style>
            <a:lnRef idx="3">
              <a:schemeClr val="dk1"/>
            </a:lnRef>
            <a:fillRef idx="0">
              <a:schemeClr val="dk1"/>
            </a:fillRef>
            <a:effectRef idx="2">
              <a:schemeClr val="dk1"/>
            </a:effectRef>
            <a:fontRef idx="minor">
              <a:schemeClr val="tx1"/>
            </a:fontRef>
          </p:style>
        </p:cxnSp>
        <p:cxnSp>
          <p:nvCxnSpPr>
            <p:cNvPr id="128" name="直接连接符 127">
              <a:extLst>
                <a:ext uri="{FF2B5EF4-FFF2-40B4-BE49-F238E27FC236}">
                  <a16:creationId xmlns:a16="http://schemas.microsoft.com/office/drawing/2014/main" id="{AD8494B8-8526-455A-8F16-E361E64C50B6}"/>
                </a:ext>
              </a:extLst>
            </p:cNvPr>
            <p:cNvCxnSpPr>
              <a:stCxn id="125" idx="5"/>
              <a:endCxn id="124" idx="1"/>
            </p:cNvCxnSpPr>
            <p:nvPr/>
          </p:nvCxnSpPr>
          <p:spPr>
            <a:xfrm>
              <a:off x="1897063" y="1963739"/>
              <a:ext cx="444500" cy="1443038"/>
            </a:xfrm>
            <a:prstGeom prst="line">
              <a:avLst/>
            </a:prstGeom>
            <a:ln>
              <a:solidFill>
                <a:schemeClr val="tx1">
                  <a:lumMod val="85000"/>
                </a:schemeClr>
              </a:solidFill>
            </a:ln>
          </p:spPr>
          <p:style>
            <a:lnRef idx="3">
              <a:schemeClr val="dk1"/>
            </a:lnRef>
            <a:fillRef idx="0">
              <a:schemeClr val="dk1"/>
            </a:fillRef>
            <a:effectRef idx="2">
              <a:schemeClr val="dk1"/>
            </a:effectRef>
            <a:fontRef idx="minor">
              <a:schemeClr val="tx1"/>
            </a:fontRef>
          </p:style>
        </p:cxnSp>
        <p:cxnSp>
          <p:nvCxnSpPr>
            <p:cNvPr id="129" name="直接连接符 128">
              <a:extLst>
                <a:ext uri="{FF2B5EF4-FFF2-40B4-BE49-F238E27FC236}">
                  <a16:creationId xmlns:a16="http://schemas.microsoft.com/office/drawing/2014/main" id="{954C0BA4-3D9B-4C37-8BFE-E885377B3366}"/>
                </a:ext>
              </a:extLst>
            </p:cNvPr>
            <p:cNvCxnSpPr>
              <a:stCxn id="104" idx="5"/>
              <a:endCxn id="113" idx="1"/>
            </p:cNvCxnSpPr>
            <p:nvPr/>
          </p:nvCxnSpPr>
          <p:spPr>
            <a:xfrm>
              <a:off x="2892423" y="1173164"/>
              <a:ext cx="808037" cy="1443038"/>
            </a:xfrm>
            <a:prstGeom prst="line">
              <a:avLst/>
            </a:prstGeom>
            <a:ln>
              <a:solidFill>
                <a:schemeClr val="tx1">
                  <a:lumMod val="85000"/>
                </a:schemeClr>
              </a:solidFill>
            </a:ln>
          </p:spPr>
          <p:style>
            <a:lnRef idx="3">
              <a:schemeClr val="dk1"/>
            </a:lnRef>
            <a:fillRef idx="0">
              <a:schemeClr val="dk1"/>
            </a:fillRef>
            <a:effectRef idx="2">
              <a:schemeClr val="dk1"/>
            </a:effectRef>
            <a:fontRef idx="minor">
              <a:schemeClr val="tx1"/>
            </a:fontRef>
          </p:style>
        </p:cxnSp>
        <p:cxnSp>
          <p:nvCxnSpPr>
            <p:cNvPr id="130" name="直接连接符 129">
              <a:extLst>
                <a:ext uri="{FF2B5EF4-FFF2-40B4-BE49-F238E27FC236}">
                  <a16:creationId xmlns:a16="http://schemas.microsoft.com/office/drawing/2014/main" id="{DEFE4DD3-7B4A-4A94-9445-8D0D9866BA38}"/>
                </a:ext>
              </a:extLst>
            </p:cNvPr>
            <p:cNvCxnSpPr>
              <a:stCxn id="105" idx="5"/>
              <a:endCxn id="123" idx="1"/>
            </p:cNvCxnSpPr>
            <p:nvPr/>
          </p:nvCxnSpPr>
          <p:spPr>
            <a:xfrm>
              <a:off x="6770682" y="1963739"/>
              <a:ext cx="650874" cy="1443038"/>
            </a:xfrm>
            <a:prstGeom prst="line">
              <a:avLst/>
            </a:prstGeom>
            <a:ln>
              <a:solidFill>
                <a:schemeClr val="tx1">
                  <a:lumMod val="85000"/>
                </a:schemeClr>
              </a:solidFill>
            </a:ln>
          </p:spPr>
          <p:style>
            <a:lnRef idx="3">
              <a:schemeClr val="dk1"/>
            </a:lnRef>
            <a:fillRef idx="0">
              <a:schemeClr val="dk1"/>
            </a:fillRef>
            <a:effectRef idx="2">
              <a:schemeClr val="dk1"/>
            </a:effectRef>
            <a:fontRef idx="minor">
              <a:schemeClr val="tx1"/>
            </a:fontRef>
          </p:style>
        </p:cxnSp>
        <p:cxnSp>
          <p:nvCxnSpPr>
            <p:cNvPr id="131" name="直接连接符 130">
              <a:extLst>
                <a:ext uri="{FF2B5EF4-FFF2-40B4-BE49-F238E27FC236}">
                  <a16:creationId xmlns:a16="http://schemas.microsoft.com/office/drawing/2014/main" id="{A25F9B2C-BC69-4F76-8FC0-8C81D6F22D16}"/>
                </a:ext>
              </a:extLst>
            </p:cNvPr>
            <p:cNvCxnSpPr>
              <a:stCxn id="105" idx="3"/>
              <a:endCxn id="118" idx="7"/>
            </p:cNvCxnSpPr>
            <p:nvPr/>
          </p:nvCxnSpPr>
          <p:spPr>
            <a:xfrm flipH="1">
              <a:off x="6081713" y="1963737"/>
              <a:ext cx="325437" cy="652463"/>
            </a:xfrm>
            <a:prstGeom prst="line">
              <a:avLst/>
            </a:prstGeom>
            <a:ln>
              <a:solidFill>
                <a:schemeClr val="tx1">
                  <a:lumMod val="85000"/>
                </a:schemeClr>
              </a:solidFill>
            </a:ln>
          </p:spPr>
          <p:style>
            <a:lnRef idx="3">
              <a:schemeClr val="dk1"/>
            </a:lnRef>
            <a:fillRef idx="0">
              <a:schemeClr val="dk1"/>
            </a:fillRef>
            <a:effectRef idx="2">
              <a:schemeClr val="dk1"/>
            </a:effectRef>
            <a:fontRef idx="minor">
              <a:schemeClr val="tx1"/>
            </a:fontRef>
          </p:style>
        </p:cxnSp>
      </p:grpSp>
      <p:grpSp>
        <p:nvGrpSpPr>
          <p:cNvPr id="132" name="组合 131">
            <a:extLst>
              <a:ext uri="{FF2B5EF4-FFF2-40B4-BE49-F238E27FC236}">
                <a16:creationId xmlns:a16="http://schemas.microsoft.com/office/drawing/2014/main" id="{AA83E46B-6D4E-444B-92F8-609598C4D6E3}"/>
              </a:ext>
            </a:extLst>
          </p:cNvPr>
          <p:cNvGrpSpPr/>
          <p:nvPr/>
        </p:nvGrpSpPr>
        <p:grpSpPr>
          <a:xfrm>
            <a:off x="6814470" y="3965368"/>
            <a:ext cx="724412" cy="1240418"/>
            <a:chOff x="6814470" y="3965368"/>
            <a:chExt cx="724412" cy="1240418"/>
          </a:xfrm>
        </p:grpSpPr>
        <p:sp>
          <p:nvSpPr>
            <p:cNvPr id="133" name="下弧形箭头 103">
              <a:extLst>
                <a:ext uri="{FF2B5EF4-FFF2-40B4-BE49-F238E27FC236}">
                  <a16:creationId xmlns:a16="http://schemas.microsoft.com/office/drawing/2014/main" id="{4874B5D4-2C99-428E-894A-37A9A2F5CE7C}"/>
                </a:ext>
              </a:extLst>
            </p:cNvPr>
            <p:cNvSpPr/>
            <p:nvPr/>
          </p:nvSpPr>
          <p:spPr>
            <a:xfrm rot="3217766">
              <a:off x="6512881" y="4266957"/>
              <a:ext cx="1240418" cy="63724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4" name="文本框 133">
              <a:extLst>
                <a:ext uri="{FF2B5EF4-FFF2-40B4-BE49-F238E27FC236}">
                  <a16:creationId xmlns:a16="http://schemas.microsoft.com/office/drawing/2014/main" id="{7E884840-75A3-45BF-9FE7-7A0636091D35}"/>
                </a:ext>
              </a:extLst>
            </p:cNvPr>
            <p:cNvSpPr txBox="1"/>
            <p:nvPr/>
          </p:nvSpPr>
          <p:spPr>
            <a:xfrm>
              <a:off x="6924611" y="4261762"/>
              <a:ext cx="614271" cy="400110"/>
            </a:xfrm>
            <a:prstGeom prst="rect">
              <a:avLst/>
            </a:prstGeom>
            <a:noFill/>
          </p:spPr>
          <p:txBody>
            <a:bodyPr wrap="none" rtlCol="0">
              <a:spAutoFit/>
            </a:bodyPr>
            <a:lstStyle/>
            <a:p>
              <a:r>
                <a:rPr lang="en-US" altLang="zh-CN" sz="2000" dirty="0">
                  <a:latin typeface="Calibri" panose="020F0502020204030204" pitchFamily="34" charset="0"/>
                  <a:cs typeface="Calibri" panose="020F0502020204030204" pitchFamily="34" charset="0"/>
                </a:rPr>
                <a:t>Sort</a:t>
              </a:r>
              <a:endParaRPr lang="zh-CN" altLang="en-US" sz="2000" dirty="0">
                <a:latin typeface="Calibri" panose="020F0502020204030204" pitchFamily="34" charset="0"/>
                <a:cs typeface="Calibri" panose="020F0502020204030204" pitchFamily="34" charset="0"/>
              </a:endParaRPr>
            </a:p>
          </p:txBody>
        </p:sp>
      </p:grpSp>
      <p:pic>
        <p:nvPicPr>
          <p:cNvPr id="135" name="图片 134">
            <a:extLst>
              <a:ext uri="{FF2B5EF4-FFF2-40B4-BE49-F238E27FC236}">
                <a16:creationId xmlns:a16="http://schemas.microsoft.com/office/drawing/2014/main" id="{7259E8AA-8A7D-4F01-8CDA-9603C6404660}"/>
              </a:ext>
            </a:extLst>
          </p:cNvPr>
          <p:cNvPicPr>
            <a:picLocks noChangeAspect="1"/>
          </p:cNvPicPr>
          <p:nvPr/>
        </p:nvPicPr>
        <p:blipFill>
          <a:blip r:embed="rId3"/>
          <a:stretch>
            <a:fillRect/>
          </a:stretch>
        </p:blipFill>
        <p:spPr>
          <a:xfrm>
            <a:off x="5960952" y="1575225"/>
            <a:ext cx="5779210" cy="3763716"/>
          </a:xfrm>
          <a:prstGeom prst="rect">
            <a:avLst/>
          </a:prstGeom>
        </p:spPr>
      </p:pic>
    </p:spTree>
    <p:extLst>
      <p:ext uri="{BB962C8B-B14F-4D97-AF65-F5344CB8AC3E}">
        <p14:creationId xmlns:p14="http://schemas.microsoft.com/office/powerpoint/2010/main" val="4294459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2"/>
                                        </p:tgtEl>
                                        <p:attrNameLst>
                                          <p:attrName>style.visibility</p:attrName>
                                        </p:attrNameLst>
                                      </p:cBhvr>
                                      <p:to>
                                        <p:strVal val="visible"/>
                                      </p:to>
                                    </p:set>
                                    <p:animEffect transition="in" filter="fade">
                                      <p:cBhvr>
                                        <p:cTn id="12" dur="500"/>
                                        <p:tgtEl>
                                          <p:spTgt spid="132"/>
                                        </p:tgtEl>
                                      </p:cBhvr>
                                    </p:animEffect>
                                  </p:childTnLst>
                                </p:cTn>
                              </p:par>
                              <p:par>
                                <p:cTn id="13" presetID="10" presetClass="entr" presetSubtype="0" fill="hold" nodeType="withEffect">
                                  <p:stCondLst>
                                    <p:cond delay="0"/>
                                  </p:stCondLst>
                                  <p:childTnLst>
                                    <p:set>
                                      <p:cBhvr>
                                        <p:cTn id="14" dur="1" fill="hold">
                                          <p:stCondLst>
                                            <p:cond delay="0"/>
                                          </p:stCondLst>
                                        </p:cTn>
                                        <p:tgtEl>
                                          <p:spTgt spid="102"/>
                                        </p:tgtEl>
                                        <p:attrNameLst>
                                          <p:attrName>style.visibility</p:attrName>
                                        </p:attrNameLst>
                                      </p:cBhvr>
                                      <p:to>
                                        <p:strVal val="visible"/>
                                      </p:to>
                                    </p:set>
                                    <p:animEffect transition="in" filter="fade">
                                      <p:cBhvr>
                                        <p:cTn id="15" dur="500"/>
                                        <p:tgtEl>
                                          <p:spTgt spid="10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1">
                                            <p:txEl>
                                              <p:pRg st="0" end="0"/>
                                            </p:txEl>
                                          </p:spTgt>
                                        </p:tgtEl>
                                        <p:attrNameLst>
                                          <p:attrName>style.visibility</p:attrName>
                                        </p:attrNameLst>
                                      </p:cBhvr>
                                      <p:to>
                                        <p:strVal val="visible"/>
                                      </p:to>
                                    </p:set>
                                    <p:animEffect transition="in" filter="fade">
                                      <p:cBhvr>
                                        <p:cTn id="20" dur="500"/>
                                        <p:tgtEl>
                                          <p:spTgt spid="71">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1">
                                            <p:txEl>
                                              <p:pRg st="1" end="1"/>
                                            </p:txEl>
                                          </p:spTgt>
                                        </p:tgtEl>
                                        <p:attrNameLst>
                                          <p:attrName>style.visibility</p:attrName>
                                        </p:attrNameLst>
                                      </p:cBhvr>
                                      <p:to>
                                        <p:strVal val="visible"/>
                                      </p:to>
                                    </p:set>
                                    <p:animEffect transition="in" filter="fade">
                                      <p:cBhvr>
                                        <p:cTn id="23" dur="500"/>
                                        <p:tgtEl>
                                          <p:spTgt spid="71">
                                            <p:txEl>
                                              <p:pRg st="1" end="1"/>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1">
                                            <p:txEl>
                                              <p:pRg st="2" end="2"/>
                                            </p:txEl>
                                          </p:spTgt>
                                        </p:tgtEl>
                                        <p:attrNameLst>
                                          <p:attrName>style.visibility</p:attrName>
                                        </p:attrNameLst>
                                      </p:cBhvr>
                                      <p:to>
                                        <p:strVal val="visible"/>
                                      </p:to>
                                    </p:set>
                                    <p:animEffect transition="in" filter="fade">
                                      <p:cBhvr>
                                        <p:cTn id="26" dur="500"/>
                                        <p:tgtEl>
                                          <p:spTgt spid="71">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1">
                                            <p:txEl>
                                              <p:pRg st="4" end="4"/>
                                            </p:txEl>
                                          </p:spTgt>
                                        </p:tgtEl>
                                        <p:attrNameLst>
                                          <p:attrName>style.visibility</p:attrName>
                                        </p:attrNameLst>
                                      </p:cBhvr>
                                      <p:to>
                                        <p:strVal val="visible"/>
                                      </p:to>
                                    </p:set>
                                    <p:animEffect transition="in" filter="fade">
                                      <p:cBhvr>
                                        <p:cTn id="31" dur="500"/>
                                        <p:tgtEl>
                                          <p:spTgt spid="71">
                                            <p:txEl>
                                              <p:pRg st="4" end="4"/>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1">
                                            <p:txEl>
                                              <p:pRg st="5" end="5"/>
                                            </p:txEl>
                                          </p:spTgt>
                                        </p:tgtEl>
                                        <p:attrNameLst>
                                          <p:attrName>style.visibility</p:attrName>
                                        </p:attrNameLst>
                                      </p:cBhvr>
                                      <p:to>
                                        <p:strVal val="visible"/>
                                      </p:to>
                                    </p:set>
                                    <p:animEffect transition="in" filter="fade">
                                      <p:cBhvr>
                                        <p:cTn id="34" dur="500"/>
                                        <p:tgtEl>
                                          <p:spTgt spid="71">
                                            <p:txEl>
                                              <p:pRg st="5" end="5"/>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1">
                                            <p:txEl>
                                              <p:pRg st="6" end="6"/>
                                            </p:txEl>
                                          </p:spTgt>
                                        </p:tgtEl>
                                        <p:attrNameLst>
                                          <p:attrName>style.visibility</p:attrName>
                                        </p:attrNameLst>
                                      </p:cBhvr>
                                      <p:to>
                                        <p:strVal val="visible"/>
                                      </p:to>
                                    </p:set>
                                    <p:animEffect transition="in" filter="fade">
                                      <p:cBhvr>
                                        <p:cTn id="37" dur="500"/>
                                        <p:tgtEl>
                                          <p:spTgt spid="71">
                                            <p:txEl>
                                              <p:pRg st="6" end="6"/>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1">
                                            <p:txEl>
                                              <p:pRg st="7" end="7"/>
                                            </p:txEl>
                                          </p:spTgt>
                                        </p:tgtEl>
                                        <p:attrNameLst>
                                          <p:attrName>style.visibility</p:attrName>
                                        </p:attrNameLst>
                                      </p:cBhvr>
                                      <p:to>
                                        <p:strVal val="visible"/>
                                      </p:to>
                                    </p:set>
                                    <p:animEffect transition="in" filter="fade">
                                      <p:cBhvr>
                                        <p:cTn id="40" dur="500"/>
                                        <p:tgtEl>
                                          <p:spTgt spid="71">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72"/>
                                        </p:tgtEl>
                                      </p:cBhvr>
                                    </p:animEffect>
                                    <p:set>
                                      <p:cBhvr>
                                        <p:cTn id="45" dur="1" fill="hold">
                                          <p:stCondLst>
                                            <p:cond delay="499"/>
                                          </p:stCondLst>
                                        </p:cTn>
                                        <p:tgtEl>
                                          <p:spTgt spid="72"/>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132"/>
                                        </p:tgtEl>
                                      </p:cBhvr>
                                    </p:animEffect>
                                    <p:set>
                                      <p:cBhvr>
                                        <p:cTn id="48" dur="1" fill="hold">
                                          <p:stCondLst>
                                            <p:cond delay="499"/>
                                          </p:stCondLst>
                                        </p:cTn>
                                        <p:tgtEl>
                                          <p:spTgt spid="132"/>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02"/>
                                        </p:tgtEl>
                                      </p:cBhvr>
                                    </p:animEffect>
                                    <p:set>
                                      <p:cBhvr>
                                        <p:cTn id="51" dur="1" fill="hold">
                                          <p:stCondLst>
                                            <p:cond delay="499"/>
                                          </p:stCondLst>
                                        </p:cTn>
                                        <p:tgtEl>
                                          <p:spTgt spid="102"/>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135"/>
                                        </p:tgtEl>
                                        <p:attrNameLst>
                                          <p:attrName>style.visibility</p:attrName>
                                        </p:attrNameLst>
                                      </p:cBhvr>
                                      <p:to>
                                        <p:strVal val="visible"/>
                                      </p:to>
                                    </p:set>
                                    <p:animEffect transition="in" filter="wipe(down)">
                                      <p:cBhvr>
                                        <p:cTn id="56"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D408B6F-F2D7-486C-ABB4-591888B40976}"/>
              </a:ext>
            </a:extLst>
          </p:cNvPr>
          <p:cNvSpPr>
            <a:spLocks noGrp="1"/>
          </p:cNvSpPr>
          <p:nvPr>
            <p:ph type="title"/>
          </p:nvPr>
        </p:nvSpPr>
        <p:spPr>
          <a:xfrm>
            <a:off x="838200" y="365125"/>
            <a:ext cx="10515600" cy="924413"/>
          </a:xfrm>
        </p:spPr>
        <p:txBody>
          <a:bodyPr/>
          <a:lstStyle/>
          <a:p>
            <a:r>
              <a:rPr lang="en-US" altLang="zh-CN" dirty="0"/>
              <a:t>Effectiveness of ordering</a:t>
            </a:r>
            <a:endParaRPr lang="zh-CN" altLang="en-US" dirty="0"/>
          </a:p>
        </p:txBody>
      </p:sp>
      <p:sp>
        <p:nvSpPr>
          <p:cNvPr id="5" name="文本占位符 5">
            <a:extLst>
              <a:ext uri="{FF2B5EF4-FFF2-40B4-BE49-F238E27FC236}">
                <a16:creationId xmlns:a16="http://schemas.microsoft.com/office/drawing/2014/main" id="{83472F34-A9B2-44C9-8B5F-9FB451C6A0E8}"/>
              </a:ext>
            </a:extLst>
          </p:cNvPr>
          <p:cNvSpPr txBox="1">
            <a:spLocks/>
          </p:cNvSpPr>
          <p:nvPr/>
        </p:nvSpPr>
        <p:spPr>
          <a:xfrm>
            <a:off x="1126068" y="1890596"/>
            <a:ext cx="4588931" cy="5762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0000"/>
                    <a:lumOff val="4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0000"/>
                    <a:lumOff val="4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0000"/>
                    <a:lumOff val="4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b="1" dirty="0">
                <a:solidFill>
                  <a:schemeClr val="accent1">
                    <a:lumMod val="60000"/>
                    <a:lumOff val="40000"/>
                  </a:schemeClr>
                </a:solidFill>
                <a:effectLst>
                  <a:glow rad="38100">
                    <a:schemeClr val="bg1">
                      <a:lumMod val="50000"/>
                      <a:lumOff val="50000"/>
                      <a:alpha val="20000"/>
                    </a:schemeClr>
                  </a:glow>
                </a:effectLst>
                <a:ea typeface="+mj-ea"/>
                <a:cs typeface="Calibri" panose="020F0502020204030204" pitchFamily="34" charset="0"/>
              </a:rPr>
              <a:t>Without ordering</a:t>
            </a:r>
            <a:endParaRPr lang="zh-CN" altLang="en-US" sz="2400" b="1" dirty="0">
              <a:solidFill>
                <a:schemeClr val="accent1">
                  <a:lumMod val="60000"/>
                  <a:lumOff val="40000"/>
                </a:schemeClr>
              </a:solidFill>
              <a:effectLst>
                <a:glow rad="38100">
                  <a:schemeClr val="bg1">
                    <a:lumMod val="50000"/>
                    <a:lumOff val="50000"/>
                    <a:alpha val="20000"/>
                  </a:schemeClr>
                </a:glow>
              </a:effectLst>
              <a:ea typeface="+mj-ea"/>
              <a:cs typeface="Calibri" panose="020F0502020204030204" pitchFamily="34" charset="0"/>
            </a:endParaRPr>
          </a:p>
        </p:txBody>
      </p:sp>
      <p:sp>
        <p:nvSpPr>
          <p:cNvPr id="6" name="内容占位符 6">
            <a:extLst>
              <a:ext uri="{FF2B5EF4-FFF2-40B4-BE49-F238E27FC236}">
                <a16:creationId xmlns:a16="http://schemas.microsoft.com/office/drawing/2014/main" id="{BD6BCB86-F5D1-4B9E-B0C5-8B2C3976D8E7}"/>
              </a:ext>
            </a:extLst>
          </p:cNvPr>
          <p:cNvSpPr txBox="1">
            <a:spLocks/>
          </p:cNvSpPr>
          <p:nvPr/>
        </p:nvSpPr>
        <p:spPr>
          <a:xfrm>
            <a:off x="838200" y="2475325"/>
            <a:ext cx="4989844" cy="32508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200" dirty="0">
                <a:effectLst>
                  <a:glow rad="38100">
                    <a:schemeClr val="bg1">
                      <a:lumMod val="50000"/>
                      <a:lumOff val="50000"/>
                      <a:alpha val="20000"/>
                    </a:schemeClr>
                  </a:glow>
                </a:effectLst>
                <a:cs typeface="Calibri" panose="020F0502020204030204" pitchFamily="34" charset="0"/>
              </a:rPr>
              <a:t>L2 Cache Hit Rate (L1 Reads)</a:t>
            </a:r>
          </a:p>
          <a:p>
            <a:pPr lvl="1"/>
            <a:r>
              <a:rPr lang="en-US" altLang="zh-CN" sz="2000" dirty="0">
                <a:effectLst>
                  <a:glow rad="38100">
                    <a:schemeClr val="bg1">
                      <a:lumMod val="50000"/>
                      <a:lumOff val="50000"/>
                      <a:alpha val="20000"/>
                    </a:schemeClr>
                  </a:glow>
                </a:effectLst>
                <a:cs typeface="Calibri" panose="020F0502020204030204" pitchFamily="34" charset="0"/>
              </a:rPr>
              <a:t>88%</a:t>
            </a:r>
          </a:p>
          <a:p>
            <a:r>
              <a:rPr lang="en-US" altLang="zh-CN" sz="2200" dirty="0">
                <a:effectLst>
                  <a:glow rad="38100">
                    <a:schemeClr val="bg1">
                      <a:lumMod val="50000"/>
                      <a:lumOff val="50000"/>
                      <a:alpha val="20000"/>
                    </a:schemeClr>
                  </a:glow>
                </a:effectLst>
                <a:cs typeface="Calibri" panose="020F0502020204030204" pitchFamily="34" charset="0"/>
              </a:rPr>
              <a:t>Global Load L2 Transactions/Access</a:t>
            </a:r>
          </a:p>
          <a:p>
            <a:pPr lvl="1"/>
            <a:r>
              <a:rPr lang="en-US" altLang="zh-CN" sz="2000" dirty="0">
                <a:effectLst>
                  <a:glow rad="38100">
                    <a:schemeClr val="bg1">
                      <a:lumMod val="50000"/>
                      <a:lumOff val="50000"/>
                      <a:alpha val="20000"/>
                    </a:schemeClr>
                  </a:glow>
                </a:effectLst>
                <a:cs typeface="Calibri" panose="020F0502020204030204" pitchFamily="34" charset="0"/>
              </a:rPr>
              <a:t>31.7</a:t>
            </a:r>
          </a:p>
          <a:p>
            <a:r>
              <a:rPr lang="en-US" altLang="zh-CN" sz="2200" dirty="0">
                <a:effectLst>
                  <a:glow rad="38100">
                    <a:schemeClr val="bg1">
                      <a:lumMod val="50000"/>
                      <a:lumOff val="50000"/>
                      <a:alpha val="20000"/>
                    </a:schemeClr>
                  </a:glow>
                </a:effectLst>
                <a:cs typeface="Calibri" panose="020F0502020204030204" pitchFamily="34" charset="0"/>
              </a:rPr>
              <a:t>Maximum Divergence</a:t>
            </a:r>
          </a:p>
          <a:p>
            <a:pPr lvl="1"/>
            <a:r>
              <a:rPr lang="en-US" altLang="zh-CN" sz="2000" dirty="0">
                <a:effectLst>
                  <a:glow rad="38100">
                    <a:schemeClr val="bg1">
                      <a:lumMod val="50000"/>
                      <a:lumOff val="50000"/>
                      <a:alpha val="20000"/>
                    </a:schemeClr>
                  </a:glow>
                </a:effectLst>
                <a:cs typeface="Calibri" panose="020F0502020204030204" pitchFamily="34" charset="0"/>
              </a:rPr>
              <a:t>99.9%</a:t>
            </a:r>
          </a:p>
        </p:txBody>
      </p:sp>
      <p:sp>
        <p:nvSpPr>
          <p:cNvPr id="7" name="文本占位符 7">
            <a:extLst>
              <a:ext uri="{FF2B5EF4-FFF2-40B4-BE49-F238E27FC236}">
                <a16:creationId xmlns:a16="http://schemas.microsoft.com/office/drawing/2014/main" id="{12D49277-8B43-4ECB-9B2F-711C37D69DE9}"/>
              </a:ext>
            </a:extLst>
          </p:cNvPr>
          <p:cNvSpPr txBox="1">
            <a:spLocks/>
          </p:cNvSpPr>
          <p:nvPr/>
        </p:nvSpPr>
        <p:spPr>
          <a:xfrm>
            <a:off x="6139921" y="1899063"/>
            <a:ext cx="4604280" cy="5762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b="1" dirty="0">
                <a:solidFill>
                  <a:schemeClr val="accent1">
                    <a:lumMod val="60000"/>
                    <a:lumOff val="40000"/>
                  </a:schemeClr>
                </a:solidFill>
                <a:effectLst>
                  <a:glow rad="38100">
                    <a:schemeClr val="bg1">
                      <a:lumMod val="50000"/>
                      <a:lumOff val="50000"/>
                      <a:alpha val="20000"/>
                    </a:schemeClr>
                  </a:glow>
                </a:effectLst>
                <a:ea typeface="+mj-ea"/>
                <a:cs typeface="Calibri" panose="020F0502020204030204" pitchFamily="34" charset="0"/>
              </a:rPr>
              <a:t>With ordering</a:t>
            </a:r>
            <a:endParaRPr lang="zh-CN" altLang="en-US" sz="2400" b="1" dirty="0">
              <a:solidFill>
                <a:schemeClr val="accent1">
                  <a:lumMod val="60000"/>
                  <a:lumOff val="40000"/>
                </a:schemeClr>
              </a:solidFill>
              <a:effectLst>
                <a:glow rad="38100">
                  <a:schemeClr val="bg1">
                    <a:lumMod val="50000"/>
                    <a:lumOff val="50000"/>
                    <a:alpha val="20000"/>
                  </a:schemeClr>
                </a:glow>
              </a:effectLst>
              <a:ea typeface="+mj-ea"/>
              <a:cs typeface="Calibri" panose="020F0502020204030204" pitchFamily="34" charset="0"/>
            </a:endParaRPr>
          </a:p>
        </p:txBody>
      </p:sp>
      <p:sp>
        <p:nvSpPr>
          <p:cNvPr id="8" name="内容占位符 8">
            <a:extLst>
              <a:ext uri="{FF2B5EF4-FFF2-40B4-BE49-F238E27FC236}">
                <a16:creationId xmlns:a16="http://schemas.microsoft.com/office/drawing/2014/main" id="{3DA5B20A-CCE9-4EF4-88F8-B6CA228CB9C4}"/>
              </a:ext>
            </a:extLst>
          </p:cNvPr>
          <p:cNvSpPr txBox="1">
            <a:spLocks/>
          </p:cNvSpPr>
          <p:nvPr/>
        </p:nvSpPr>
        <p:spPr>
          <a:xfrm>
            <a:off x="5867400" y="2475325"/>
            <a:ext cx="5856547" cy="33348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200" dirty="0">
                <a:effectLst>
                  <a:glow rad="38100">
                    <a:schemeClr val="bg1">
                      <a:lumMod val="50000"/>
                      <a:lumOff val="50000"/>
                      <a:alpha val="20000"/>
                    </a:schemeClr>
                  </a:glow>
                </a:effectLst>
                <a:cs typeface="Calibri" panose="020F0502020204030204" pitchFamily="34" charset="0"/>
              </a:rPr>
              <a:t>L2 Cache Hit Rate (L1 Reads)</a:t>
            </a:r>
          </a:p>
          <a:p>
            <a:pPr lvl="1"/>
            <a:r>
              <a:rPr lang="en-US" altLang="zh-CN" sz="2000" dirty="0">
                <a:effectLst>
                  <a:glow rad="38100">
                    <a:schemeClr val="bg1">
                      <a:lumMod val="50000"/>
                      <a:lumOff val="50000"/>
                      <a:alpha val="20000"/>
                    </a:schemeClr>
                  </a:glow>
                </a:effectLst>
                <a:cs typeface="Calibri" panose="020F0502020204030204" pitchFamily="34" charset="0"/>
              </a:rPr>
              <a:t>92%</a:t>
            </a:r>
          </a:p>
          <a:p>
            <a:r>
              <a:rPr lang="en-US" altLang="zh-CN" sz="2200" dirty="0">
                <a:effectLst>
                  <a:glow rad="38100">
                    <a:schemeClr val="bg1">
                      <a:lumMod val="50000"/>
                      <a:lumOff val="50000"/>
                      <a:alpha val="20000"/>
                    </a:schemeClr>
                  </a:glow>
                </a:effectLst>
                <a:cs typeface="Calibri" panose="020F0502020204030204" pitchFamily="34" charset="0"/>
              </a:rPr>
              <a:t>Global Load L2 Transactions/Access</a:t>
            </a:r>
          </a:p>
          <a:p>
            <a:pPr lvl="1"/>
            <a:r>
              <a:rPr lang="en-US" altLang="zh-CN" sz="2000" dirty="0">
                <a:effectLst>
                  <a:glow rad="38100">
                    <a:schemeClr val="bg1">
                      <a:lumMod val="50000"/>
                      <a:lumOff val="50000"/>
                      <a:alpha val="20000"/>
                    </a:schemeClr>
                  </a:glow>
                </a:effectLst>
                <a:cs typeface="Calibri" panose="020F0502020204030204" pitchFamily="34" charset="0"/>
              </a:rPr>
              <a:t>23.4</a:t>
            </a:r>
          </a:p>
          <a:p>
            <a:r>
              <a:rPr lang="en-US" altLang="zh-CN" sz="2200" dirty="0">
                <a:effectLst>
                  <a:glow rad="38100">
                    <a:schemeClr val="bg1">
                      <a:lumMod val="50000"/>
                      <a:lumOff val="50000"/>
                      <a:alpha val="20000"/>
                    </a:schemeClr>
                  </a:glow>
                </a:effectLst>
                <a:cs typeface="Calibri" panose="020F0502020204030204" pitchFamily="34" charset="0"/>
              </a:rPr>
              <a:t>Maximum Divergence</a:t>
            </a:r>
          </a:p>
          <a:p>
            <a:pPr lvl="1"/>
            <a:r>
              <a:rPr lang="en-US" altLang="zh-CN" sz="2000" dirty="0">
                <a:effectLst>
                  <a:glow rad="38100">
                    <a:schemeClr val="bg1">
                      <a:lumMod val="50000"/>
                      <a:lumOff val="50000"/>
                      <a:alpha val="20000"/>
                    </a:schemeClr>
                  </a:glow>
                </a:effectLst>
                <a:cs typeface="Calibri" panose="020F0502020204030204" pitchFamily="34" charset="0"/>
              </a:rPr>
              <a:t>65.7%</a:t>
            </a:r>
          </a:p>
          <a:p>
            <a:endParaRPr lang="en-US" altLang="zh-CN" sz="2200" dirty="0">
              <a:effectLst>
                <a:glow rad="38100">
                  <a:schemeClr val="bg1">
                    <a:lumMod val="50000"/>
                    <a:lumOff val="50000"/>
                    <a:alpha val="20000"/>
                  </a:schemeClr>
                </a:glow>
              </a:effectLst>
              <a:cs typeface="Calibri" panose="020F0502020204030204" pitchFamily="34" charset="0"/>
            </a:endParaRPr>
          </a:p>
          <a:p>
            <a:r>
              <a:rPr lang="en-US" altLang="zh-CN" sz="2200" dirty="0">
                <a:effectLst>
                  <a:glow rad="38100">
                    <a:schemeClr val="bg1">
                      <a:lumMod val="50000"/>
                      <a:lumOff val="50000"/>
                      <a:alpha val="20000"/>
                    </a:schemeClr>
                  </a:glow>
                </a:effectLst>
                <a:cs typeface="Calibri" panose="020F0502020204030204" pitchFamily="34" charset="0"/>
              </a:rPr>
              <a:t>The overhead of histogram sort is low (~1ms)</a:t>
            </a:r>
          </a:p>
          <a:p>
            <a:endParaRPr lang="en-US" altLang="zh-CN" sz="2200" dirty="0">
              <a:effectLst>
                <a:glow rad="38100">
                  <a:schemeClr val="bg1">
                    <a:lumMod val="50000"/>
                    <a:lumOff val="50000"/>
                    <a:alpha val="20000"/>
                  </a:schemeClr>
                </a:glow>
              </a:effectLst>
              <a:latin typeface="Calibri" panose="020F0502020204030204" pitchFamily="34" charset="0"/>
              <a:cs typeface="Calibri" panose="020F0502020204030204" pitchFamily="34" charset="0"/>
            </a:endParaRPr>
          </a:p>
        </p:txBody>
      </p:sp>
      <p:sp>
        <p:nvSpPr>
          <p:cNvPr id="9" name="文本框 8">
            <a:extLst>
              <a:ext uri="{FF2B5EF4-FFF2-40B4-BE49-F238E27FC236}">
                <a16:creationId xmlns:a16="http://schemas.microsoft.com/office/drawing/2014/main" id="{08D8EF65-0A42-4AD9-AE13-A74EE08A3EF0}"/>
              </a:ext>
            </a:extLst>
          </p:cNvPr>
          <p:cNvSpPr txBox="1"/>
          <p:nvPr/>
        </p:nvSpPr>
        <p:spPr>
          <a:xfrm>
            <a:off x="3117272" y="5223356"/>
            <a:ext cx="2597727" cy="502813"/>
          </a:xfrm>
          <a:prstGeom prst="rect">
            <a:avLst/>
          </a:prstGeom>
        </p:spPr>
        <p:txBody>
          <a:bodyPr vert="horz" wrap="none" lIns="91440" tIns="45720" rIns="91440" bIns="45720" rtlCol="0" anchor="t">
            <a:noAutofit/>
          </a:bodyPr>
          <a:lstStyle/>
          <a:p>
            <a:r>
              <a:rPr lang="en-US" altLang="zh-CN" sz="2400" b="1" dirty="0"/>
              <a:t>2~3x speedup !</a:t>
            </a:r>
            <a:endParaRPr lang="zh-CN" altLang="en-US" sz="2400" b="1" dirty="0"/>
          </a:p>
        </p:txBody>
      </p:sp>
    </p:spTree>
    <p:extLst>
      <p:ext uri="{BB962C8B-B14F-4D97-AF65-F5344CB8AC3E}">
        <p14:creationId xmlns:p14="http://schemas.microsoft.com/office/powerpoint/2010/main" val="41061258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标题 1">
            <a:extLst>
              <a:ext uri="{FF2B5EF4-FFF2-40B4-BE49-F238E27FC236}">
                <a16:creationId xmlns:a16="http://schemas.microsoft.com/office/drawing/2014/main" id="{034A60A8-2534-4D6A-A33C-B47EED93B1E7}"/>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altLang="zh-CN" sz="5400" dirty="0">
                <a:solidFill>
                  <a:schemeClr val="bg1">
                    <a:lumMod val="95000"/>
                    <a:lumOff val="5000"/>
                  </a:schemeClr>
                </a:solidFill>
              </a:rPr>
              <a:t>Thanks!</a:t>
            </a:r>
            <a:br>
              <a:rPr lang="en-US" altLang="zh-CN" sz="5400" dirty="0">
                <a:solidFill>
                  <a:schemeClr val="bg1">
                    <a:lumMod val="95000"/>
                    <a:lumOff val="5000"/>
                  </a:schemeClr>
                </a:solidFill>
              </a:rPr>
            </a:br>
            <a:br>
              <a:rPr lang="en-US" altLang="zh-CN" sz="5400" dirty="0">
                <a:solidFill>
                  <a:schemeClr val="bg1">
                    <a:lumMod val="95000"/>
                    <a:lumOff val="5000"/>
                  </a:schemeClr>
                </a:solidFill>
              </a:rPr>
            </a:br>
            <a:r>
              <a:rPr lang="en-US" altLang="zh-CN" sz="2000" dirty="0">
                <a:solidFill>
                  <a:schemeClr val="bg1">
                    <a:lumMod val="95000"/>
                    <a:lumOff val="5000"/>
                  </a:schemeClr>
                </a:solidFill>
                <a:hlinkClick r:id="rId3"/>
              </a:rPr>
              <a:t>https://github.com/littlemine</a:t>
            </a:r>
            <a:br>
              <a:rPr lang="en-US" altLang="zh-CN" sz="2000" dirty="0">
                <a:solidFill>
                  <a:schemeClr val="bg1">
                    <a:lumMod val="95000"/>
                    <a:lumOff val="5000"/>
                  </a:schemeClr>
                </a:solidFill>
              </a:rPr>
            </a:br>
            <a:r>
              <a:rPr lang="en-US" altLang="zh-CN" sz="2000" dirty="0">
                <a:solidFill>
                  <a:schemeClr val="bg1">
                    <a:lumMod val="95000"/>
                    <a:lumOff val="5000"/>
                  </a:schemeClr>
                </a:solidFill>
              </a:rPr>
              <a:t>Xinlei Wang, </a:t>
            </a:r>
            <a:r>
              <a:rPr lang="zh-CN" altLang="en-US" sz="2000" dirty="0">
                <a:solidFill>
                  <a:schemeClr val="bg1">
                    <a:lumMod val="95000"/>
                    <a:lumOff val="5000"/>
                  </a:schemeClr>
                </a:solidFill>
              </a:rPr>
              <a:t>王鑫磊</a:t>
            </a:r>
            <a:endParaRPr lang="en-US" altLang="zh-CN" sz="5400" dirty="0">
              <a:solidFill>
                <a:schemeClr val="bg1">
                  <a:lumMod val="95000"/>
                  <a:lumOff val="5000"/>
                </a:schemeClr>
              </a:solidFill>
            </a:endParaRPr>
          </a:p>
        </p:txBody>
      </p:sp>
    </p:spTree>
    <p:extLst>
      <p:ext uri="{BB962C8B-B14F-4D97-AF65-F5344CB8AC3E}">
        <p14:creationId xmlns:p14="http://schemas.microsoft.com/office/powerpoint/2010/main" val="2237946689"/>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3" name="Rectangle 136">
            <a:extLst>
              <a:ext uri="{FF2B5EF4-FFF2-40B4-BE49-F238E27FC236}">
                <a16:creationId xmlns:a16="http://schemas.microsoft.com/office/drawing/2014/main" id="{765F4110-C0FC-4D61-ACD2-A7C950EAE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08357" y="3509963"/>
            <a:ext cx="7092215" cy="2967839"/>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19FE2FA4-F780-486D-992D-345300A22D97}"/>
              </a:ext>
            </a:extLst>
          </p:cNvPr>
          <p:cNvSpPr>
            <a:spLocks noGrp="1"/>
          </p:cNvSpPr>
          <p:nvPr>
            <p:ph type="title"/>
          </p:nvPr>
        </p:nvSpPr>
        <p:spPr>
          <a:xfrm>
            <a:off x="5021821" y="3812954"/>
            <a:ext cx="6465287" cy="1516014"/>
          </a:xfrm>
        </p:spPr>
        <p:txBody>
          <a:bodyPr vert="horz" lIns="91440" tIns="45720" rIns="91440" bIns="45720" rtlCol="0" anchor="b">
            <a:normAutofit/>
          </a:bodyPr>
          <a:lstStyle/>
          <a:p>
            <a:pPr algn="r"/>
            <a:r>
              <a:rPr lang="en-US" altLang="zh-CN" kern="1200" dirty="0">
                <a:solidFill>
                  <a:srgbClr val="FFFFFF"/>
                </a:solidFill>
                <a:latin typeface="+mj-lt"/>
                <a:ea typeface="+mj-ea"/>
                <a:cs typeface="+mj-cs"/>
              </a:rPr>
              <a:t>GPU Execution Model</a:t>
            </a:r>
          </a:p>
        </p:txBody>
      </p:sp>
      <p:cxnSp>
        <p:nvCxnSpPr>
          <p:cNvPr id="1034" name="Straight Connector 138">
            <a:extLst>
              <a:ext uri="{FF2B5EF4-FFF2-40B4-BE49-F238E27FC236}">
                <a16:creationId xmlns:a16="http://schemas.microsoft.com/office/drawing/2014/main" id="{CC94CBDB-A76C-499E-95AB-C0A049E315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Picture 6" descr="https://www.3dgep.com/wp-content/uploads/2011/11/Dual-Warp-Scheduler.png">
            <a:extLst>
              <a:ext uri="{FF2B5EF4-FFF2-40B4-BE49-F238E27FC236}">
                <a16:creationId xmlns:a16="http://schemas.microsoft.com/office/drawing/2014/main" id="{65640D69-8BED-47F9-A139-5248C0F965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6959" y="47808"/>
            <a:ext cx="5003455" cy="33480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tps://www.3dgep.com/wp-content/uploads/2011/11/Fermi-Streaming-Multiprocessor-SM.png">
            <a:extLst>
              <a:ext uri="{FF2B5EF4-FFF2-40B4-BE49-F238E27FC236}">
                <a16:creationId xmlns:a16="http://schemas.microsoft.com/office/drawing/2014/main" id="{6DEBD228-E22F-47E5-88D3-B814A1EDDF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28547"/>
            <a:ext cx="4579092" cy="5734595"/>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ABC6B365-468B-4B3F-90C3-8A7AECADECD9}"/>
              </a:ext>
            </a:extLst>
          </p:cNvPr>
          <p:cNvSpPr txBox="1"/>
          <p:nvPr/>
        </p:nvSpPr>
        <p:spPr>
          <a:xfrm>
            <a:off x="106095" y="6329453"/>
            <a:ext cx="4366901" cy="307777"/>
          </a:xfrm>
          <a:prstGeom prst="rect">
            <a:avLst/>
          </a:prstGeom>
          <a:noFill/>
        </p:spPr>
        <p:txBody>
          <a:bodyPr wrap="none" rtlCol="0">
            <a:spAutoFit/>
          </a:bodyPr>
          <a:lstStyle/>
          <a:p>
            <a:r>
              <a:rPr lang="en-US" altLang="zh-CN" sz="1400" dirty="0"/>
              <a:t>https://www.3dgep.com/cuda-thread-execution-model/</a:t>
            </a:r>
            <a:endParaRPr lang="zh-CN" altLang="en-US" sz="1400" dirty="0"/>
          </a:p>
        </p:txBody>
      </p:sp>
    </p:spTree>
    <p:extLst>
      <p:ext uri="{BB962C8B-B14F-4D97-AF65-F5344CB8AC3E}">
        <p14:creationId xmlns:p14="http://schemas.microsoft.com/office/powerpoint/2010/main" val="6837733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F1E336-B030-4BA7-A7F6-3A8B3AB1B86F}"/>
              </a:ext>
            </a:extLst>
          </p:cNvPr>
          <p:cNvSpPr>
            <a:spLocks noGrp="1"/>
          </p:cNvSpPr>
          <p:nvPr>
            <p:ph type="title"/>
          </p:nvPr>
        </p:nvSpPr>
        <p:spPr/>
        <p:txBody>
          <a:bodyPr/>
          <a:lstStyle/>
          <a:p>
            <a:r>
              <a:rPr lang="en-US" altLang="zh-CN" dirty="0"/>
              <a:t>Other Useful Engineering Tips</a:t>
            </a:r>
            <a:endParaRPr lang="zh-CN" altLang="en-US" dirty="0"/>
          </a:p>
        </p:txBody>
      </p:sp>
      <p:sp>
        <p:nvSpPr>
          <p:cNvPr id="3" name="内容占位符 2">
            <a:extLst>
              <a:ext uri="{FF2B5EF4-FFF2-40B4-BE49-F238E27FC236}">
                <a16:creationId xmlns:a16="http://schemas.microsoft.com/office/drawing/2014/main" id="{246482F1-8B28-486C-83AE-0D3C389EB03F}"/>
              </a:ext>
            </a:extLst>
          </p:cNvPr>
          <p:cNvSpPr>
            <a:spLocks noGrp="1"/>
          </p:cNvSpPr>
          <p:nvPr>
            <p:ph idx="1"/>
          </p:nvPr>
        </p:nvSpPr>
        <p:spPr>
          <a:xfrm>
            <a:off x="838200" y="1825624"/>
            <a:ext cx="10515600" cy="4931792"/>
          </a:xfrm>
        </p:spPr>
        <p:txBody>
          <a:bodyPr/>
          <a:lstStyle/>
          <a:p>
            <a:r>
              <a:rPr lang="en-US" altLang="zh-CN" dirty="0"/>
              <a:t>For Performance:</a:t>
            </a:r>
          </a:p>
          <a:p>
            <a:pPr lvl="1"/>
            <a:r>
              <a:rPr lang="en-US" altLang="zh-CN" dirty="0" err="1"/>
              <a:t>SoA</a:t>
            </a:r>
            <a:r>
              <a:rPr lang="en-US" altLang="zh-CN" dirty="0"/>
              <a:t> memory layout</a:t>
            </a:r>
          </a:p>
          <a:p>
            <a:pPr lvl="1"/>
            <a:r>
              <a:rPr lang="en-US" altLang="zh-CN" dirty="0"/>
              <a:t>Per-material computation, separate material properties from particle attributes</a:t>
            </a:r>
          </a:p>
          <a:p>
            <a:r>
              <a:rPr lang="en-US" altLang="zh-CN" dirty="0"/>
              <a:t>For Code Reusability:</a:t>
            </a:r>
          </a:p>
          <a:p>
            <a:pPr lvl="1"/>
            <a:r>
              <a:rPr lang="en-US" altLang="zh-CN" dirty="0"/>
              <a:t>Entity-Component System</a:t>
            </a:r>
          </a:p>
          <a:p>
            <a:pPr lvl="2"/>
            <a:r>
              <a:rPr lang="en-US" altLang="zh-CN" dirty="0"/>
              <a:t>Particle </a:t>
            </a:r>
            <a:r>
              <a:rPr lang="en-US" altLang="zh-CN" dirty="0" err="1"/>
              <a:t>extrinsics</a:t>
            </a:r>
            <a:r>
              <a:rPr lang="en-US" altLang="zh-CN" dirty="0"/>
              <a:t> formulation relies on certain components (MLS/non-MLS, PIC/FLIP/APIC)</a:t>
            </a:r>
          </a:p>
          <a:p>
            <a:pPr lvl="1"/>
            <a:r>
              <a:rPr lang="en-US" altLang="zh-CN" dirty="0"/>
              <a:t>Functional Programming</a:t>
            </a:r>
          </a:p>
          <a:p>
            <a:pPr lvl="2"/>
            <a:r>
              <a:rPr lang="en-US" altLang="zh-CN" dirty="0"/>
              <a:t>Implicit Time Integration involves lots of similar grid operations</a:t>
            </a:r>
          </a:p>
          <a:p>
            <a:pPr lvl="2"/>
            <a:r>
              <a:rPr lang="en-US" altLang="zh-CN" dirty="0"/>
              <a:t>Transfer schemes can be formulated by various submodules (kernel, transfer method)</a:t>
            </a:r>
          </a:p>
          <a:p>
            <a:pPr lvl="2"/>
            <a:r>
              <a:rPr lang="en-US" altLang="zh-CN" dirty="0"/>
              <a:t>Easier to make task parallel</a:t>
            </a:r>
          </a:p>
          <a:p>
            <a:pPr lvl="2"/>
            <a:endParaRPr lang="en-US" altLang="zh-CN" dirty="0"/>
          </a:p>
          <a:p>
            <a:pPr marL="0" indent="0">
              <a:buNone/>
            </a:pPr>
            <a:endParaRPr lang="zh-CN" altLang="en-US" dirty="0"/>
          </a:p>
        </p:txBody>
      </p:sp>
    </p:spTree>
    <p:extLst>
      <p:ext uri="{BB962C8B-B14F-4D97-AF65-F5344CB8AC3E}">
        <p14:creationId xmlns:p14="http://schemas.microsoft.com/office/powerpoint/2010/main" val="2471719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C0375-F86F-4B75-9E23-90D9E3696C6E}"/>
              </a:ext>
            </a:extLst>
          </p:cNvPr>
          <p:cNvSpPr>
            <a:spLocks noGrp="1"/>
          </p:cNvSpPr>
          <p:nvPr>
            <p:ph type="title"/>
          </p:nvPr>
        </p:nvSpPr>
        <p:spPr/>
        <p:txBody>
          <a:bodyPr/>
          <a:lstStyle/>
          <a:p>
            <a:r>
              <a:rPr lang="en-US" altLang="zh-CN" dirty="0"/>
              <a:t>MPM Pipeline Overview</a:t>
            </a:r>
            <a:endParaRPr lang="zh-CN" altLang="en-US" dirty="0"/>
          </a:p>
        </p:txBody>
      </p:sp>
      <p:sp>
        <p:nvSpPr>
          <p:cNvPr id="4" name="矩形: 圆角 3">
            <a:extLst>
              <a:ext uri="{FF2B5EF4-FFF2-40B4-BE49-F238E27FC236}">
                <a16:creationId xmlns:a16="http://schemas.microsoft.com/office/drawing/2014/main" id="{B3878F88-F205-42B6-BCA1-5C337B788029}"/>
              </a:ext>
            </a:extLst>
          </p:cNvPr>
          <p:cNvSpPr/>
          <p:nvPr/>
        </p:nvSpPr>
        <p:spPr>
          <a:xfrm>
            <a:off x="608131" y="2492144"/>
            <a:ext cx="2322836" cy="3362912"/>
          </a:xfrm>
          <a:prstGeom prst="roundRect">
            <a:avLst>
              <a:gd name="adj" fmla="val 2692"/>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 name="矩形: 圆角 5">
                <a:extLst>
                  <a:ext uri="{FF2B5EF4-FFF2-40B4-BE49-F238E27FC236}">
                    <a16:creationId xmlns:a16="http://schemas.microsoft.com/office/drawing/2014/main" id="{2B28BDDF-461F-47D8-8E29-52FE4840551D}"/>
                  </a:ext>
                </a:extLst>
              </p:cNvPr>
              <p:cNvSpPr/>
              <p:nvPr/>
            </p:nvSpPr>
            <p:spPr>
              <a:xfrm>
                <a:off x="1121668" y="2872911"/>
                <a:ext cx="1295761" cy="381361"/>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solidFill>
                                <a:schemeClr val="accent3">
                                  <a:lumMod val="75000"/>
                                </a:schemeClr>
                              </a:solidFill>
                              <a:latin typeface="Cambria Math" panose="02040503050406030204" pitchFamily="18" charset="0"/>
                            </a:rPr>
                          </m:ctrlPr>
                        </m:sSubSupPr>
                        <m:e>
                          <m:r>
                            <a:rPr lang="en-US" altLang="zh-CN" i="1">
                              <a:solidFill>
                                <a:schemeClr val="accent3">
                                  <a:lumMod val="75000"/>
                                </a:schemeClr>
                              </a:solidFill>
                              <a:latin typeface="Cambria Math" panose="02040503050406030204" pitchFamily="18" charset="0"/>
                            </a:rPr>
                            <m:t>𝑚</m:t>
                          </m:r>
                        </m:e>
                        <m:sub>
                          <m:r>
                            <a:rPr lang="en-US" altLang="zh-CN" b="0" i="1" smtClean="0">
                              <a:solidFill>
                                <a:schemeClr val="accent3">
                                  <a:lumMod val="75000"/>
                                </a:schemeClr>
                              </a:solidFill>
                              <a:latin typeface="Cambria Math" panose="02040503050406030204" pitchFamily="18" charset="0"/>
                            </a:rPr>
                            <m:t>𝑝</m:t>
                          </m:r>
                        </m:sub>
                        <m:sup>
                          <m:r>
                            <a:rPr lang="en-US" altLang="zh-CN" i="1">
                              <a:solidFill>
                                <a:schemeClr val="accent3">
                                  <a:lumMod val="75000"/>
                                </a:schemeClr>
                              </a:solidFill>
                              <a:latin typeface="Cambria Math" panose="02040503050406030204" pitchFamily="18" charset="0"/>
                            </a:rPr>
                            <m:t>𝑛</m:t>
                          </m:r>
                        </m:sup>
                      </m:sSubSup>
                      <m:r>
                        <a:rPr lang="en-US" altLang="zh-CN" b="0" i="1" smtClean="0">
                          <a:solidFill>
                            <a:schemeClr val="accent3">
                              <a:lumMod val="75000"/>
                            </a:schemeClr>
                          </a:solidFill>
                          <a:latin typeface="Cambria Math" panose="02040503050406030204" pitchFamily="18" charset="0"/>
                        </a:rPr>
                        <m:t>  </m:t>
                      </m:r>
                      <m:sSubSup>
                        <m:sSubSupPr>
                          <m:ctrlPr>
                            <a:rPr lang="en-US" altLang="zh-CN" i="1">
                              <a:solidFill>
                                <a:schemeClr val="accent3">
                                  <a:lumMod val="75000"/>
                                </a:schemeClr>
                              </a:solidFill>
                              <a:latin typeface="Cambria Math" panose="02040503050406030204" pitchFamily="18" charset="0"/>
                            </a:rPr>
                          </m:ctrlPr>
                        </m:sSubSupPr>
                        <m:e>
                          <m:r>
                            <a:rPr lang="en-US" altLang="zh-CN" b="0" i="1" smtClean="0">
                              <a:solidFill>
                                <a:schemeClr val="accent3">
                                  <a:lumMod val="75000"/>
                                </a:schemeClr>
                              </a:solidFill>
                              <a:latin typeface="Cambria Math" panose="02040503050406030204" pitchFamily="18" charset="0"/>
                            </a:rPr>
                            <m:t>𝑣</m:t>
                          </m:r>
                        </m:e>
                        <m:sub>
                          <m:r>
                            <a:rPr lang="en-US" altLang="zh-CN" b="0" i="1" smtClean="0">
                              <a:solidFill>
                                <a:schemeClr val="accent3">
                                  <a:lumMod val="75000"/>
                                </a:schemeClr>
                              </a:solidFill>
                              <a:latin typeface="Cambria Math" panose="02040503050406030204" pitchFamily="18" charset="0"/>
                            </a:rPr>
                            <m:t>𝑝</m:t>
                          </m:r>
                        </m:sub>
                        <m:sup>
                          <m:r>
                            <a:rPr lang="en-US" altLang="zh-CN" i="1">
                              <a:solidFill>
                                <a:schemeClr val="accent3">
                                  <a:lumMod val="75000"/>
                                </a:schemeClr>
                              </a:solidFill>
                              <a:latin typeface="Cambria Math" panose="02040503050406030204" pitchFamily="18" charset="0"/>
                            </a:rPr>
                            <m:t>𝑛</m:t>
                          </m:r>
                        </m:sup>
                      </m:sSubSup>
                      <m:r>
                        <a:rPr lang="en-US" altLang="zh-CN" b="0" i="1" smtClean="0">
                          <a:solidFill>
                            <a:schemeClr val="accent3">
                              <a:lumMod val="75000"/>
                            </a:schemeClr>
                          </a:solidFill>
                          <a:latin typeface="Cambria Math" panose="02040503050406030204" pitchFamily="18" charset="0"/>
                        </a:rPr>
                        <m:t>  </m:t>
                      </m:r>
                      <m:sSubSup>
                        <m:sSubSupPr>
                          <m:ctrlPr>
                            <a:rPr lang="en-US" altLang="zh-CN" i="1">
                              <a:solidFill>
                                <a:schemeClr val="accent3">
                                  <a:lumMod val="75000"/>
                                </a:schemeClr>
                              </a:solidFill>
                              <a:latin typeface="Cambria Math" panose="02040503050406030204" pitchFamily="18" charset="0"/>
                            </a:rPr>
                          </m:ctrlPr>
                        </m:sSubSupPr>
                        <m:e>
                          <m:r>
                            <a:rPr lang="en-US" altLang="zh-CN" b="0" i="1" smtClean="0">
                              <a:solidFill>
                                <a:schemeClr val="accent3">
                                  <a:lumMod val="75000"/>
                                </a:schemeClr>
                              </a:solidFill>
                              <a:latin typeface="Cambria Math" panose="02040503050406030204" pitchFamily="18" charset="0"/>
                            </a:rPr>
                            <m:t>𝑥</m:t>
                          </m:r>
                        </m:e>
                        <m:sub>
                          <m:r>
                            <a:rPr lang="en-US" altLang="zh-CN" i="1">
                              <a:solidFill>
                                <a:schemeClr val="accent3">
                                  <a:lumMod val="75000"/>
                                </a:schemeClr>
                              </a:solidFill>
                              <a:latin typeface="Cambria Math" panose="02040503050406030204" pitchFamily="18" charset="0"/>
                            </a:rPr>
                            <m:t>𝑝</m:t>
                          </m:r>
                        </m:sub>
                        <m:sup>
                          <m:r>
                            <a:rPr lang="en-US" altLang="zh-CN" i="1">
                              <a:solidFill>
                                <a:schemeClr val="accent3">
                                  <a:lumMod val="75000"/>
                                </a:schemeClr>
                              </a:solidFill>
                              <a:latin typeface="Cambria Math" panose="02040503050406030204" pitchFamily="18" charset="0"/>
                            </a:rPr>
                            <m:t>𝑛</m:t>
                          </m:r>
                        </m:sup>
                      </m:sSubSup>
                    </m:oMath>
                  </m:oMathPara>
                </a14:m>
                <a:endParaRPr lang="zh-CN" altLang="en-US" sz="1600" dirty="0"/>
              </a:p>
            </p:txBody>
          </p:sp>
        </mc:Choice>
        <mc:Fallback xmlns="">
          <p:sp>
            <p:nvSpPr>
              <p:cNvPr id="6" name="矩形: 圆角 5">
                <a:extLst>
                  <a:ext uri="{FF2B5EF4-FFF2-40B4-BE49-F238E27FC236}">
                    <a16:creationId xmlns:a16="http://schemas.microsoft.com/office/drawing/2014/main" id="{2B28BDDF-461F-47D8-8E29-52FE4840551D}"/>
                  </a:ext>
                </a:extLst>
              </p:cNvPr>
              <p:cNvSpPr>
                <a:spLocks noRot="1" noChangeAspect="1" noMove="1" noResize="1" noEditPoints="1" noAdjustHandles="1" noChangeArrowheads="1" noChangeShapeType="1" noTextEdit="1"/>
              </p:cNvSpPr>
              <p:nvPr/>
            </p:nvSpPr>
            <p:spPr>
              <a:xfrm>
                <a:off x="1121668" y="2872911"/>
                <a:ext cx="1295761" cy="381361"/>
              </a:xfrm>
              <a:prstGeom prst="roundRect">
                <a:avLst/>
              </a:prstGeom>
              <a:blipFill>
                <a:blip r:embed="rId17"/>
                <a:stretch>
                  <a:fillRect b="-15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圆角 7">
                <a:extLst>
                  <a:ext uri="{FF2B5EF4-FFF2-40B4-BE49-F238E27FC236}">
                    <a16:creationId xmlns:a16="http://schemas.microsoft.com/office/drawing/2014/main" id="{01DEF113-FC40-4893-A5B2-6EB016A84A6C}"/>
                  </a:ext>
                </a:extLst>
              </p:cNvPr>
              <p:cNvSpPr/>
              <p:nvPr/>
            </p:nvSpPr>
            <p:spPr>
              <a:xfrm>
                <a:off x="4985839" y="2872911"/>
                <a:ext cx="1295761" cy="381361"/>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𝑛</m:t>
                        </m:r>
                      </m:sup>
                    </m:sSubSup>
                  </m:oMath>
                </a14:m>
                <a:r>
                  <a:rPr lang="zh-CN" altLang="en-US" dirty="0"/>
                  <a:t> </a:t>
                </a:r>
                <a14:m>
                  <m:oMath xmlns:m="http://schemas.openxmlformats.org/officeDocument/2006/math">
                    <m:sSubSup>
                      <m:sSubSupPr>
                        <m:ctrlPr>
                          <a:rPr lang="en-US" altLang="zh-CN" i="1">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up>
                        <m:r>
                          <a:rPr lang="en-US" altLang="zh-CN" i="1">
                            <a:latin typeface="Cambria Math" panose="02040503050406030204" pitchFamily="18" charset="0"/>
                          </a:rPr>
                          <m:t>𝑛</m:t>
                        </m:r>
                      </m:sup>
                    </m:sSubSup>
                  </m:oMath>
                </a14:m>
                <a:endParaRPr lang="zh-CN" altLang="en-US" sz="1600" dirty="0"/>
              </a:p>
            </p:txBody>
          </p:sp>
        </mc:Choice>
        <mc:Fallback xmlns="">
          <p:sp>
            <p:nvSpPr>
              <p:cNvPr id="8" name="矩形: 圆角 7">
                <a:extLst>
                  <a:ext uri="{FF2B5EF4-FFF2-40B4-BE49-F238E27FC236}">
                    <a16:creationId xmlns:a16="http://schemas.microsoft.com/office/drawing/2014/main" id="{01DEF113-FC40-4893-A5B2-6EB016A84A6C}"/>
                  </a:ext>
                </a:extLst>
              </p:cNvPr>
              <p:cNvSpPr>
                <a:spLocks noRot="1" noChangeAspect="1" noMove="1" noResize="1" noEditPoints="1" noAdjustHandles="1" noChangeArrowheads="1" noChangeShapeType="1" noTextEdit="1"/>
              </p:cNvSpPr>
              <p:nvPr/>
            </p:nvSpPr>
            <p:spPr>
              <a:xfrm>
                <a:off x="4985839" y="2872911"/>
                <a:ext cx="1295761" cy="381361"/>
              </a:xfrm>
              <a:prstGeom prst="roundRect">
                <a:avLst/>
              </a:prstGeom>
              <a:blipFill>
                <a:blip r:embed="rId18"/>
                <a:stretch>
                  <a:fillRect b="-15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圆角 9">
                <a:extLst>
                  <a:ext uri="{FF2B5EF4-FFF2-40B4-BE49-F238E27FC236}">
                    <a16:creationId xmlns:a16="http://schemas.microsoft.com/office/drawing/2014/main" id="{2102F398-9F37-43D5-8118-3FC27EA17BAA}"/>
                  </a:ext>
                </a:extLst>
              </p:cNvPr>
              <p:cNvSpPr/>
              <p:nvPr/>
            </p:nvSpPr>
            <p:spPr>
              <a:xfrm>
                <a:off x="4985838" y="3982622"/>
                <a:ext cx="1295761" cy="381361"/>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sub>
                        <m:sup>
                          <m:r>
                            <a:rPr lang="en-US" altLang="zh-CN" i="1">
                              <a:latin typeface="Cambria Math" panose="02040503050406030204" pitchFamily="18" charset="0"/>
                            </a:rPr>
                            <m:t>𝑛</m:t>
                          </m:r>
                          <m:r>
                            <a:rPr lang="en-US" altLang="zh-CN" b="0" i="1" smtClean="0">
                              <a:latin typeface="Cambria Math" panose="02040503050406030204" pitchFamily="18" charset="0"/>
                            </a:rPr>
                            <m:t>+1</m:t>
                          </m:r>
                        </m:sup>
                      </m:sSubSup>
                    </m:oMath>
                  </m:oMathPara>
                </a14:m>
                <a:endParaRPr lang="zh-CN" altLang="en-US" sz="1600" dirty="0"/>
              </a:p>
            </p:txBody>
          </p:sp>
        </mc:Choice>
        <mc:Fallback xmlns="">
          <p:sp>
            <p:nvSpPr>
              <p:cNvPr id="10" name="矩形: 圆角 9">
                <a:extLst>
                  <a:ext uri="{FF2B5EF4-FFF2-40B4-BE49-F238E27FC236}">
                    <a16:creationId xmlns:a16="http://schemas.microsoft.com/office/drawing/2014/main" id="{2102F398-9F37-43D5-8118-3FC27EA17BAA}"/>
                  </a:ext>
                </a:extLst>
              </p:cNvPr>
              <p:cNvSpPr>
                <a:spLocks noRot="1" noChangeAspect="1" noMove="1" noResize="1" noEditPoints="1" noAdjustHandles="1" noChangeArrowheads="1" noChangeShapeType="1" noTextEdit="1"/>
              </p:cNvSpPr>
              <p:nvPr/>
            </p:nvSpPr>
            <p:spPr>
              <a:xfrm>
                <a:off x="4985838" y="3982622"/>
                <a:ext cx="1295761" cy="381361"/>
              </a:xfrm>
              <a:prstGeom prst="roundRect">
                <a:avLst/>
              </a:prstGeom>
              <a:blipFill>
                <a:blip r:embed="rId19"/>
                <a:stretch>
                  <a:fillRect b="-1515"/>
                </a:stretch>
              </a:blipFill>
            </p:spPr>
            <p:txBody>
              <a:bodyPr/>
              <a:lstStyle/>
              <a:p>
                <a:r>
                  <a:rPr lang="zh-CN" altLang="en-US">
                    <a:noFill/>
                  </a:rPr>
                  <a:t> </a:t>
                </a:r>
              </a:p>
            </p:txBody>
          </p:sp>
        </mc:Fallback>
      </mc:AlternateContent>
      <p:sp>
        <p:nvSpPr>
          <p:cNvPr id="14" name="矩形: 圆角 13">
            <a:extLst>
              <a:ext uri="{FF2B5EF4-FFF2-40B4-BE49-F238E27FC236}">
                <a16:creationId xmlns:a16="http://schemas.microsoft.com/office/drawing/2014/main" id="{EEED078C-5C83-4F15-8351-A45203850457}"/>
              </a:ext>
            </a:extLst>
          </p:cNvPr>
          <p:cNvSpPr/>
          <p:nvPr/>
        </p:nvSpPr>
        <p:spPr>
          <a:xfrm>
            <a:off x="4472302" y="2492144"/>
            <a:ext cx="2322836" cy="3362912"/>
          </a:xfrm>
          <a:prstGeom prst="roundRect">
            <a:avLst>
              <a:gd name="adj" fmla="val 2692"/>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F2F98CA9-80E0-4154-9A37-62D158E20724}"/>
              </a:ext>
            </a:extLst>
          </p:cNvPr>
          <p:cNvCxnSpPr>
            <a:cxnSpLocks/>
            <a:stCxn id="6" idx="3"/>
            <a:endCxn id="8" idx="1"/>
          </p:cNvCxnSpPr>
          <p:nvPr/>
        </p:nvCxnSpPr>
        <p:spPr>
          <a:xfrm>
            <a:off x="2417429" y="3063592"/>
            <a:ext cx="2568410" cy="0"/>
          </a:xfrm>
          <a:prstGeom prst="straightConnector1">
            <a:avLst/>
          </a:prstGeom>
          <a:ln w="19050" cap="flat" cmpd="sng" algn="ctr">
            <a:solidFill>
              <a:schemeClr val="accent6">
                <a:lumMod val="60000"/>
                <a:lumOff val="4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 name="矩形 23">
            <a:extLst>
              <a:ext uri="{FF2B5EF4-FFF2-40B4-BE49-F238E27FC236}">
                <a16:creationId xmlns:a16="http://schemas.microsoft.com/office/drawing/2014/main" id="{4231EBE3-A923-404B-95A7-B45A58C77DB6}"/>
              </a:ext>
            </a:extLst>
          </p:cNvPr>
          <p:cNvSpPr/>
          <p:nvPr/>
        </p:nvSpPr>
        <p:spPr>
          <a:xfrm>
            <a:off x="2944464" y="2718569"/>
            <a:ext cx="1541334" cy="304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particle to grid</a:t>
            </a:r>
            <a:endParaRPr lang="zh-CN" altLang="en-US" sz="1600" dirty="0">
              <a:solidFill>
                <a:schemeClr val="tx1"/>
              </a:solidFill>
            </a:endParaRPr>
          </a:p>
        </p:txBody>
      </p:sp>
      <mc:AlternateContent xmlns:mc="http://schemas.openxmlformats.org/markup-compatibility/2006" xmlns:a14="http://schemas.microsoft.com/office/drawing/2010/main">
        <mc:Choice Requires="a14">
          <p:sp>
            <p:nvSpPr>
              <p:cNvPr id="27" name="矩形: 圆角 26">
                <a:extLst>
                  <a:ext uri="{FF2B5EF4-FFF2-40B4-BE49-F238E27FC236}">
                    <a16:creationId xmlns:a16="http://schemas.microsoft.com/office/drawing/2014/main" id="{D1CA2DB2-197B-4152-AB41-A31ABB295756}"/>
                  </a:ext>
                </a:extLst>
              </p:cNvPr>
              <p:cNvSpPr/>
              <p:nvPr/>
            </p:nvSpPr>
            <p:spPr>
              <a:xfrm>
                <a:off x="1117326" y="3982621"/>
                <a:ext cx="1295761" cy="381361"/>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solidFill>
                                <a:schemeClr val="accent3">
                                  <a:lumMod val="75000"/>
                                </a:schemeClr>
                              </a:solidFill>
                              <a:latin typeface="Cambria Math" panose="02040503050406030204" pitchFamily="18" charset="0"/>
                            </a:rPr>
                          </m:ctrlPr>
                        </m:sSubSupPr>
                        <m:e>
                          <m:r>
                            <a:rPr lang="en-US" altLang="zh-CN" b="0" i="1" smtClean="0">
                              <a:solidFill>
                                <a:schemeClr val="accent3">
                                  <a:lumMod val="75000"/>
                                </a:schemeClr>
                              </a:solidFill>
                              <a:latin typeface="Cambria Math" panose="02040503050406030204" pitchFamily="18" charset="0"/>
                            </a:rPr>
                            <m:t>𝑣</m:t>
                          </m:r>
                        </m:e>
                        <m:sub>
                          <m:r>
                            <a:rPr lang="en-US" altLang="zh-CN" b="0" i="1" smtClean="0">
                              <a:solidFill>
                                <a:schemeClr val="accent3">
                                  <a:lumMod val="75000"/>
                                </a:schemeClr>
                              </a:solidFill>
                              <a:latin typeface="Cambria Math" panose="02040503050406030204" pitchFamily="18" charset="0"/>
                            </a:rPr>
                            <m:t>𝑝</m:t>
                          </m:r>
                        </m:sub>
                        <m:sup>
                          <m:r>
                            <a:rPr lang="en-US" altLang="zh-CN" i="1">
                              <a:solidFill>
                                <a:schemeClr val="accent3">
                                  <a:lumMod val="75000"/>
                                </a:schemeClr>
                              </a:solidFill>
                              <a:latin typeface="Cambria Math" panose="02040503050406030204" pitchFamily="18" charset="0"/>
                            </a:rPr>
                            <m:t>𝑛</m:t>
                          </m:r>
                          <m:r>
                            <a:rPr lang="en-US" altLang="zh-CN" b="0" i="1" smtClean="0">
                              <a:solidFill>
                                <a:schemeClr val="accent3">
                                  <a:lumMod val="75000"/>
                                </a:schemeClr>
                              </a:solidFill>
                              <a:latin typeface="Cambria Math" panose="02040503050406030204" pitchFamily="18" charset="0"/>
                            </a:rPr>
                            <m:t>+1</m:t>
                          </m:r>
                        </m:sup>
                      </m:sSubSup>
                      <m:r>
                        <a:rPr lang="en-US" altLang="zh-CN" b="0" i="1" smtClean="0">
                          <a:solidFill>
                            <a:schemeClr val="accent3">
                              <a:lumMod val="75000"/>
                            </a:schemeClr>
                          </a:solidFill>
                          <a:latin typeface="Cambria Math" panose="02040503050406030204" pitchFamily="18" charset="0"/>
                        </a:rPr>
                        <m:t>  </m:t>
                      </m:r>
                      <m:sSubSup>
                        <m:sSubSupPr>
                          <m:ctrlPr>
                            <a:rPr lang="en-US" altLang="zh-CN" i="1">
                              <a:solidFill>
                                <a:schemeClr val="accent3">
                                  <a:lumMod val="75000"/>
                                </a:schemeClr>
                              </a:solidFill>
                              <a:latin typeface="Cambria Math" panose="02040503050406030204" pitchFamily="18" charset="0"/>
                            </a:rPr>
                          </m:ctrlPr>
                        </m:sSubSupPr>
                        <m:e>
                          <m:r>
                            <a:rPr lang="en-US" altLang="zh-CN" b="0" i="1" smtClean="0">
                              <a:solidFill>
                                <a:schemeClr val="accent3">
                                  <a:lumMod val="75000"/>
                                </a:schemeClr>
                              </a:solidFill>
                              <a:latin typeface="Cambria Math" panose="02040503050406030204" pitchFamily="18" charset="0"/>
                            </a:rPr>
                            <m:t>𝐹</m:t>
                          </m:r>
                        </m:e>
                        <m:sub>
                          <m:r>
                            <a:rPr lang="en-US" altLang="zh-CN" i="1">
                              <a:solidFill>
                                <a:schemeClr val="accent3">
                                  <a:lumMod val="75000"/>
                                </a:schemeClr>
                              </a:solidFill>
                              <a:latin typeface="Cambria Math" panose="02040503050406030204" pitchFamily="18" charset="0"/>
                            </a:rPr>
                            <m:t>𝑝</m:t>
                          </m:r>
                        </m:sub>
                        <m:sup>
                          <m:r>
                            <a:rPr lang="en-US" altLang="zh-CN" i="1">
                              <a:solidFill>
                                <a:schemeClr val="accent3">
                                  <a:lumMod val="75000"/>
                                </a:schemeClr>
                              </a:solidFill>
                              <a:latin typeface="Cambria Math" panose="02040503050406030204" pitchFamily="18" charset="0"/>
                            </a:rPr>
                            <m:t>𝑛</m:t>
                          </m:r>
                          <m:r>
                            <a:rPr lang="en-US" altLang="zh-CN" b="0" i="1" smtClean="0">
                              <a:solidFill>
                                <a:schemeClr val="accent3">
                                  <a:lumMod val="75000"/>
                                </a:schemeClr>
                              </a:solidFill>
                              <a:latin typeface="Cambria Math" panose="02040503050406030204" pitchFamily="18" charset="0"/>
                            </a:rPr>
                            <m:t>+1</m:t>
                          </m:r>
                        </m:sup>
                      </m:sSubSup>
                    </m:oMath>
                  </m:oMathPara>
                </a14:m>
                <a:endParaRPr lang="zh-CN" altLang="en-US" sz="1600" dirty="0"/>
              </a:p>
            </p:txBody>
          </p:sp>
        </mc:Choice>
        <mc:Fallback xmlns="">
          <p:sp>
            <p:nvSpPr>
              <p:cNvPr id="27" name="矩形: 圆角 26">
                <a:extLst>
                  <a:ext uri="{FF2B5EF4-FFF2-40B4-BE49-F238E27FC236}">
                    <a16:creationId xmlns:a16="http://schemas.microsoft.com/office/drawing/2014/main" id="{D1CA2DB2-197B-4152-AB41-A31ABB295756}"/>
                  </a:ext>
                </a:extLst>
              </p:cNvPr>
              <p:cNvSpPr>
                <a:spLocks noRot="1" noChangeAspect="1" noMove="1" noResize="1" noEditPoints="1" noAdjustHandles="1" noChangeArrowheads="1" noChangeShapeType="1" noTextEdit="1"/>
              </p:cNvSpPr>
              <p:nvPr/>
            </p:nvSpPr>
            <p:spPr>
              <a:xfrm>
                <a:off x="1117326" y="3982621"/>
                <a:ext cx="1295761" cy="381361"/>
              </a:xfrm>
              <a:prstGeom prst="roundRect">
                <a:avLst/>
              </a:prstGeom>
              <a:blipFill>
                <a:blip r:embed="rId20"/>
                <a:stretch>
                  <a:fillRect b="-1515"/>
                </a:stretch>
              </a:blipFill>
            </p:spPr>
            <p:txBody>
              <a:bodyPr/>
              <a:lstStyle/>
              <a:p>
                <a:r>
                  <a:rPr lang="zh-CN" altLang="en-US">
                    <a:noFill/>
                  </a:rPr>
                  <a:t> </a:t>
                </a:r>
              </a:p>
            </p:txBody>
          </p:sp>
        </mc:Fallback>
      </mc:AlternateContent>
      <p:cxnSp>
        <p:nvCxnSpPr>
          <p:cNvPr id="28" name="直接箭头连接符 27">
            <a:extLst>
              <a:ext uri="{FF2B5EF4-FFF2-40B4-BE49-F238E27FC236}">
                <a16:creationId xmlns:a16="http://schemas.microsoft.com/office/drawing/2014/main" id="{72328371-DD69-4C83-A803-DAF886440F5D}"/>
              </a:ext>
            </a:extLst>
          </p:cNvPr>
          <p:cNvCxnSpPr>
            <a:cxnSpLocks/>
            <a:stCxn id="10" idx="1"/>
            <a:endCxn id="27" idx="3"/>
          </p:cNvCxnSpPr>
          <p:nvPr/>
        </p:nvCxnSpPr>
        <p:spPr>
          <a:xfrm flipH="1" flipV="1">
            <a:off x="2413087" y="4173302"/>
            <a:ext cx="2572751" cy="1"/>
          </a:xfrm>
          <a:prstGeom prst="straightConnector1">
            <a:avLst/>
          </a:prstGeom>
          <a:ln w="19050" cap="flat" cmpd="sng" algn="ctr">
            <a:solidFill>
              <a:schemeClr val="accent6">
                <a:lumMod val="60000"/>
                <a:lumOff val="4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9" name="矩形 28">
            <a:extLst>
              <a:ext uri="{FF2B5EF4-FFF2-40B4-BE49-F238E27FC236}">
                <a16:creationId xmlns:a16="http://schemas.microsoft.com/office/drawing/2014/main" id="{D5313BDD-E765-495E-A986-F87D6847F65E}"/>
              </a:ext>
            </a:extLst>
          </p:cNvPr>
          <p:cNvSpPr/>
          <p:nvPr/>
        </p:nvSpPr>
        <p:spPr>
          <a:xfrm>
            <a:off x="2930968" y="3830612"/>
            <a:ext cx="1541332" cy="304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grid to particle</a:t>
            </a:r>
            <a:endParaRPr lang="zh-CN" altLang="en-US" sz="1600" dirty="0">
              <a:solidFill>
                <a:schemeClr val="tx1"/>
              </a:solidFill>
            </a:endParaRPr>
          </a:p>
        </p:txBody>
      </p:sp>
      <mc:AlternateContent xmlns:mc="http://schemas.openxmlformats.org/markup-compatibility/2006" xmlns:a14="http://schemas.microsoft.com/office/drawing/2010/main">
        <mc:Choice Requires="a14">
          <p:sp>
            <p:nvSpPr>
              <p:cNvPr id="37" name="矩形: 圆角 36">
                <a:extLst>
                  <a:ext uri="{FF2B5EF4-FFF2-40B4-BE49-F238E27FC236}">
                    <a16:creationId xmlns:a16="http://schemas.microsoft.com/office/drawing/2014/main" id="{F52DE6BE-6DBB-4A0A-A6E8-53DF6B33066A}"/>
                  </a:ext>
                </a:extLst>
              </p:cNvPr>
              <p:cNvSpPr/>
              <p:nvPr/>
            </p:nvSpPr>
            <p:spPr>
              <a:xfrm>
                <a:off x="1117326" y="5092330"/>
                <a:ext cx="1295761" cy="381361"/>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solidFill>
                                <a:schemeClr val="accent3">
                                  <a:lumMod val="75000"/>
                                </a:schemeClr>
                              </a:solidFill>
                              <a:latin typeface="Cambria Math" panose="02040503050406030204" pitchFamily="18" charset="0"/>
                            </a:rPr>
                          </m:ctrlPr>
                        </m:sSubSupPr>
                        <m:e>
                          <m:r>
                            <a:rPr lang="en-US" altLang="zh-CN" b="0" i="1" smtClean="0">
                              <a:solidFill>
                                <a:schemeClr val="accent3">
                                  <a:lumMod val="75000"/>
                                </a:schemeClr>
                              </a:solidFill>
                              <a:latin typeface="Cambria Math" panose="02040503050406030204" pitchFamily="18" charset="0"/>
                            </a:rPr>
                            <m:t>𝑥</m:t>
                          </m:r>
                        </m:e>
                        <m:sub>
                          <m:r>
                            <a:rPr lang="en-US" altLang="zh-CN" b="0" i="1" smtClean="0">
                              <a:solidFill>
                                <a:schemeClr val="accent3">
                                  <a:lumMod val="75000"/>
                                </a:schemeClr>
                              </a:solidFill>
                              <a:latin typeface="Cambria Math" panose="02040503050406030204" pitchFamily="18" charset="0"/>
                            </a:rPr>
                            <m:t>𝑝</m:t>
                          </m:r>
                        </m:sub>
                        <m:sup>
                          <m:r>
                            <a:rPr lang="en-US" altLang="zh-CN" i="1">
                              <a:solidFill>
                                <a:schemeClr val="accent3">
                                  <a:lumMod val="75000"/>
                                </a:schemeClr>
                              </a:solidFill>
                              <a:latin typeface="Cambria Math" panose="02040503050406030204" pitchFamily="18" charset="0"/>
                            </a:rPr>
                            <m:t>𝑛</m:t>
                          </m:r>
                          <m:r>
                            <a:rPr lang="en-US" altLang="zh-CN" b="0" i="1" smtClean="0">
                              <a:solidFill>
                                <a:schemeClr val="accent3">
                                  <a:lumMod val="75000"/>
                                </a:schemeClr>
                              </a:solidFill>
                              <a:latin typeface="Cambria Math" panose="02040503050406030204" pitchFamily="18" charset="0"/>
                            </a:rPr>
                            <m:t>+1</m:t>
                          </m:r>
                        </m:sup>
                      </m:sSubSup>
                    </m:oMath>
                  </m:oMathPara>
                </a14:m>
                <a:endParaRPr lang="zh-CN" altLang="en-US" sz="1600" dirty="0"/>
              </a:p>
            </p:txBody>
          </p:sp>
        </mc:Choice>
        <mc:Fallback xmlns="">
          <p:sp>
            <p:nvSpPr>
              <p:cNvPr id="37" name="矩形: 圆角 36">
                <a:extLst>
                  <a:ext uri="{FF2B5EF4-FFF2-40B4-BE49-F238E27FC236}">
                    <a16:creationId xmlns:a16="http://schemas.microsoft.com/office/drawing/2014/main" id="{F52DE6BE-6DBB-4A0A-A6E8-53DF6B33066A}"/>
                  </a:ext>
                </a:extLst>
              </p:cNvPr>
              <p:cNvSpPr>
                <a:spLocks noRot="1" noChangeAspect="1" noMove="1" noResize="1" noEditPoints="1" noAdjustHandles="1" noChangeArrowheads="1" noChangeShapeType="1" noTextEdit="1"/>
              </p:cNvSpPr>
              <p:nvPr/>
            </p:nvSpPr>
            <p:spPr>
              <a:xfrm>
                <a:off x="1117326" y="5092330"/>
                <a:ext cx="1295761" cy="381361"/>
              </a:xfrm>
              <a:prstGeom prst="roundRect">
                <a:avLst/>
              </a:prstGeom>
              <a:blipFill>
                <a:blip r:embed="rId21"/>
                <a:stretch>
                  <a:fillRect b="-1515"/>
                </a:stretch>
              </a:blipFill>
            </p:spPr>
            <p:txBody>
              <a:bodyPr/>
              <a:lstStyle/>
              <a:p>
                <a:r>
                  <a:rPr lang="zh-CN" altLang="en-US">
                    <a:noFill/>
                  </a:rPr>
                  <a:t> </a:t>
                </a:r>
              </a:p>
            </p:txBody>
          </p:sp>
        </mc:Fallback>
      </mc:AlternateContent>
      <p:cxnSp>
        <p:nvCxnSpPr>
          <p:cNvPr id="39" name="直接箭头连接符 38">
            <a:extLst>
              <a:ext uri="{FF2B5EF4-FFF2-40B4-BE49-F238E27FC236}">
                <a16:creationId xmlns:a16="http://schemas.microsoft.com/office/drawing/2014/main" id="{B697B203-D4FE-44E3-B264-9698202632AF}"/>
              </a:ext>
            </a:extLst>
          </p:cNvPr>
          <p:cNvCxnSpPr>
            <a:cxnSpLocks/>
          </p:cNvCxnSpPr>
          <p:nvPr/>
        </p:nvCxnSpPr>
        <p:spPr>
          <a:xfrm>
            <a:off x="1765202" y="4363982"/>
            <a:ext cx="0" cy="728348"/>
          </a:xfrm>
          <a:prstGeom prst="straightConnector1">
            <a:avLst/>
          </a:prstGeom>
          <a:ln w="190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86F4C376-21E6-4977-BA2D-D0F569AE93CB}"/>
              </a:ext>
            </a:extLst>
          </p:cNvPr>
          <p:cNvSpPr/>
          <p:nvPr/>
        </p:nvSpPr>
        <p:spPr>
          <a:xfrm>
            <a:off x="703581" y="4576147"/>
            <a:ext cx="1061621" cy="304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advection</a:t>
            </a:r>
            <a:endParaRPr lang="zh-CN" altLang="en-US" sz="1600" dirty="0">
              <a:solidFill>
                <a:schemeClr val="tx1"/>
              </a:solidFill>
            </a:endParaRPr>
          </a:p>
        </p:txBody>
      </p:sp>
      <p:cxnSp>
        <p:nvCxnSpPr>
          <p:cNvPr id="17" name="连接符: 曲线 16">
            <a:extLst>
              <a:ext uri="{FF2B5EF4-FFF2-40B4-BE49-F238E27FC236}">
                <a16:creationId xmlns:a16="http://schemas.microsoft.com/office/drawing/2014/main" id="{296C2403-919E-479F-A426-933D8E95E8DC}"/>
              </a:ext>
            </a:extLst>
          </p:cNvPr>
          <p:cNvCxnSpPr>
            <a:cxnSpLocks/>
          </p:cNvCxnSpPr>
          <p:nvPr/>
        </p:nvCxnSpPr>
        <p:spPr>
          <a:xfrm rot="5400000">
            <a:off x="5122985" y="3475526"/>
            <a:ext cx="728352" cy="294132"/>
          </a:xfrm>
          <a:prstGeom prst="curvedConnector3">
            <a:avLst>
              <a:gd name="adj1" fmla="val 50000"/>
            </a:avLst>
          </a:prstGeom>
          <a:ln w="190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连接符: 曲线 20">
            <a:extLst>
              <a:ext uri="{FF2B5EF4-FFF2-40B4-BE49-F238E27FC236}">
                <a16:creationId xmlns:a16="http://schemas.microsoft.com/office/drawing/2014/main" id="{BA866BA2-68B4-4A9B-BBE4-EF6745CB22B1}"/>
              </a:ext>
            </a:extLst>
          </p:cNvPr>
          <p:cNvCxnSpPr>
            <a:cxnSpLocks/>
          </p:cNvCxnSpPr>
          <p:nvPr/>
        </p:nvCxnSpPr>
        <p:spPr>
          <a:xfrm rot="16200000" flipH="1">
            <a:off x="5426855" y="3457327"/>
            <a:ext cx="720057" cy="313948"/>
          </a:xfrm>
          <a:prstGeom prst="curvedConnector3">
            <a:avLst>
              <a:gd name="adj1" fmla="val 50000"/>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矩形: 圆角 40">
            <a:extLst>
              <a:ext uri="{FF2B5EF4-FFF2-40B4-BE49-F238E27FC236}">
                <a16:creationId xmlns:a16="http://schemas.microsoft.com/office/drawing/2014/main" id="{70A4AAF0-47BD-4F63-B38B-6214A76CA55B}"/>
              </a:ext>
            </a:extLst>
          </p:cNvPr>
          <p:cNvSpPr/>
          <p:nvPr/>
        </p:nvSpPr>
        <p:spPr>
          <a:xfrm>
            <a:off x="4603496" y="3466439"/>
            <a:ext cx="2052828" cy="303991"/>
          </a:xfrm>
          <a:prstGeom prst="roundRect">
            <a:avLst/>
          </a:prstGeom>
          <a:noFill/>
          <a:ln w="19050" cap="flat" cmpd="sng" algn="ctr">
            <a:solidFill>
              <a:schemeClr val="accent6"/>
            </a:solidFill>
            <a:prstDash val="sysDot"/>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grpSp>
        <p:nvGrpSpPr>
          <p:cNvPr id="58" name="组合 57">
            <a:extLst>
              <a:ext uri="{FF2B5EF4-FFF2-40B4-BE49-F238E27FC236}">
                <a16:creationId xmlns:a16="http://schemas.microsoft.com/office/drawing/2014/main" id="{9B371316-A25D-4294-B91E-96F29A7874BF}"/>
              </a:ext>
            </a:extLst>
          </p:cNvPr>
          <p:cNvGrpSpPr/>
          <p:nvPr/>
        </p:nvGrpSpPr>
        <p:grpSpPr>
          <a:xfrm>
            <a:off x="3029701" y="2180036"/>
            <a:ext cx="1370863" cy="2183946"/>
            <a:chOff x="3491981" y="2180334"/>
            <a:chExt cx="1370863" cy="2183946"/>
          </a:xfrm>
        </p:grpSpPr>
        <p:sp>
          <p:nvSpPr>
            <p:cNvPr id="42" name="矩形: 圆角 41">
              <a:extLst>
                <a:ext uri="{FF2B5EF4-FFF2-40B4-BE49-F238E27FC236}">
                  <a16:creationId xmlns:a16="http://schemas.microsoft.com/office/drawing/2014/main" id="{DADB3441-51F0-4C74-9637-4EB6DFCC5402}"/>
                </a:ext>
              </a:extLst>
            </p:cNvPr>
            <p:cNvSpPr/>
            <p:nvPr/>
          </p:nvSpPr>
          <p:spPr>
            <a:xfrm>
              <a:off x="3491981" y="2583180"/>
              <a:ext cx="1370863" cy="1781100"/>
            </a:xfrm>
            <a:prstGeom prst="roundRect">
              <a:avLst>
                <a:gd name="adj" fmla="val 5661"/>
              </a:avLst>
            </a:prstGeom>
            <a:noFill/>
            <a:ln w="19050" cap="flat" cmpd="sng" algn="ctr">
              <a:solidFill>
                <a:schemeClr val="accent6"/>
              </a:solidFill>
              <a:prstDash val="sysDot"/>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46" name="标注: 下箭头 45">
              <a:extLst>
                <a:ext uri="{FF2B5EF4-FFF2-40B4-BE49-F238E27FC236}">
                  <a16:creationId xmlns:a16="http://schemas.microsoft.com/office/drawing/2014/main" id="{00CD072F-3B1F-433E-9078-0554E815BC97}"/>
                </a:ext>
              </a:extLst>
            </p:cNvPr>
            <p:cNvSpPr/>
            <p:nvPr/>
          </p:nvSpPr>
          <p:spPr>
            <a:xfrm>
              <a:off x="3730115" y="2180334"/>
              <a:ext cx="894593" cy="391577"/>
            </a:xfrm>
            <a:prstGeom prst="downArrowCallout">
              <a:avLst>
                <a:gd name="adj1" fmla="val 5730"/>
                <a:gd name="adj2" fmla="val 7870"/>
                <a:gd name="adj3" fmla="val 8941"/>
                <a:gd name="adj4" fmla="val 77824"/>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b="1" dirty="0"/>
                <a:t>transfer</a:t>
              </a:r>
              <a:endParaRPr lang="zh-CN" altLang="en-US" sz="1600" b="1" dirty="0"/>
            </a:p>
          </p:txBody>
        </p:sp>
      </p:grpSp>
      <p:sp>
        <p:nvSpPr>
          <p:cNvPr id="48" name="标注: 左箭头 47">
            <a:extLst>
              <a:ext uri="{FF2B5EF4-FFF2-40B4-BE49-F238E27FC236}">
                <a16:creationId xmlns:a16="http://schemas.microsoft.com/office/drawing/2014/main" id="{E43DE020-A40F-42C4-B1D3-863D294CD39F}"/>
              </a:ext>
            </a:extLst>
          </p:cNvPr>
          <p:cNvSpPr/>
          <p:nvPr/>
        </p:nvSpPr>
        <p:spPr>
          <a:xfrm>
            <a:off x="6656324" y="3358320"/>
            <a:ext cx="1516575" cy="520228"/>
          </a:xfrm>
          <a:prstGeom prst="leftArrowCallout">
            <a:avLst>
              <a:gd name="adj1" fmla="val 2293"/>
              <a:gd name="adj2" fmla="val 5541"/>
              <a:gd name="adj3" fmla="val 6796"/>
              <a:gd name="adj4" fmla="val 76474"/>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t>time integration</a:t>
            </a:r>
            <a:endParaRPr lang="zh-CN" altLang="en-US" sz="1600" dirty="0"/>
          </a:p>
        </p:txBody>
      </p:sp>
      <mc:AlternateContent xmlns:mc="http://schemas.openxmlformats.org/markup-compatibility/2006" xmlns:a14="http://schemas.microsoft.com/office/drawing/2010/main">
        <mc:Choice Requires="a14">
          <p:graphicFrame>
            <p:nvGraphicFramePr>
              <p:cNvPr id="49" name="图示 48">
                <a:extLst>
                  <a:ext uri="{FF2B5EF4-FFF2-40B4-BE49-F238E27FC236}">
                    <a16:creationId xmlns:a16="http://schemas.microsoft.com/office/drawing/2014/main" id="{B5D1BA76-A1D0-44DE-8499-CAA7F0122C80}"/>
                  </a:ext>
                </a:extLst>
              </p:cNvPr>
              <p:cNvGraphicFramePr/>
              <p:nvPr>
                <p:extLst>
                  <p:ext uri="{D42A27DB-BD31-4B8C-83A1-F6EECF244321}">
                    <p14:modId xmlns:p14="http://schemas.microsoft.com/office/powerpoint/2010/main" val="1506480359"/>
                  </p:ext>
                </p:extLst>
              </p:nvPr>
            </p:nvGraphicFramePr>
            <p:xfrm>
              <a:off x="8336473" y="1879298"/>
              <a:ext cx="3393247" cy="4613279"/>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mc:Choice>
        <mc:Fallback xmlns="">
          <p:graphicFrame>
            <p:nvGraphicFramePr>
              <p:cNvPr id="49" name="图示 48">
                <a:extLst>
                  <a:ext uri="{FF2B5EF4-FFF2-40B4-BE49-F238E27FC236}">
                    <a16:creationId xmlns:a16="http://schemas.microsoft.com/office/drawing/2014/main" id="{B5D1BA76-A1D0-44DE-8499-CAA7F0122C80}"/>
                  </a:ext>
                </a:extLst>
              </p:cNvPr>
              <p:cNvGraphicFramePr/>
              <p:nvPr>
                <p:extLst>
                  <p:ext uri="{D42A27DB-BD31-4B8C-83A1-F6EECF244321}">
                    <p14:modId xmlns:p14="http://schemas.microsoft.com/office/powerpoint/2010/main" val="1506480359"/>
                  </p:ext>
                </p:extLst>
              </p:nvPr>
            </p:nvGraphicFramePr>
            <p:xfrm>
              <a:off x="8336473" y="1879298"/>
              <a:ext cx="3393247" cy="4613279"/>
            </p:xfrm>
            <a:graphic>
              <a:graphicData uri="http://schemas.openxmlformats.org/drawingml/2006/diagram">
                <dgm:relIds xmlns:dgm="http://schemas.openxmlformats.org/drawingml/2006/diagram" xmlns:r="http://schemas.openxmlformats.org/officeDocument/2006/relationships" r:dm="rId12" r:lo="rId8" r:qs="rId9" r:cs="rId10"/>
              </a:graphicData>
            </a:graphic>
          </p:graphicFrame>
        </mc:Fallback>
      </mc:AlternateContent>
      <p:sp>
        <p:nvSpPr>
          <p:cNvPr id="56" name="文本框 55">
            <a:extLst>
              <a:ext uri="{FF2B5EF4-FFF2-40B4-BE49-F238E27FC236}">
                <a16:creationId xmlns:a16="http://schemas.microsoft.com/office/drawing/2014/main" id="{4949A86D-16CE-43F1-8DB9-80CF360B3677}"/>
              </a:ext>
            </a:extLst>
          </p:cNvPr>
          <p:cNvSpPr txBox="1"/>
          <p:nvPr/>
        </p:nvSpPr>
        <p:spPr>
          <a:xfrm>
            <a:off x="868963" y="1853095"/>
            <a:ext cx="1792478" cy="646331"/>
          </a:xfrm>
          <a:prstGeom prst="rect">
            <a:avLst/>
          </a:prstGeom>
          <a:noFill/>
        </p:spPr>
        <p:txBody>
          <a:bodyPr wrap="none" rtlCol="0">
            <a:spAutoFit/>
          </a:bodyPr>
          <a:lstStyle/>
          <a:p>
            <a:pPr algn="ctr"/>
            <a:r>
              <a:rPr lang="en-US" altLang="zh-CN" dirty="0" err="1"/>
              <a:t>Lagrangian</a:t>
            </a:r>
            <a:endParaRPr lang="en-US" altLang="zh-CN" dirty="0"/>
          </a:p>
          <a:p>
            <a:r>
              <a:rPr lang="en-US" altLang="zh-CN" dirty="0"/>
              <a:t>material </a:t>
            </a:r>
            <a:r>
              <a:rPr lang="en-US" altLang="zh-CN" dirty="0" err="1"/>
              <a:t>paticles</a:t>
            </a:r>
            <a:endParaRPr lang="zh-CN" altLang="en-US" dirty="0"/>
          </a:p>
        </p:txBody>
      </p:sp>
      <p:sp>
        <p:nvSpPr>
          <p:cNvPr id="57" name="文本框 56">
            <a:extLst>
              <a:ext uri="{FF2B5EF4-FFF2-40B4-BE49-F238E27FC236}">
                <a16:creationId xmlns:a16="http://schemas.microsoft.com/office/drawing/2014/main" id="{2222BC57-E3A1-4EE6-8623-4FBAE2058F5C}"/>
              </a:ext>
            </a:extLst>
          </p:cNvPr>
          <p:cNvSpPr txBox="1"/>
          <p:nvPr/>
        </p:nvSpPr>
        <p:spPr>
          <a:xfrm>
            <a:off x="4818195" y="1862406"/>
            <a:ext cx="1640193" cy="646331"/>
          </a:xfrm>
          <a:prstGeom prst="rect">
            <a:avLst/>
          </a:prstGeom>
          <a:noFill/>
        </p:spPr>
        <p:txBody>
          <a:bodyPr wrap="none" rtlCol="0">
            <a:spAutoFit/>
          </a:bodyPr>
          <a:lstStyle/>
          <a:p>
            <a:pPr algn="ctr"/>
            <a:r>
              <a:rPr lang="en-US" altLang="zh-CN" dirty="0"/>
              <a:t>Eulerian</a:t>
            </a:r>
          </a:p>
          <a:p>
            <a:pPr algn="ctr"/>
            <a:r>
              <a:rPr lang="en-US" altLang="zh-CN" dirty="0"/>
              <a:t>Cartesian grids</a:t>
            </a:r>
            <a:endParaRPr lang="zh-CN" altLang="en-US" dirty="0"/>
          </a:p>
        </p:txBody>
      </p:sp>
      <p:sp>
        <p:nvSpPr>
          <p:cNvPr id="25" name="矩形 24">
            <a:extLst>
              <a:ext uri="{FF2B5EF4-FFF2-40B4-BE49-F238E27FC236}">
                <a16:creationId xmlns:a16="http://schemas.microsoft.com/office/drawing/2014/main" id="{53C87712-CD0C-4FEF-AF4A-DEA06E56BC8D}"/>
              </a:ext>
            </a:extLst>
          </p:cNvPr>
          <p:cNvSpPr/>
          <p:nvPr/>
        </p:nvSpPr>
        <p:spPr>
          <a:xfrm>
            <a:off x="4530167" y="3466439"/>
            <a:ext cx="990946" cy="304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explicit</a:t>
            </a:r>
            <a:endParaRPr lang="zh-CN" altLang="en-US" sz="1600" dirty="0">
              <a:solidFill>
                <a:schemeClr val="tx1"/>
              </a:solidFill>
            </a:endParaRPr>
          </a:p>
        </p:txBody>
      </p:sp>
      <p:sp>
        <p:nvSpPr>
          <p:cNvPr id="26" name="矩形 25">
            <a:extLst>
              <a:ext uri="{FF2B5EF4-FFF2-40B4-BE49-F238E27FC236}">
                <a16:creationId xmlns:a16="http://schemas.microsoft.com/office/drawing/2014/main" id="{BF94BE96-FDA7-4607-8DBA-DAFD5FBEC7FA}"/>
              </a:ext>
            </a:extLst>
          </p:cNvPr>
          <p:cNvSpPr/>
          <p:nvPr/>
        </p:nvSpPr>
        <p:spPr>
          <a:xfrm>
            <a:off x="5732454" y="3466439"/>
            <a:ext cx="990946" cy="304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implicit</a:t>
            </a:r>
            <a:endParaRPr lang="zh-CN" altLang="en-US" sz="1600" dirty="0">
              <a:solidFill>
                <a:schemeClr val="tx1"/>
              </a:solidFill>
            </a:endParaRPr>
          </a:p>
        </p:txBody>
      </p:sp>
      <p:sp>
        <p:nvSpPr>
          <p:cNvPr id="3" name="文本框 2">
            <a:extLst>
              <a:ext uri="{FF2B5EF4-FFF2-40B4-BE49-F238E27FC236}">
                <a16:creationId xmlns:a16="http://schemas.microsoft.com/office/drawing/2014/main" id="{A17BD6C1-A32D-43F8-89B8-FE5C09A99019}"/>
              </a:ext>
            </a:extLst>
          </p:cNvPr>
          <p:cNvSpPr txBox="1"/>
          <p:nvPr/>
        </p:nvSpPr>
        <p:spPr>
          <a:xfrm>
            <a:off x="3240841" y="4499669"/>
            <a:ext cx="1159723" cy="369332"/>
          </a:xfrm>
          <a:prstGeom prst="rect">
            <a:avLst/>
          </a:prstGeom>
          <a:noFill/>
        </p:spPr>
        <p:txBody>
          <a:bodyPr wrap="square" rtlCol="0">
            <a:spAutoFit/>
          </a:bodyPr>
          <a:lstStyle/>
          <a:p>
            <a:r>
              <a:rPr lang="en-US" altLang="zh-CN" b="1" dirty="0">
                <a:solidFill>
                  <a:srgbClr val="C00000"/>
                </a:solidFill>
              </a:rPr>
              <a:t>Up</a:t>
            </a:r>
            <a:r>
              <a:rPr lang="zh-CN" altLang="en-US" b="1" dirty="0">
                <a:solidFill>
                  <a:srgbClr val="C00000"/>
                </a:solidFill>
              </a:rPr>
              <a:t> </a:t>
            </a:r>
            <a:r>
              <a:rPr lang="en-US" altLang="zh-CN" b="1" dirty="0">
                <a:solidFill>
                  <a:srgbClr val="C00000"/>
                </a:solidFill>
              </a:rPr>
              <a:t>to</a:t>
            </a:r>
            <a:r>
              <a:rPr lang="zh-CN" altLang="en-US" b="1" dirty="0">
                <a:solidFill>
                  <a:srgbClr val="C00000"/>
                </a:solidFill>
              </a:rPr>
              <a:t> </a:t>
            </a:r>
            <a:r>
              <a:rPr lang="en-US" altLang="zh-CN" b="1" dirty="0">
                <a:solidFill>
                  <a:srgbClr val="C00000"/>
                </a:solidFill>
              </a:rPr>
              <a:t>90%</a:t>
            </a:r>
            <a:endParaRPr lang="zh-CN" altLang="en-US" b="1" dirty="0">
              <a:solidFill>
                <a:srgbClr val="C00000"/>
              </a:solidFill>
            </a:endParaRPr>
          </a:p>
        </p:txBody>
      </p:sp>
    </p:spTree>
    <p:extLst>
      <p:ext uri="{BB962C8B-B14F-4D97-AF65-F5344CB8AC3E}">
        <p14:creationId xmlns:p14="http://schemas.microsoft.com/office/powerpoint/2010/main" val="140092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58"/>
                                        </p:tgtEl>
                                      </p:cBhvr>
                                    </p:animEffect>
                                    <p:animScale>
                                      <p:cBhvr>
                                        <p:cTn id="7" dur="250" autoRev="1" fill="hold"/>
                                        <p:tgtEl>
                                          <p:spTgt spid="58"/>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48"/>
                                        </p:tgtEl>
                                      </p:cBhvr>
                                    </p:animEffect>
                                    <p:animScale>
                                      <p:cBhvr>
                                        <p:cTn id="12" dur="250" autoRev="1" fill="hold"/>
                                        <p:tgtEl>
                                          <p:spTgt spid="48"/>
                                        </p:tgtEl>
                                      </p:cBhvr>
                                      <p:by x="105000" y="105000"/>
                                    </p:animScale>
                                  </p:childTnLst>
                                </p:cTn>
                              </p:par>
                              <p:par>
                                <p:cTn id="13" presetID="26" presetClass="emph" presetSubtype="0" fill="hold" grpId="0" nodeType="withEffect">
                                  <p:stCondLst>
                                    <p:cond delay="0"/>
                                  </p:stCondLst>
                                  <p:childTnLst>
                                    <p:animEffect transition="out" filter="fade">
                                      <p:cBhvr>
                                        <p:cTn id="14" dur="500" tmFilter="0, 0; .2, .5; .8, .5; 1, 0"/>
                                        <p:tgtEl>
                                          <p:spTgt spid="41"/>
                                        </p:tgtEl>
                                      </p:cBhvr>
                                    </p:animEffect>
                                    <p:animScale>
                                      <p:cBhvr>
                                        <p:cTn id="15" dur="250" autoRev="1" fill="hold"/>
                                        <p:tgtEl>
                                          <p:spTgt spid="41"/>
                                        </p:tgtEl>
                                      </p:cBhvr>
                                      <p:by x="105000" y="105000"/>
                                    </p:animScale>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grpId="0" nodeType="clickEffect">
                                  <p:stCondLst>
                                    <p:cond delay="0"/>
                                  </p:stCondLst>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8" grpId="0" animBg="1"/>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8B6336-0257-4CF0-8CB8-EF5366A4E43C}"/>
              </a:ext>
            </a:extLst>
          </p:cNvPr>
          <p:cNvSpPr>
            <a:spLocks noGrp="1"/>
          </p:cNvSpPr>
          <p:nvPr>
            <p:ph type="title"/>
          </p:nvPr>
        </p:nvSpPr>
        <p:spPr/>
        <p:txBody>
          <a:bodyPr/>
          <a:lstStyle/>
          <a:p>
            <a:r>
              <a:rPr lang="en-US" altLang="zh-CN" dirty="0"/>
              <a:t>Performance is the Solution</a:t>
            </a:r>
            <a:endParaRPr lang="zh-CN" altLang="en-US" dirty="0"/>
          </a:p>
        </p:txBody>
      </p:sp>
      <p:sp>
        <p:nvSpPr>
          <p:cNvPr id="3" name="内容占位符 2">
            <a:extLst>
              <a:ext uri="{FF2B5EF4-FFF2-40B4-BE49-F238E27FC236}">
                <a16:creationId xmlns:a16="http://schemas.microsoft.com/office/drawing/2014/main" id="{2E913491-B2E3-4687-93E2-B129F55B400B}"/>
              </a:ext>
            </a:extLst>
          </p:cNvPr>
          <p:cNvSpPr>
            <a:spLocks noGrp="1"/>
          </p:cNvSpPr>
          <p:nvPr>
            <p:ph idx="1"/>
          </p:nvPr>
        </p:nvSpPr>
        <p:spPr/>
        <p:txBody>
          <a:bodyPr/>
          <a:lstStyle/>
          <a:p>
            <a:r>
              <a:rPr lang="en-US" altLang="zh-CN" dirty="0"/>
              <a:t>“dx gap”</a:t>
            </a:r>
          </a:p>
          <a:p>
            <a:pPr lvl="1"/>
            <a:r>
              <a:rPr lang="en-US" altLang="zh-CN" dirty="0"/>
              <a:t>a gap</a:t>
            </a:r>
            <a:r>
              <a:rPr lang="zh-CN" altLang="en-US" dirty="0"/>
              <a:t> </a:t>
            </a:r>
            <a:r>
              <a:rPr lang="en-US" altLang="zh-CN" dirty="0"/>
              <a:t>between</a:t>
            </a:r>
            <a:r>
              <a:rPr lang="zh-CN" altLang="en-US" dirty="0"/>
              <a:t> </a:t>
            </a:r>
            <a:r>
              <a:rPr lang="en-US" altLang="zh-CN" dirty="0"/>
              <a:t>adjacent</a:t>
            </a:r>
            <a:r>
              <a:rPr lang="zh-CN" altLang="en-US" dirty="0"/>
              <a:t> </a:t>
            </a:r>
            <a:r>
              <a:rPr lang="en-US" altLang="zh-CN" dirty="0"/>
              <a:t>models</a:t>
            </a:r>
            <a:r>
              <a:rPr lang="zh-CN" altLang="en-US" dirty="0"/>
              <a:t> </a:t>
            </a:r>
            <a:r>
              <a:rPr lang="en-US" altLang="zh-CN" dirty="0"/>
              <a:t>when</a:t>
            </a:r>
            <a:r>
              <a:rPr lang="zh-CN" altLang="en-US" dirty="0"/>
              <a:t> </a:t>
            </a:r>
            <a:r>
              <a:rPr lang="en-US" altLang="zh-CN" dirty="0"/>
              <a:t>colliding</a:t>
            </a:r>
          </a:p>
          <a:p>
            <a:pPr lvl="1"/>
            <a:r>
              <a:rPr lang="en-US" altLang="zh-CN" dirty="0"/>
              <a:t>increase grid resolution =&gt; more particles to achieve equal magnitude</a:t>
            </a:r>
          </a:p>
          <a:p>
            <a:r>
              <a:rPr lang="en-US" altLang="zh-CN" dirty="0"/>
              <a:t>CFL Condition</a:t>
            </a:r>
          </a:p>
          <a:p>
            <a:pPr lvl="1"/>
            <a:r>
              <a:rPr lang="en-US" altLang="zh-CN" dirty="0"/>
              <a:t>for simulation stability and collision handling</a:t>
            </a:r>
          </a:p>
          <a:p>
            <a:pPr lvl="1"/>
            <a:r>
              <a:rPr lang="en-US" altLang="zh-CN" dirty="0"/>
              <a:t>more time steps per frame =&gt; more work to compute a frame</a:t>
            </a:r>
          </a:p>
          <a:p>
            <a:endParaRPr lang="en-US" altLang="zh-CN" dirty="0"/>
          </a:p>
          <a:p>
            <a:r>
              <a:rPr lang="en-US" altLang="zh-CN" dirty="0"/>
              <a:t>Performance is the key</a:t>
            </a:r>
            <a:r>
              <a:rPr lang="zh-CN" altLang="en-US" dirty="0"/>
              <a:t>！</a:t>
            </a:r>
          </a:p>
        </p:txBody>
      </p:sp>
    </p:spTree>
    <p:extLst>
      <p:ext uri="{BB962C8B-B14F-4D97-AF65-F5344CB8AC3E}">
        <p14:creationId xmlns:p14="http://schemas.microsoft.com/office/powerpoint/2010/main" val="988598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组合 93">
            <a:extLst>
              <a:ext uri="{FF2B5EF4-FFF2-40B4-BE49-F238E27FC236}">
                <a16:creationId xmlns:a16="http://schemas.microsoft.com/office/drawing/2014/main" id="{07350ABE-1E05-4FBE-996F-633EC43B832F}"/>
              </a:ext>
            </a:extLst>
          </p:cNvPr>
          <p:cNvGrpSpPr/>
          <p:nvPr/>
        </p:nvGrpSpPr>
        <p:grpSpPr>
          <a:xfrm>
            <a:off x="1383411" y="247339"/>
            <a:ext cx="9425177" cy="6363322"/>
            <a:chOff x="417418" y="144262"/>
            <a:chExt cx="9425177" cy="6363322"/>
          </a:xfrm>
        </p:grpSpPr>
        <p:sp>
          <p:nvSpPr>
            <p:cNvPr id="49" name="文本框 48">
              <a:extLst>
                <a:ext uri="{FF2B5EF4-FFF2-40B4-BE49-F238E27FC236}">
                  <a16:creationId xmlns:a16="http://schemas.microsoft.com/office/drawing/2014/main" id="{9BE96E00-6FFD-4276-8718-55C7C4CA655F}"/>
                </a:ext>
              </a:extLst>
            </p:cNvPr>
            <p:cNvSpPr txBox="1"/>
            <p:nvPr/>
          </p:nvSpPr>
          <p:spPr>
            <a:xfrm>
              <a:off x="417418" y="144262"/>
              <a:ext cx="2884123" cy="461665"/>
            </a:xfrm>
            <a:prstGeom prst="rect">
              <a:avLst/>
            </a:prstGeom>
            <a:noFill/>
          </p:spPr>
          <p:txBody>
            <a:bodyPr wrap="none" rtlCol="0">
              <a:spAutoFit/>
            </a:bodyPr>
            <a:lstStyle/>
            <a:p>
              <a:r>
                <a:rPr lang="en-US" altLang="zh-CN" sz="2400" b="1" dirty="0"/>
                <a:t>Gather (node based)</a:t>
              </a:r>
              <a:endParaRPr lang="zh-CN" altLang="en-US" sz="2400" b="1" dirty="0"/>
            </a:p>
          </p:txBody>
        </p:sp>
        <p:sp>
          <p:nvSpPr>
            <p:cNvPr id="50" name="文本框 49">
              <a:extLst>
                <a:ext uri="{FF2B5EF4-FFF2-40B4-BE49-F238E27FC236}">
                  <a16:creationId xmlns:a16="http://schemas.microsoft.com/office/drawing/2014/main" id="{1D7E97BA-EC20-43D9-AC32-FEA64600FA89}"/>
                </a:ext>
              </a:extLst>
            </p:cNvPr>
            <p:cNvSpPr txBox="1"/>
            <p:nvPr/>
          </p:nvSpPr>
          <p:spPr>
            <a:xfrm>
              <a:off x="5559183" y="144262"/>
              <a:ext cx="3676098" cy="461665"/>
            </a:xfrm>
            <a:prstGeom prst="rect">
              <a:avLst/>
            </a:prstGeom>
            <a:noFill/>
          </p:spPr>
          <p:txBody>
            <a:bodyPr wrap="square" rtlCol="0">
              <a:spAutoFit/>
            </a:bodyPr>
            <a:lstStyle/>
            <a:p>
              <a:r>
                <a:rPr lang="en-US" altLang="zh-CN" sz="2400" b="1" dirty="0"/>
                <a:t>Scatter (particle based)</a:t>
              </a:r>
              <a:endParaRPr lang="zh-CN" altLang="en-US" sz="2400" b="1" dirty="0"/>
            </a:p>
          </p:txBody>
        </p:sp>
        <p:sp>
          <p:nvSpPr>
            <p:cNvPr id="51" name="流程图: 可选过程 50">
              <a:extLst>
                <a:ext uri="{FF2B5EF4-FFF2-40B4-BE49-F238E27FC236}">
                  <a16:creationId xmlns:a16="http://schemas.microsoft.com/office/drawing/2014/main" id="{EE83F509-5BDA-4844-98F7-029C8BB4B9D9}"/>
                </a:ext>
              </a:extLst>
            </p:cNvPr>
            <p:cNvSpPr/>
            <p:nvPr/>
          </p:nvSpPr>
          <p:spPr>
            <a:xfrm>
              <a:off x="417418" y="1452667"/>
              <a:ext cx="751898" cy="567699"/>
            </a:xfrm>
            <a:prstGeom prst="flowChartAlternateProcess">
              <a:avLst/>
            </a:prstGeom>
            <a:ln w="28575">
              <a:solidFill>
                <a:schemeClr val="bg2">
                  <a:lumMod val="25000"/>
                </a:schemeClr>
              </a:solidFill>
              <a:prstDash val="sysDash"/>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3280" tIns="46639" rIns="93280" bIns="46639" numCol="1" spcCol="0" rtlCol="0" fromWordArt="0" anchor="ctr" anchorCtr="0" forceAA="0" compatLnSpc="1">
              <a:prstTxWarp prst="textNoShape">
                <a:avLst/>
              </a:prstTxWarp>
              <a:noAutofit/>
            </a:bodyPr>
            <a:lstStyle/>
            <a:p>
              <a:pPr algn="ctr"/>
              <a:r>
                <a:rPr lang="en-US" altLang="zh-CN" sz="1799" b="1" dirty="0"/>
                <a:t>n</a:t>
              </a:r>
              <a:endParaRPr lang="zh-CN" altLang="en-US" sz="1799" b="1" dirty="0"/>
            </a:p>
          </p:txBody>
        </p:sp>
        <p:sp>
          <p:nvSpPr>
            <p:cNvPr id="52" name="流程图: 可选过程 51">
              <a:extLst>
                <a:ext uri="{FF2B5EF4-FFF2-40B4-BE49-F238E27FC236}">
                  <a16:creationId xmlns:a16="http://schemas.microsoft.com/office/drawing/2014/main" id="{605CE5FE-8DB0-41CE-A946-DDEAACCFAB05}"/>
                </a:ext>
              </a:extLst>
            </p:cNvPr>
            <p:cNvSpPr/>
            <p:nvPr/>
          </p:nvSpPr>
          <p:spPr>
            <a:xfrm>
              <a:off x="417418" y="2207276"/>
              <a:ext cx="751898" cy="567699"/>
            </a:xfrm>
            <a:prstGeom prst="flowChartAlternateProcess">
              <a:avLst/>
            </a:prstGeom>
            <a:ln w="28575">
              <a:solidFill>
                <a:schemeClr val="bg2">
                  <a:lumMod val="25000"/>
                </a:schemeClr>
              </a:solidFill>
              <a:prstDash val="sysDash"/>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3280" tIns="46639" rIns="93280" bIns="46639" numCol="1" spcCol="0" rtlCol="0" fromWordArt="0" anchor="ctr" anchorCtr="0" forceAA="0" compatLnSpc="1">
              <a:prstTxWarp prst="textNoShape">
                <a:avLst/>
              </a:prstTxWarp>
              <a:noAutofit/>
            </a:bodyPr>
            <a:lstStyle/>
            <a:p>
              <a:pPr algn="ctr"/>
              <a:r>
                <a:rPr lang="en-US" altLang="zh-CN" sz="1799" b="1" dirty="0"/>
                <a:t>n+1</a:t>
              </a:r>
              <a:endParaRPr lang="zh-CN" altLang="en-US" sz="1799" b="1" dirty="0"/>
            </a:p>
          </p:txBody>
        </p:sp>
        <p:sp>
          <p:nvSpPr>
            <p:cNvPr id="53" name="流程图: 可选过程 52">
              <a:extLst>
                <a:ext uri="{FF2B5EF4-FFF2-40B4-BE49-F238E27FC236}">
                  <a16:creationId xmlns:a16="http://schemas.microsoft.com/office/drawing/2014/main" id="{2070E13B-AD5B-4314-989E-49ECD0F8542B}"/>
                </a:ext>
              </a:extLst>
            </p:cNvPr>
            <p:cNvSpPr/>
            <p:nvPr/>
          </p:nvSpPr>
          <p:spPr>
            <a:xfrm>
              <a:off x="417418" y="2961885"/>
              <a:ext cx="751898" cy="567699"/>
            </a:xfrm>
            <a:prstGeom prst="flowChartAlternateProcess">
              <a:avLst/>
            </a:prstGeom>
            <a:ln w="28575">
              <a:solidFill>
                <a:schemeClr val="bg2">
                  <a:lumMod val="25000"/>
                </a:schemeClr>
              </a:solidFill>
              <a:prstDash val="sysDash"/>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3280" tIns="46639" rIns="93280" bIns="46639" numCol="1" spcCol="0" rtlCol="0" fromWordArt="0" anchor="ctr" anchorCtr="0" forceAA="0" compatLnSpc="1">
              <a:prstTxWarp prst="textNoShape">
                <a:avLst/>
              </a:prstTxWarp>
              <a:noAutofit/>
            </a:bodyPr>
            <a:lstStyle/>
            <a:p>
              <a:pPr algn="ctr"/>
              <a:r>
                <a:rPr lang="en-US" altLang="zh-CN" sz="1799" b="1" dirty="0"/>
                <a:t>n+2</a:t>
              </a:r>
              <a:endParaRPr lang="zh-CN" altLang="en-US" sz="1799" b="1" dirty="0"/>
            </a:p>
          </p:txBody>
        </p:sp>
        <p:sp>
          <p:nvSpPr>
            <p:cNvPr id="54" name="流程图: 可选过程 53">
              <a:extLst>
                <a:ext uri="{FF2B5EF4-FFF2-40B4-BE49-F238E27FC236}">
                  <a16:creationId xmlns:a16="http://schemas.microsoft.com/office/drawing/2014/main" id="{C4B9A44B-78F5-4A8D-B12F-E9AF0996979A}"/>
                </a:ext>
              </a:extLst>
            </p:cNvPr>
            <p:cNvSpPr/>
            <p:nvPr/>
          </p:nvSpPr>
          <p:spPr>
            <a:xfrm>
              <a:off x="417418" y="3712538"/>
              <a:ext cx="751898" cy="567699"/>
            </a:xfrm>
            <a:prstGeom prst="flowChartAlternateProcess">
              <a:avLst/>
            </a:prstGeom>
            <a:ln w="28575">
              <a:solidFill>
                <a:schemeClr val="bg2">
                  <a:lumMod val="25000"/>
                </a:schemeClr>
              </a:solidFill>
              <a:prstDash val="sysDash"/>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3280" tIns="46639" rIns="93280" bIns="46639" numCol="1" spcCol="0" rtlCol="0" fromWordArt="0" anchor="ctr" anchorCtr="0" forceAA="0" compatLnSpc="1">
              <a:prstTxWarp prst="textNoShape">
                <a:avLst/>
              </a:prstTxWarp>
              <a:noAutofit/>
            </a:bodyPr>
            <a:lstStyle/>
            <a:p>
              <a:pPr algn="ctr"/>
              <a:r>
                <a:rPr lang="en-US" altLang="zh-CN" sz="1799" b="1" dirty="0"/>
                <a:t>n+4</a:t>
              </a:r>
              <a:endParaRPr lang="zh-CN" altLang="en-US" sz="1799" b="1" dirty="0"/>
            </a:p>
          </p:txBody>
        </p:sp>
        <p:sp>
          <p:nvSpPr>
            <p:cNvPr id="55" name="流程图: 可选过程 54">
              <a:extLst>
                <a:ext uri="{FF2B5EF4-FFF2-40B4-BE49-F238E27FC236}">
                  <a16:creationId xmlns:a16="http://schemas.microsoft.com/office/drawing/2014/main" id="{B9A83A3A-1F3D-42ED-AECE-FD7514F119C8}"/>
                </a:ext>
              </a:extLst>
            </p:cNvPr>
            <p:cNvSpPr/>
            <p:nvPr/>
          </p:nvSpPr>
          <p:spPr>
            <a:xfrm>
              <a:off x="417418" y="5935158"/>
              <a:ext cx="751898" cy="567699"/>
            </a:xfrm>
            <a:prstGeom prst="flowChartAlternateProcess">
              <a:avLst/>
            </a:prstGeom>
            <a:ln w="28575">
              <a:solidFill>
                <a:schemeClr val="bg2">
                  <a:lumMod val="25000"/>
                </a:schemeClr>
              </a:solidFill>
              <a:prstDash val="sysDash"/>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3280" tIns="46639" rIns="93280" bIns="46639" numCol="1" spcCol="0" rtlCol="0" fromWordArt="0" anchor="ctr" anchorCtr="0" forceAA="0" compatLnSpc="1">
              <a:prstTxWarp prst="textNoShape">
                <a:avLst/>
              </a:prstTxWarp>
              <a:noAutofit/>
            </a:bodyPr>
            <a:lstStyle/>
            <a:p>
              <a:pPr algn="ctr"/>
              <a:endParaRPr lang="zh-CN" altLang="en-US" sz="1799" b="1" dirty="0">
                <a:latin typeface="LInux Libertine"/>
              </a:endParaRPr>
            </a:p>
          </p:txBody>
        </p:sp>
        <p:sp>
          <p:nvSpPr>
            <p:cNvPr id="56" name="椭圆 55">
              <a:extLst>
                <a:ext uri="{FF2B5EF4-FFF2-40B4-BE49-F238E27FC236}">
                  <a16:creationId xmlns:a16="http://schemas.microsoft.com/office/drawing/2014/main" id="{BE7C6321-1EEB-49F2-8284-3F120DF953C8}"/>
                </a:ext>
              </a:extLst>
            </p:cNvPr>
            <p:cNvSpPr/>
            <p:nvPr/>
          </p:nvSpPr>
          <p:spPr>
            <a:xfrm>
              <a:off x="2815329" y="5956287"/>
              <a:ext cx="519143" cy="519143"/>
            </a:xfrm>
            <a:prstGeom prst="ellipse">
              <a:avLst/>
            </a:prstGeom>
            <a:ln w="28575" cmpd="sng">
              <a:solidFill>
                <a:schemeClr val="accent1">
                  <a:lumMod val="50000"/>
                </a:schemeClr>
              </a:solidFill>
              <a:prstDash val="soli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3280" tIns="46639" rIns="93280" bIns="46639" numCol="1" spcCol="0" rtlCol="0" fromWordArt="0" anchor="ctr" anchorCtr="0" forceAA="0" compatLnSpc="1">
              <a:prstTxWarp prst="textNoShape">
                <a:avLst/>
              </a:prstTxWarp>
              <a:noAutofit/>
            </a:bodyPr>
            <a:lstStyle/>
            <a:p>
              <a:pPr algn="ctr"/>
              <a:endParaRPr lang="zh-CN" altLang="en-US" sz="1799" dirty="0">
                <a:latin typeface="LInux Libertine"/>
              </a:endParaRPr>
            </a:p>
          </p:txBody>
        </p:sp>
        <p:sp>
          <p:nvSpPr>
            <p:cNvPr id="57" name="文本框 56">
              <a:extLst>
                <a:ext uri="{FF2B5EF4-FFF2-40B4-BE49-F238E27FC236}">
                  <a16:creationId xmlns:a16="http://schemas.microsoft.com/office/drawing/2014/main" id="{C41900FD-4A56-42DA-A5AA-CB3034735997}"/>
                </a:ext>
              </a:extLst>
            </p:cNvPr>
            <p:cNvSpPr txBox="1"/>
            <p:nvPr/>
          </p:nvSpPr>
          <p:spPr>
            <a:xfrm>
              <a:off x="3334470" y="5327643"/>
              <a:ext cx="1032655" cy="369204"/>
            </a:xfrm>
            <a:prstGeom prst="rect">
              <a:avLst/>
            </a:prstGeom>
            <a:noFill/>
          </p:spPr>
          <p:txBody>
            <a:bodyPr wrap="none" rtlCol="0">
              <a:spAutoFit/>
            </a:bodyPr>
            <a:lstStyle/>
            <a:p>
              <a:r>
                <a:rPr lang="en-US" altLang="zh-CN" sz="1799" b="1" dirty="0"/>
                <a:t>notation</a:t>
              </a:r>
              <a:endParaRPr lang="zh-CN" altLang="en-US" sz="1799" b="1" dirty="0"/>
            </a:p>
          </p:txBody>
        </p:sp>
        <p:sp>
          <p:nvSpPr>
            <p:cNvPr id="58" name="文本框 57">
              <a:extLst>
                <a:ext uri="{FF2B5EF4-FFF2-40B4-BE49-F238E27FC236}">
                  <a16:creationId xmlns:a16="http://schemas.microsoft.com/office/drawing/2014/main" id="{A96E1DCE-B519-4D03-AAC5-A306625449C2}"/>
                </a:ext>
              </a:extLst>
            </p:cNvPr>
            <p:cNvSpPr txBox="1"/>
            <p:nvPr/>
          </p:nvSpPr>
          <p:spPr>
            <a:xfrm>
              <a:off x="1324961" y="6031190"/>
              <a:ext cx="1128835" cy="369204"/>
            </a:xfrm>
            <a:prstGeom prst="rect">
              <a:avLst/>
            </a:prstGeom>
            <a:noFill/>
          </p:spPr>
          <p:txBody>
            <a:bodyPr wrap="none" rtlCol="0">
              <a:spAutoFit/>
            </a:bodyPr>
            <a:lstStyle/>
            <a:p>
              <a:r>
                <a:rPr lang="en-US" altLang="zh-CN" sz="1799" dirty="0"/>
                <a:t>grid node</a:t>
              </a:r>
              <a:endParaRPr lang="zh-CN" altLang="en-US" sz="1799" dirty="0"/>
            </a:p>
          </p:txBody>
        </p:sp>
        <p:sp>
          <p:nvSpPr>
            <p:cNvPr id="59" name="文本框 58">
              <a:extLst>
                <a:ext uri="{FF2B5EF4-FFF2-40B4-BE49-F238E27FC236}">
                  <a16:creationId xmlns:a16="http://schemas.microsoft.com/office/drawing/2014/main" id="{F18152C1-BB93-426A-BA27-6434F63BE85A}"/>
                </a:ext>
              </a:extLst>
            </p:cNvPr>
            <p:cNvSpPr txBox="1"/>
            <p:nvPr/>
          </p:nvSpPr>
          <p:spPr>
            <a:xfrm>
              <a:off x="3489041" y="6031190"/>
              <a:ext cx="939681" cy="369204"/>
            </a:xfrm>
            <a:prstGeom prst="rect">
              <a:avLst/>
            </a:prstGeom>
            <a:noFill/>
          </p:spPr>
          <p:txBody>
            <a:bodyPr wrap="none" rtlCol="0">
              <a:spAutoFit/>
            </a:bodyPr>
            <a:lstStyle/>
            <a:p>
              <a:r>
                <a:rPr lang="en-US" altLang="zh-CN" sz="1799" dirty="0"/>
                <a:t>particle</a:t>
              </a:r>
              <a:endParaRPr lang="zh-CN" altLang="en-US" sz="1799" dirty="0"/>
            </a:p>
          </p:txBody>
        </p:sp>
        <p:sp>
          <p:nvSpPr>
            <p:cNvPr id="60" name="椭圆 59">
              <a:extLst>
                <a:ext uri="{FF2B5EF4-FFF2-40B4-BE49-F238E27FC236}">
                  <a16:creationId xmlns:a16="http://schemas.microsoft.com/office/drawing/2014/main" id="{247BE591-8DAF-4DF2-8B21-7B5F9BC80B4C}"/>
                </a:ext>
              </a:extLst>
            </p:cNvPr>
            <p:cNvSpPr/>
            <p:nvPr/>
          </p:nvSpPr>
          <p:spPr>
            <a:xfrm>
              <a:off x="1824249" y="1476944"/>
              <a:ext cx="519143" cy="519143"/>
            </a:xfrm>
            <a:prstGeom prst="ellipse">
              <a:avLst/>
            </a:prstGeom>
            <a:ln w="28575" cmpd="sng">
              <a:solidFill>
                <a:schemeClr val="accent1">
                  <a:lumMod val="50000"/>
                </a:schemeClr>
              </a:solidFill>
              <a:prstDash val="soli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3280" tIns="46639" rIns="93280" bIns="46639" numCol="1" spcCol="0" rtlCol="0" fromWordArt="0" anchor="ctr" anchorCtr="0" forceAA="0" compatLnSpc="1">
              <a:prstTxWarp prst="textNoShape">
                <a:avLst/>
              </a:prstTxWarp>
              <a:noAutofit/>
            </a:bodyPr>
            <a:lstStyle/>
            <a:p>
              <a:pPr algn="ctr"/>
              <a:r>
                <a:rPr lang="en-US" altLang="zh-CN" sz="1799" b="1" dirty="0"/>
                <a:t>0</a:t>
              </a:r>
              <a:endParaRPr lang="zh-CN" altLang="en-US" sz="1799" b="1" dirty="0"/>
            </a:p>
          </p:txBody>
        </p:sp>
        <p:sp>
          <p:nvSpPr>
            <p:cNvPr id="61" name="椭圆 60">
              <a:extLst>
                <a:ext uri="{FF2B5EF4-FFF2-40B4-BE49-F238E27FC236}">
                  <a16:creationId xmlns:a16="http://schemas.microsoft.com/office/drawing/2014/main" id="{C0E277A2-11A9-4D11-84FB-C7142B473780}"/>
                </a:ext>
              </a:extLst>
            </p:cNvPr>
            <p:cNvSpPr/>
            <p:nvPr/>
          </p:nvSpPr>
          <p:spPr>
            <a:xfrm>
              <a:off x="1824248" y="2231553"/>
              <a:ext cx="519143" cy="519143"/>
            </a:xfrm>
            <a:prstGeom prst="ellipse">
              <a:avLst/>
            </a:prstGeom>
            <a:ln w="28575" cmpd="sng">
              <a:solidFill>
                <a:schemeClr val="accent1">
                  <a:lumMod val="50000"/>
                </a:schemeClr>
              </a:solidFill>
              <a:prstDash val="soli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3280" tIns="46639" rIns="93280" bIns="46639" numCol="1" spcCol="0" rtlCol="0" fromWordArt="0" anchor="ctr" anchorCtr="0" forceAA="0" compatLnSpc="1">
              <a:prstTxWarp prst="textNoShape">
                <a:avLst/>
              </a:prstTxWarp>
              <a:noAutofit/>
            </a:bodyPr>
            <a:lstStyle/>
            <a:p>
              <a:pPr algn="ctr"/>
              <a:r>
                <a:rPr lang="en-US" altLang="zh-CN" sz="1799" b="1" dirty="0"/>
                <a:t>1</a:t>
              </a:r>
              <a:endParaRPr lang="zh-CN" altLang="en-US" sz="1799" b="1" dirty="0"/>
            </a:p>
          </p:txBody>
        </p:sp>
        <p:sp>
          <p:nvSpPr>
            <p:cNvPr id="62" name="椭圆 61">
              <a:extLst>
                <a:ext uri="{FF2B5EF4-FFF2-40B4-BE49-F238E27FC236}">
                  <a16:creationId xmlns:a16="http://schemas.microsoft.com/office/drawing/2014/main" id="{3C33C701-54FF-4723-9969-990C0B80404E}"/>
                </a:ext>
              </a:extLst>
            </p:cNvPr>
            <p:cNvSpPr/>
            <p:nvPr/>
          </p:nvSpPr>
          <p:spPr>
            <a:xfrm>
              <a:off x="2593668" y="2231553"/>
              <a:ext cx="519143" cy="519143"/>
            </a:xfrm>
            <a:prstGeom prst="ellipse">
              <a:avLst/>
            </a:prstGeom>
            <a:ln w="28575" cmpd="sng">
              <a:solidFill>
                <a:schemeClr val="accent1">
                  <a:lumMod val="50000"/>
                </a:schemeClr>
              </a:solidFill>
              <a:prstDash val="soli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3280" tIns="46639" rIns="93280" bIns="46639" numCol="1" spcCol="0" rtlCol="0" fromWordArt="0" anchor="ctr" anchorCtr="0" forceAA="0" compatLnSpc="1">
              <a:prstTxWarp prst="textNoShape">
                <a:avLst/>
              </a:prstTxWarp>
              <a:noAutofit/>
            </a:bodyPr>
            <a:lstStyle/>
            <a:p>
              <a:pPr algn="ctr"/>
              <a:r>
                <a:rPr lang="en-US" altLang="zh-CN" sz="1799" b="1" dirty="0"/>
                <a:t>2</a:t>
              </a:r>
              <a:endParaRPr lang="zh-CN" altLang="en-US" sz="1799" b="1" dirty="0"/>
            </a:p>
          </p:txBody>
        </p:sp>
        <p:sp>
          <p:nvSpPr>
            <p:cNvPr id="63" name="椭圆 62">
              <a:extLst>
                <a:ext uri="{FF2B5EF4-FFF2-40B4-BE49-F238E27FC236}">
                  <a16:creationId xmlns:a16="http://schemas.microsoft.com/office/drawing/2014/main" id="{03F0CE82-F1E8-412F-A162-ACEDD164DE13}"/>
                </a:ext>
              </a:extLst>
            </p:cNvPr>
            <p:cNvSpPr/>
            <p:nvPr/>
          </p:nvSpPr>
          <p:spPr>
            <a:xfrm>
              <a:off x="3363087" y="2231554"/>
              <a:ext cx="519143" cy="519143"/>
            </a:xfrm>
            <a:prstGeom prst="ellipse">
              <a:avLst/>
            </a:prstGeom>
            <a:ln w="28575" cmpd="sng">
              <a:solidFill>
                <a:schemeClr val="accent1">
                  <a:lumMod val="50000"/>
                </a:schemeClr>
              </a:solidFill>
              <a:prstDash val="soli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3280" tIns="46639" rIns="93280" bIns="46639" numCol="1" spcCol="0" rtlCol="0" fromWordArt="0" anchor="ctr" anchorCtr="0" forceAA="0" compatLnSpc="1">
              <a:prstTxWarp prst="textNoShape">
                <a:avLst/>
              </a:prstTxWarp>
              <a:noAutofit/>
            </a:bodyPr>
            <a:lstStyle/>
            <a:p>
              <a:pPr algn="ctr"/>
              <a:r>
                <a:rPr lang="en-US" altLang="zh-CN" sz="1799" b="1" dirty="0"/>
                <a:t>3</a:t>
              </a:r>
              <a:endParaRPr lang="zh-CN" altLang="en-US" sz="1799" b="1" dirty="0"/>
            </a:p>
          </p:txBody>
        </p:sp>
        <p:sp>
          <p:nvSpPr>
            <p:cNvPr id="64" name="椭圆 63">
              <a:extLst>
                <a:ext uri="{FF2B5EF4-FFF2-40B4-BE49-F238E27FC236}">
                  <a16:creationId xmlns:a16="http://schemas.microsoft.com/office/drawing/2014/main" id="{3E2E408D-11E4-4D60-87CA-FFF533A5AE40}"/>
                </a:ext>
              </a:extLst>
            </p:cNvPr>
            <p:cNvSpPr/>
            <p:nvPr/>
          </p:nvSpPr>
          <p:spPr>
            <a:xfrm>
              <a:off x="4132506" y="2231553"/>
              <a:ext cx="519143" cy="519143"/>
            </a:xfrm>
            <a:prstGeom prst="ellipse">
              <a:avLst/>
            </a:prstGeom>
            <a:ln w="28575" cmpd="sng">
              <a:solidFill>
                <a:schemeClr val="accent1">
                  <a:lumMod val="50000"/>
                </a:schemeClr>
              </a:solidFill>
              <a:prstDash val="soli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3280" tIns="46639" rIns="93280" bIns="46639" numCol="1" spcCol="0" rtlCol="0" fromWordArt="0" anchor="ctr" anchorCtr="0" forceAA="0" compatLnSpc="1">
              <a:prstTxWarp prst="textNoShape">
                <a:avLst/>
              </a:prstTxWarp>
              <a:noAutofit/>
            </a:bodyPr>
            <a:lstStyle/>
            <a:p>
              <a:pPr algn="ctr"/>
              <a:r>
                <a:rPr lang="en-US" altLang="zh-CN" sz="1799" b="1" dirty="0"/>
                <a:t>4</a:t>
              </a:r>
              <a:endParaRPr lang="zh-CN" altLang="en-US" sz="1799" b="1" dirty="0"/>
            </a:p>
          </p:txBody>
        </p:sp>
        <p:sp>
          <p:nvSpPr>
            <p:cNvPr id="65" name="椭圆 64">
              <a:extLst>
                <a:ext uri="{FF2B5EF4-FFF2-40B4-BE49-F238E27FC236}">
                  <a16:creationId xmlns:a16="http://schemas.microsoft.com/office/drawing/2014/main" id="{FE388621-B222-470E-AC2E-903F30C45161}"/>
                </a:ext>
              </a:extLst>
            </p:cNvPr>
            <p:cNvSpPr/>
            <p:nvPr/>
          </p:nvSpPr>
          <p:spPr>
            <a:xfrm>
              <a:off x="1824247" y="2986162"/>
              <a:ext cx="519143" cy="519143"/>
            </a:xfrm>
            <a:prstGeom prst="ellipse">
              <a:avLst/>
            </a:prstGeom>
            <a:ln w="28575" cmpd="sng">
              <a:solidFill>
                <a:schemeClr val="accent1">
                  <a:lumMod val="50000"/>
                </a:schemeClr>
              </a:solidFill>
              <a:prstDash val="soli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3280" tIns="46639" rIns="93280" bIns="46639" numCol="1" spcCol="0" rtlCol="0" fromWordArt="0" anchor="ctr" anchorCtr="0" forceAA="0" compatLnSpc="1">
              <a:prstTxWarp prst="textNoShape">
                <a:avLst/>
              </a:prstTxWarp>
              <a:noAutofit/>
            </a:bodyPr>
            <a:lstStyle/>
            <a:p>
              <a:pPr algn="ctr"/>
              <a:r>
                <a:rPr lang="en-US" altLang="zh-CN" sz="1799" b="1" dirty="0"/>
                <a:t>5</a:t>
              </a:r>
              <a:endParaRPr lang="zh-CN" altLang="en-US" sz="1799" b="1" dirty="0"/>
            </a:p>
          </p:txBody>
        </p:sp>
        <p:sp>
          <p:nvSpPr>
            <p:cNvPr id="66" name="椭圆 65">
              <a:extLst>
                <a:ext uri="{FF2B5EF4-FFF2-40B4-BE49-F238E27FC236}">
                  <a16:creationId xmlns:a16="http://schemas.microsoft.com/office/drawing/2014/main" id="{E3BE82CB-B3BE-4C8C-95E0-DA719CBC2932}"/>
                </a:ext>
              </a:extLst>
            </p:cNvPr>
            <p:cNvSpPr/>
            <p:nvPr/>
          </p:nvSpPr>
          <p:spPr>
            <a:xfrm>
              <a:off x="2593668" y="2986162"/>
              <a:ext cx="519143" cy="519143"/>
            </a:xfrm>
            <a:prstGeom prst="ellipse">
              <a:avLst/>
            </a:prstGeom>
            <a:ln w="28575" cmpd="sng">
              <a:solidFill>
                <a:schemeClr val="accent1">
                  <a:lumMod val="50000"/>
                </a:schemeClr>
              </a:solidFill>
              <a:prstDash val="soli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3280" tIns="46639" rIns="93280" bIns="46639" numCol="1" spcCol="0" rtlCol="0" fromWordArt="0" anchor="ctr" anchorCtr="0" forceAA="0" compatLnSpc="1">
              <a:prstTxWarp prst="textNoShape">
                <a:avLst/>
              </a:prstTxWarp>
              <a:noAutofit/>
            </a:bodyPr>
            <a:lstStyle/>
            <a:p>
              <a:pPr algn="ctr"/>
              <a:r>
                <a:rPr lang="en-US" altLang="zh-CN" sz="1799" b="1" dirty="0"/>
                <a:t>6</a:t>
              </a:r>
              <a:endParaRPr lang="zh-CN" altLang="en-US" sz="1799" b="1" dirty="0"/>
            </a:p>
          </p:txBody>
        </p:sp>
        <p:sp>
          <p:nvSpPr>
            <p:cNvPr id="67" name="椭圆 66">
              <a:extLst>
                <a:ext uri="{FF2B5EF4-FFF2-40B4-BE49-F238E27FC236}">
                  <a16:creationId xmlns:a16="http://schemas.microsoft.com/office/drawing/2014/main" id="{80281AC7-0744-4499-B46A-4216CCFD48A1}"/>
                </a:ext>
              </a:extLst>
            </p:cNvPr>
            <p:cNvSpPr/>
            <p:nvPr/>
          </p:nvSpPr>
          <p:spPr>
            <a:xfrm>
              <a:off x="1824247" y="3740772"/>
              <a:ext cx="519143" cy="519143"/>
            </a:xfrm>
            <a:prstGeom prst="ellipse">
              <a:avLst/>
            </a:prstGeom>
            <a:ln w="28575" cmpd="sng">
              <a:solidFill>
                <a:schemeClr val="accent1">
                  <a:lumMod val="50000"/>
                </a:schemeClr>
              </a:solidFill>
              <a:prstDash val="soli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3280" tIns="46639" rIns="93280" bIns="46639" numCol="1" spcCol="0" rtlCol="0" fromWordArt="0" anchor="ctr" anchorCtr="0" forceAA="0" compatLnSpc="1">
              <a:prstTxWarp prst="textNoShape">
                <a:avLst/>
              </a:prstTxWarp>
              <a:noAutofit/>
            </a:bodyPr>
            <a:lstStyle/>
            <a:p>
              <a:pPr algn="ctr"/>
              <a:r>
                <a:rPr lang="en-US" altLang="zh-CN" sz="1799" b="1" dirty="0"/>
                <a:t>7</a:t>
              </a:r>
              <a:endParaRPr lang="zh-CN" altLang="en-US" sz="1799" b="1" dirty="0"/>
            </a:p>
          </p:txBody>
        </p:sp>
        <p:sp>
          <p:nvSpPr>
            <p:cNvPr id="68" name="箭头: 右 67">
              <a:extLst>
                <a:ext uri="{FF2B5EF4-FFF2-40B4-BE49-F238E27FC236}">
                  <a16:creationId xmlns:a16="http://schemas.microsoft.com/office/drawing/2014/main" id="{081750EF-4DFA-4F0E-82C7-E6666B7FC8F3}"/>
                </a:ext>
              </a:extLst>
            </p:cNvPr>
            <p:cNvSpPr/>
            <p:nvPr/>
          </p:nvSpPr>
          <p:spPr>
            <a:xfrm>
              <a:off x="637572" y="5385616"/>
              <a:ext cx="534695" cy="253391"/>
            </a:xfrm>
            <a:prstGeom prst="rightArrow">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3280" tIns="46639" rIns="93280" bIns="46639" numCol="1" spcCol="0" rtlCol="0" fromWordArt="0" anchor="ctr" anchorCtr="0" forceAA="0" compatLnSpc="1">
              <a:prstTxWarp prst="textNoShape">
                <a:avLst/>
              </a:prstTxWarp>
              <a:noAutofit/>
            </a:bodyPr>
            <a:lstStyle/>
            <a:p>
              <a:pPr algn="ctr"/>
              <a:endParaRPr lang="zh-CN" altLang="en-US" sz="1799" dirty="0">
                <a:latin typeface="LInux Libertine"/>
              </a:endParaRPr>
            </a:p>
          </p:txBody>
        </p:sp>
        <p:sp>
          <p:nvSpPr>
            <p:cNvPr id="69" name="箭头: 右 68">
              <a:extLst>
                <a:ext uri="{FF2B5EF4-FFF2-40B4-BE49-F238E27FC236}">
                  <a16:creationId xmlns:a16="http://schemas.microsoft.com/office/drawing/2014/main" id="{EDC01E13-1E50-4379-A08D-5B915D42E77F}"/>
                </a:ext>
              </a:extLst>
            </p:cNvPr>
            <p:cNvSpPr/>
            <p:nvPr/>
          </p:nvSpPr>
          <p:spPr>
            <a:xfrm rot="10800000">
              <a:off x="1229437" y="1609819"/>
              <a:ext cx="534695" cy="253391"/>
            </a:xfrm>
            <a:prstGeom prst="rightArrow">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3280" tIns="46639" rIns="93280" bIns="46639" numCol="1" spcCol="0" rtlCol="0" fromWordArt="0" anchor="ctr" anchorCtr="0" forceAA="0" compatLnSpc="1">
              <a:prstTxWarp prst="textNoShape">
                <a:avLst/>
              </a:prstTxWarp>
              <a:noAutofit/>
            </a:bodyPr>
            <a:lstStyle/>
            <a:p>
              <a:pPr algn="ctr"/>
              <a:endParaRPr lang="zh-CN" altLang="en-US" sz="1799" dirty="0">
                <a:latin typeface="LInux Libertine"/>
              </a:endParaRPr>
            </a:p>
          </p:txBody>
        </p:sp>
        <p:sp>
          <p:nvSpPr>
            <p:cNvPr id="70" name="箭头: 右 69">
              <a:extLst>
                <a:ext uri="{FF2B5EF4-FFF2-40B4-BE49-F238E27FC236}">
                  <a16:creationId xmlns:a16="http://schemas.microsoft.com/office/drawing/2014/main" id="{95E40AF7-8BC7-4039-9574-66C48EA621C5}"/>
                </a:ext>
              </a:extLst>
            </p:cNvPr>
            <p:cNvSpPr/>
            <p:nvPr/>
          </p:nvSpPr>
          <p:spPr>
            <a:xfrm rot="10800000">
              <a:off x="1229435" y="2364428"/>
              <a:ext cx="534695" cy="253391"/>
            </a:xfrm>
            <a:prstGeom prst="rightArrow">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3280" tIns="46639" rIns="93280" bIns="46639" numCol="1" spcCol="0" rtlCol="0" fromWordArt="0" anchor="ctr" anchorCtr="0" forceAA="0" compatLnSpc="1">
              <a:prstTxWarp prst="textNoShape">
                <a:avLst/>
              </a:prstTxWarp>
              <a:noAutofit/>
            </a:bodyPr>
            <a:lstStyle/>
            <a:p>
              <a:pPr algn="ctr"/>
              <a:endParaRPr lang="zh-CN" altLang="en-US" sz="1799" dirty="0">
                <a:latin typeface="LInux Libertine"/>
              </a:endParaRPr>
            </a:p>
          </p:txBody>
        </p:sp>
        <p:sp>
          <p:nvSpPr>
            <p:cNvPr id="71" name="箭头: 右 70">
              <a:extLst>
                <a:ext uri="{FF2B5EF4-FFF2-40B4-BE49-F238E27FC236}">
                  <a16:creationId xmlns:a16="http://schemas.microsoft.com/office/drawing/2014/main" id="{05FC5669-4E62-4B29-8BA7-F17CD3DA6EDE}"/>
                </a:ext>
              </a:extLst>
            </p:cNvPr>
            <p:cNvSpPr/>
            <p:nvPr/>
          </p:nvSpPr>
          <p:spPr>
            <a:xfrm rot="10800000">
              <a:off x="1229435" y="3119036"/>
              <a:ext cx="534695" cy="253391"/>
            </a:xfrm>
            <a:prstGeom prst="rightArrow">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3280" tIns="46639" rIns="93280" bIns="46639" numCol="1" spcCol="0" rtlCol="0" fromWordArt="0" anchor="ctr" anchorCtr="0" forceAA="0" compatLnSpc="1">
              <a:prstTxWarp prst="textNoShape">
                <a:avLst/>
              </a:prstTxWarp>
              <a:noAutofit/>
            </a:bodyPr>
            <a:lstStyle/>
            <a:p>
              <a:pPr algn="ctr"/>
              <a:endParaRPr lang="zh-CN" altLang="en-US" sz="1799" dirty="0">
                <a:latin typeface="LInux Libertine"/>
              </a:endParaRPr>
            </a:p>
          </p:txBody>
        </p:sp>
        <p:sp>
          <p:nvSpPr>
            <p:cNvPr id="72" name="箭头: 右 71">
              <a:extLst>
                <a:ext uri="{FF2B5EF4-FFF2-40B4-BE49-F238E27FC236}">
                  <a16:creationId xmlns:a16="http://schemas.microsoft.com/office/drawing/2014/main" id="{C57BBCBC-3E2D-444B-A53F-1720F435ACB0}"/>
                </a:ext>
              </a:extLst>
            </p:cNvPr>
            <p:cNvSpPr/>
            <p:nvPr/>
          </p:nvSpPr>
          <p:spPr>
            <a:xfrm rot="10800000">
              <a:off x="1229434" y="3873645"/>
              <a:ext cx="534695" cy="253391"/>
            </a:xfrm>
            <a:prstGeom prst="rightArrow">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3280" tIns="46639" rIns="93280" bIns="46639" numCol="1" spcCol="0" rtlCol="0" fromWordArt="0" anchor="ctr" anchorCtr="0" forceAA="0" compatLnSpc="1">
              <a:prstTxWarp prst="textNoShape">
                <a:avLst/>
              </a:prstTxWarp>
              <a:noAutofit/>
            </a:bodyPr>
            <a:lstStyle/>
            <a:p>
              <a:pPr algn="ctr"/>
              <a:endParaRPr lang="zh-CN" altLang="en-US" sz="1799" dirty="0">
                <a:latin typeface="LInux Libertine"/>
              </a:endParaRPr>
            </a:p>
          </p:txBody>
        </p:sp>
        <p:sp>
          <p:nvSpPr>
            <p:cNvPr id="73" name="文本框 72">
              <a:extLst>
                <a:ext uri="{FF2B5EF4-FFF2-40B4-BE49-F238E27FC236}">
                  <a16:creationId xmlns:a16="http://schemas.microsoft.com/office/drawing/2014/main" id="{ADEE47A1-631D-49E6-AA1B-B5C1BAB21302}"/>
                </a:ext>
              </a:extLst>
            </p:cNvPr>
            <p:cNvSpPr txBox="1"/>
            <p:nvPr/>
          </p:nvSpPr>
          <p:spPr>
            <a:xfrm>
              <a:off x="1324958" y="5327643"/>
              <a:ext cx="971420" cy="369204"/>
            </a:xfrm>
            <a:prstGeom prst="rect">
              <a:avLst/>
            </a:prstGeom>
            <a:noFill/>
          </p:spPr>
          <p:txBody>
            <a:bodyPr wrap="none" rtlCol="0">
              <a:spAutoFit/>
            </a:bodyPr>
            <a:lstStyle/>
            <a:p>
              <a:r>
                <a:rPr lang="en-US" altLang="zh-CN" sz="1799" dirty="0"/>
                <a:t>transfer</a:t>
              </a:r>
              <a:endParaRPr lang="zh-CN" altLang="en-US" sz="1799" dirty="0"/>
            </a:p>
          </p:txBody>
        </p:sp>
        <p:sp>
          <p:nvSpPr>
            <p:cNvPr id="74" name="椭圆 73">
              <a:extLst>
                <a:ext uri="{FF2B5EF4-FFF2-40B4-BE49-F238E27FC236}">
                  <a16:creationId xmlns:a16="http://schemas.microsoft.com/office/drawing/2014/main" id="{E9978EC5-2597-4E28-8710-651288555597}"/>
                </a:ext>
              </a:extLst>
            </p:cNvPr>
            <p:cNvSpPr/>
            <p:nvPr/>
          </p:nvSpPr>
          <p:spPr>
            <a:xfrm>
              <a:off x="5559186" y="708518"/>
              <a:ext cx="519143" cy="519143"/>
            </a:xfrm>
            <a:prstGeom prst="ellipse">
              <a:avLst/>
            </a:prstGeom>
            <a:ln w="28575" cmpd="sng">
              <a:solidFill>
                <a:schemeClr val="accent1">
                  <a:lumMod val="50000"/>
                </a:schemeClr>
              </a:solidFill>
              <a:prstDash val="soli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3280" tIns="46639" rIns="93280" bIns="46639" numCol="1" spcCol="0" rtlCol="0" fromWordArt="0" anchor="ctr" anchorCtr="0" forceAA="0" compatLnSpc="1">
              <a:prstTxWarp prst="textNoShape">
                <a:avLst/>
              </a:prstTxWarp>
              <a:noAutofit/>
            </a:bodyPr>
            <a:lstStyle/>
            <a:p>
              <a:pPr algn="ctr"/>
              <a:r>
                <a:rPr lang="en-US" altLang="zh-CN" sz="1799" b="1" dirty="0"/>
                <a:t>0</a:t>
              </a:r>
              <a:endParaRPr lang="zh-CN" altLang="en-US" sz="1799" b="1" dirty="0"/>
            </a:p>
          </p:txBody>
        </p:sp>
        <p:sp>
          <p:nvSpPr>
            <p:cNvPr id="75" name="椭圆 74">
              <a:extLst>
                <a:ext uri="{FF2B5EF4-FFF2-40B4-BE49-F238E27FC236}">
                  <a16:creationId xmlns:a16="http://schemas.microsoft.com/office/drawing/2014/main" id="{59DF1E4B-79BE-4BB3-A6CC-8D974EDAD539}"/>
                </a:ext>
              </a:extLst>
            </p:cNvPr>
            <p:cNvSpPr/>
            <p:nvPr/>
          </p:nvSpPr>
          <p:spPr>
            <a:xfrm>
              <a:off x="5559185" y="1463126"/>
              <a:ext cx="519143" cy="519143"/>
            </a:xfrm>
            <a:prstGeom prst="ellipse">
              <a:avLst/>
            </a:prstGeom>
            <a:ln w="28575" cmpd="sng">
              <a:solidFill>
                <a:schemeClr val="accent1">
                  <a:lumMod val="50000"/>
                </a:schemeClr>
              </a:solidFill>
              <a:prstDash val="soli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3280" tIns="46639" rIns="93280" bIns="46639" numCol="1" spcCol="0" rtlCol="0" fromWordArt="0" anchor="ctr" anchorCtr="0" forceAA="0" compatLnSpc="1">
              <a:prstTxWarp prst="textNoShape">
                <a:avLst/>
              </a:prstTxWarp>
              <a:noAutofit/>
            </a:bodyPr>
            <a:lstStyle/>
            <a:p>
              <a:pPr algn="ctr"/>
              <a:r>
                <a:rPr lang="en-US" altLang="zh-CN" sz="1799" b="1" dirty="0"/>
                <a:t>1</a:t>
              </a:r>
              <a:endParaRPr lang="zh-CN" altLang="en-US" sz="1799" b="1" dirty="0"/>
            </a:p>
          </p:txBody>
        </p:sp>
        <p:sp>
          <p:nvSpPr>
            <p:cNvPr id="76" name="椭圆 75">
              <a:extLst>
                <a:ext uri="{FF2B5EF4-FFF2-40B4-BE49-F238E27FC236}">
                  <a16:creationId xmlns:a16="http://schemas.microsoft.com/office/drawing/2014/main" id="{B8E656C2-CF65-4534-B791-2DE90A0BFCB8}"/>
                </a:ext>
              </a:extLst>
            </p:cNvPr>
            <p:cNvSpPr/>
            <p:nvPr/>
          </p:nvSpPr>
          <p:spPr>
            <a:xfrm>
              <a:off x="5559184" y="2217732"/>
              <a:ext cx="519143" cy="519143"/>
            </a:xfrm>
            <a:prstGeom prst="ellipse">
              <a:avLst/>
            </a:prstGeom>
            <a:ln w="28575" cmpd="sng">
              <a:solidFill>
                <a:schemeClr val="accent1">
                  <a:lumMod val="50000"/>
                </a:schemeClr>
              </a:solidFill>
              <a:prstDash val="soli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3280" tIns="46639" rIns="93280" bIns="46639" numCol="1" spcCol="0" rtlCol="0" fromWordArt="0" anchor="ctr" anchorCtr="0" forceAA="0" compatLnSpc="1">
              <a:prstTxWarp prst="textNoShape">
                <a:avLst/>
              </a:prstTxWarp>
              <a:noAutofit/>
            </a:bodyPr>
            <a:lstStyle/>
            <a:p>
              <a:pPr algn="ctr"/>
              <a:r>
                <a:rPr lang="en-US" altLang="zh-CN" sz="1799" b="1" dirty="0"/>
                <a:t>2</a:t>
              </a:r>
              <a:endParaRPr lang="zh-CN" altLang="en-US" sz="1799" b="1" dirty="0"/>
            </a:p>
          </p:txBody>
        </p:sp>
        <p:sp>
          <p:nvSpPr>
            <p:cNvPr id="77" name="椭圆 76">
              <a:extLst>
                <a:ext uri="{FF2B5EF4-FFF2-40B4-BE49-F238E27FC236}">
                  <a16:creationId xmlns:a16="http://schemas.microsoft.com/office/drawing/2014/main" id="{17405DA4-61A2-41BE-9147-ED61B3A276E2}"/>
                </a:ext>
              </a:extLst>
            </p:cNvPr>
            <p:cNvSpPr/>
            <p:nvPr/>
          </p:nvSpPr>
          <p:spPr>
            <a:xfrm>
              <a:off x="5559183" y="2968389"/>
              <a:ext cx="519143" cy="519143"/>
            </a:xfrm>
            <a:prstGeom prst="ellipse">
              <a:avLst/>
            </a:prstGeom>
            <a:ln w="28575" cmpd="sng">
              <a:solidFill>
                <a:schemeClr val="accent1">
                  <a:lumMod val="50000"/>
                </a:schemeClr>
              </a:solidFill>
              <a:prstDash val="soli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3280" tIns="46639" rIns="93280" bIns="46639" numCol="1" spcCol="0" rtlCol="0" fromWordArt="0" anchor="ctr" anchorCtr="0" forceAA="0" compatLnSpc="1">
              <a:prstTxWarp prst="textNoShape">
                <a:avLst/>
              </a:prstTxWarp>
              <a:noAutofit/>
            </a:bodyPr>
            <a:lstStyle/>
            <a:p>
              <a:pPr algn="ctr"/>
              <a:r>
                <a:rPr lang="en-US" altLang="zh-CN" sz="1799" b="1" dirty="0"/>
                <a:t>3</a:t>
              </a:r>
              <a:endParaRPr lang="zh-CN" altLang="en-US" sz="1799" b="1" dirty="0"/>
            </a:p>
          </p:txBody>
        </p:sp>
        <p:sp>
          <p:nvSpPr>
            <p:cNvPr id="78" name="椭圆 77">
              <a:extLst>
                <a:ext uri="{FF2B5EF4-FFF2-40B4-BE49-F238E27FC236}">
                  <a16:creationId xmlns:a16="http://schemas.microsoft.com/office/drawing/2014/main" id="{6AB7996A-0177-4E24-9305-EC488E4B6093}"/>
                </a:ext>
              </a:extLst>
            </p:cNvPr>
            <p:cNvSpPr/>
            <p:nvPr/>
          </p:nvSpPr>
          <p:spPr>
            <a:xfrm>
              <a:off x="5559183" y="3719046"/>
              <a:ext cx="519143" cy="519143"/>
            </a:xfrm>
            <a:prstGeom prst="ellipse">
              <a:avLst/>
            </a:prstGeom>
            <a:ln w="28575" cmpd="sng">
              <a:solidFill>
                <a:schemeClr val="accent1">
                  <a:lumMod val="50000"/>
                </a:schemeClr>
              </a:solidFill>
              <a:prstDash val="soli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3280" tIns="46639" rIns="93280" bIns="46639" numCol="1" spcCol="0" rtlCol="0" fromWordArt="0" anchor="ctr" anchorCtr="0" forceAA="0" compatLnSpc="1">
              <a:prstTxWarp prst="textNoShape">
                <a:avLst/>
              </a:prstTxWarp>
              <a:noAutofit/>
            </a:bodyPr>
            <a:lstStyle/>
            <a:p>
              <a:pPr algn="ctr"/>
              <a:r>
                <a:rPr lang="en-US" altLang="zh-CN" sz="1799" b="1" dirty="0"/>
                <a:t>4</a:t>
              </a:r>
              <a:endParaRPr lang="zh-CN" altLang="en-US" sz="1799" b="1" dirty="0"/>
            </a:p>
          </p:txBody>
        </p:sp>
        <p:sp>
          <p:nvSpPr>
            <p:cNvPr id="79" name="椭圆 78">
              <a:extLst>
                <a:ext uri="{FF2B5EF4-FFF2-40B4-BE49-F238E27FC236}">
                  <a16:creationId xmlns:a16="http://schemas.microsoft.com/office/drawing/2014/main" id="{B2F904A0-43DE-469C-AA61-6E004B159005}"/>
                </a:ext>
              </a:extLst>
            </p:cNvPr>
            <p:cNvSpPr/>
            <p:nvPr/>
          </p:nvSpPr>
          <p:spPr>
            <a:xfrm>
              <a:off x="5559183" y="4467419"/>
              <a:ext cx="519143" cy="519143"/>
            </a:xfrm>
            <a:prstGeom prst="ellipse">
              <a:avLst/>
            </a:prstGeom>
            <a:ln w="28575" cmpd="sng">
              <a:solidFill>
                <a:schemeClr val="accent1">
                  <a:lumMod val="50000"/>
                </a:schemeClr>
              </a:solidFill>
              <a:prstDash val="soli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3280" tIns="46639" rIns="93280" bIns="46639" numCol="1" spcCol="0" rtlCol="0" fromWordArt="0" anchor="ctr" anchorCtr="0" forceAA="0" compatLnSpc="1">
              <a:prstTxWarp prst="textNoShape">
                <a:avLst/>
              </a:prstTxWarp>
              <a:noAutofit/>
            </a:bodyPr>
            <a:lstStyle/>
            <a:p>
              <a:pPr algn="ctr"/>
              <a:r>
                <a:rPr lang="en-US" altLang="zh-CN" sz="1799" b="1" dirty="0"/>
                <a:t>5</a:t>
              </a:r>
              <a:endParaRPr lang="zh-CN" altLang="en-US" sz="1799" b="1" dirty="0"/>
            </a:p>
          </p:txBody>
        </p:sp>
        <p:sp>
          <p:nvSpPr>
            <p:cNvPr id="80" name="椭圆 79">
              <a:extLst>
                <a:ext uri="{FF2B5EF4-FFF2-40B4-BE49-F238E27FC236}">
                  <a16:creationId xmlns:a16="http://schemas.microsoft.com/office/drawing/2014/main" id="{49DE990F-27F0-4B09-AFD2-FA776327E90F}"/>
                </a:ext>
              </a:extLst>
            </p:cNvPr>
            <p:cNvSpPr/>
            <p:nvPr/>
          </p:nvSpPr>
          <p:spPr>
            <a:xfrm>
              <a:off x="5559182" y="5215792"/>
              <a:ext cx="519143" cy="519143"/>
            </a:xfrm>
            <a:prstGeom prst="ellipse">
              <a:avLst/>
            </a:prstGeom>
            <a:ln w="28575" cmpd="sng">
              <a:solidFill>
                <a:schemeClr val="accent1">
                  <a:lumMod val="50000"/>
                </a:schemeClr>
              </a:solidFill>
              <a:prstDash val="soli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3280" tIns="46639" rIns="93280" bIns="46639" numCol="1" spcCol="0" rtlCol="0" fromWordArt="0" anchor="ctr" anchorCtr="0" forceAA="0" compatLnSpc="1">
              <a:prstTxWarp prst="textNoShape">
                <a:avLst/>
              </a:prstTxWarp>
              <a:noAutofit/>
            </a:bodyPr>
            <a:lstStyle/>
            <a:p>
              <a:pPr algn="ctr"/>
              <a:r>
                <a:rPr lang="en-US" altLang="zh-CN" sz="1799" b="1" dirty="0"/>
                <a:t>6</a:t>
              </a:r>
              <a:endParaRPr lang="zh-CN" altLang="en-US" sz="1799" b="1" dirty="0"/>
            </a:p>
          </p:txBody>
        </p:sp>
        <p:sp>
          <p:nvSpPr>
            <p:cNvPr id="81" name="椭圆 80">
              <a:extLst>
                <a:ext uri="{FF2B5EF4-FFF2-40B4-BE49-F238E27FC236}">
                  <a16:creationId xmlns:a16="http://schemas.microsoft.com/office/drawing/2014/main" id="{09A158C9-C9AB-4F4A-93F8-0063C7C0C83D}"/>
                </a:ext>
              </a:extLst>
            </p:cNvPr>
            <p:cNvSpPr/>
            <p:nvPr/>
          </p:nvSpPr>
          <p:spPr>
            <a:xfrm>
              <a:off x="5559182" y="5964166"/>
              <a:ext cx="519143" cy="519143"/>
            </a:xfrm>
            <a:prstGeom prst="ellipse">
              <a:avLst/>
            </a:prstGeom>
            <a:ln w="28575" cmpd="sng">
              <a:solidFill>
                <a:schemeClr val="accent1">
                  <a:lumMod val="50000"/>
                </a:schemeClr>
              </a:solidFill>
              <a:prstDash val="soli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3280" tIns="46639" rIns="93280" bIns="46639" numCol="1" spcCol="0" rtlCol="0" fromWordArt="0" anchor="ctr" anchorCtr="0" forceAA="0" compatLnSpc="1">
              <a:prstTxWarp prst="textNoShape">
                <a:avLst/>
              </a:prstTxWarp>
              <a:noAutofit/>
            </a:bodyPr>
            <a:lstStyle/>
            <a:p>
              <a:pPr algn="ctr"/>
              <a:r>
                <a:rPr lang="en-US" altLang="zh-CN" sz="1799" b="1" dirty="0"/>
                <a:t>7</a:t>
              </a:r>
              <a:endParaRPr lang="zh-CN" altLang="en-US" sz="1799" b="1" dirty="0"/>
            </a:p>
          </p:txBody>
        </p:sp>
        <p:sp>
          <p:nvSpPr>
            <p:cNvPr id="82" name="箭头: 右 81">
              <a:extLst>
                <a:ext uri="{FF2B5EF4-FFF2-40B4-BE49-F238E27FC236}">
                  <a16:creationId xmlns:a16="http://schemas.microsoft.com/office/drawing/2014/main" id="{DA476970-D906-4A8B-836F-F02EACB5A458}"/>
                </a:ext>
              </a:extLst>
            </p:cNvPr>
            <p:cNvSpPr/>
            <p:nvPr/>
          </p:nvSpPr>
          <p:spPr>
            <a:xfrm>
              <a:off x="6493339" y="845777"/>
              <a:ext cx="2183697" cy="249007"/>
            </a:xfrm>
            <a:prstGeom prst="rightArrow">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3280" tIns="46639" rIns="93280" bIns="46639" numCol="1" spcCol="0" rtlCol="0" fromWordArt="0" anchor="ctr" anchorCtr="0" forceAA="0" compatLnSpc="1">
              <a:prstTxWarp prst="textNoShape">
                <a:avLst/>
              </a:prstTxWarp>
              <a:noAutofit/>
            </a:bodyPr>
            <a:lstStyle/>
            <a:p>
              <a:pPr algn="ctr"/>
              <a:endParaRPr lang="zh-CN" altLang="en-US" sz="1799" dirty="0">
                <a:latin typeface="LInux Libertine"/>
              </a:endParaRPr>
            </a:p>
          </p:txBody>
        </p:sp>
        <p:sp>
          <p:nvSpPr>
            <p:cNvPr id="83" name="流程图: 可选过程 82">
              <a:extLst>
                <a:ext uri="{FF2B5EF4-FFF2-40B4-BE49-F238E27FC236}">
                  <a16:creationId xmlns:a16="http://schemas.microsoft.com/office/drawing/2014/main" id="{F9180E76-F079-42B0-944B-2923CF6372AB}"/>
                </a:ext>
              </a:extLst>
            </p:cNvPr>
            <p:cNvSpPr/>
            <p:nvPr/>
          </p:nvSpPr>
          <p:spPr>
            <a:xfrm>
              <a:off x="9090697" y="684241"/>
              <a:ext cx="751898" cy="567699"/>
            </a:xfrm>
            <a:prstGeom prst="flowChartAlternateProcess">
              <a:avLst/>
            </a:prstGeom>
            <a:ln w="28575">
              <a:solidFill>
                <a:schemeClr val="bg2">
                  <a:lumMod val="25000"/>
                </a:schemeClr>
              </a:solidFill>
              <a:prstDash val="sysDash"/>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3280" tIns="46639" rIns="93280" bIns="46639" numCol="1" spcCol="0" rtlCol="0" fromWordArt="0" anchor="ctr" anchorCtr="0" forceAA="0" compatLnSpc="1">
              <a:prstTxWarp prst="textNoShape">
                <a:avLst/>
              </a:prstTxWarp>
              <a:noAutofit/>
            </a:bodyPr>
            <a:lstStyle/>
            <a:p>
              <a:pPr algn="ctr"/>
              <a:r>
                <a:rPr lang="en-US" altLang="zh-CN" sz="1799" b="1" dirty="0"/>
                <a:t>n</a:t>
              </a:r>
              <a:endParaRPr lang="zh-CN" altLang="en-US" sz="1799" b="1" dirty="0"/>
            </a:p>
          </p:txBody>
        </p:sp>
        <p:sp>
          <p:nvSpPr>
            <p:cNvPr id="84" name="流程图: 可选过程 83">
              <a:extLst>
                <a:ext uri="{FF2B5EF4-FFF2-40B4-BE49-F238E27FC236}">
                  <a16:creationId xmlns:a16="http://schemas.microsoft.com/office/drawing/2014/main" id="{68C4A35A-4383-4469-9AE1-436CD3B89E43}"/>
                </a:ext>
              </a:extLst>
            </p:cNvPr>
            <p:cNvSpPr/>
            <p:nvPr/>
          </p:nvSpPr>
          <p:spPr>
            <a:xfrm>
              <a:off x="9090697" y="2491125"/>
              <a:ext cx="751898" cy="567699"/>
            </a:xfrm>
            <a:prstGeom prst="flowChartAlternateProcess">
              <a:avLst/>
            </a:prstGeom>
            <a:ln w="28575">
              <a:solidFill>
                <a:schemeClr val="bg2">
                  <a:lumMod val="25000"/>
                </a:schemeClr>
              </a:solidFill>
              <a:prstDash val="sysDash"/>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3280" tIns="46639" rIns="93280" bIns="46639" numCol="1" spcCol="0" rtlCol="0" fromWordArt="0" anchor="ctr" anchorCtr="0" forceAA="0" compatLnSpc="1">
              <a:prstTxWarp prst="textNoShape">
                <a:avLst/>
              </a:prstTxWarp>
              <a:noAutofit/>
            </a:bodyPr>
            <a:lstStyle/>
            <a:p>
              <a:pPr algn="ctr"/>
              <a:r>
                <a:rPr lang="en-US" altLang="zh-CN" sz="1799" b="1" dirty="0"/>
                <a:t>n+1</a:t>
              </a:r>
              <a:endParaRPr lang="zh-CN" altLang="en-US" sz="1799" b="1" dirty="0"/>
            </a:p>
          </p:txBody>
        </p:sp>
        <p:sp>
          <p:nvSpPr>
            <p:cNvPr id="85" name="箭头: 右 84">
              <a:extLst>
                <a:ext uri="{FF2B5EF4-FFF2-40B4-BE49-F238E27FC236}">
                  <a16:creationId xmlns:a16="http://schemas.microsoft.com/office/drawing/2014/main" id="{29D8AAA5-C746-470B-82F8-A3D677FBAD0B}"/>
                </a:ext>
              </a:extLst>
            </p:cNvPr>
            <p:cNvSpPr/>
            <p:nvPr/>
          </p:nvSpPr>
          <p:spPr>
            <a:xfrm rot="1027897">
              <a:off x="6493338" y="1912195"/>
              <a:ext cx="2183697" cy="249007"/>
            </a:xfrm>
            <a:prstGeom prst="rightArrow">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3280" tIns="46639" rIns="93280" bIns="46639" numCol="1" spcCol="0" rtlCol="0" fromWordArt="0" anchor="ctr" anchorCtr="0" forceAA="0" compatLnSpc="1">
              <a:prstTxWarp prst="textNoShape">
                <a:avLst/>
              </a:prstTxWarp>
              <a:noAutofit/>
            </a:bodyPr>
            <a:lstStyle/>
            <a:p>
              <a:pPr algn="ctr"/>
              <a:endParaRPr lang="zh-CN" altLang="en-US" sz="1799" dirty="0">
                <a:latin typeface="LInux Libertine"/>
              </a:endParaRPr>
            </a:p>
          </p:txBody>
        </p:sp>
        <p:sp>
          <p:nvSpPr>
            <p:cNvPr id="86" name="箭头: 右 85">
              <a:extLst>
                <a:ext uri="{FF2B5EF4-FFF2-40B4-BE49-F238E27FC236}">
                  <a16:creationId xmlns:a16="http://schemas.microsoft.com/office/drawing/2014/main" id="{B09D60E2-44EF-444F-B66C-1EEC0140A61F}"/>
                </a:ext>
              </a:extLst>
            </p:cNvPr>
            <p:cNvSpPr/>
            <p:nvPr/>
          </p:nvSpPr>
          <p:spPr>
            <a:xfrm rot="492752">
              <a:off x="6493338" y="2479497"/>
              <a:ext cx="2183697" cy="249007"/>
            </a:xfrm>
            <a:prstGeom prst="rightArrow">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3280" tIns="46639" rIns="93280" bIns="46639" numCol="1" spcCol="0" rtlCol="0" fromWordArt="0" anchor="ctr" anchorCtr="0" forceAA="0" compatLnSpc="1">
              <a:prstTxWarp prst="textNoShape">
                <a:avLst/>
              </a:prstTxWarp>
              <a:noAutofit/>
            </a:bodyPr>
            <a:lstStyle/>
            <a:p>
              <a:pPr algn="ctr"/>
              <a:endParaRPr lang="zh-CN" altLang="en-US" sz="1799" dirty="0">
                <a:latin typeface="LInux Libertine"/>
              </a:endParaRPr>
            </a:p>
          </p:txBody>
        </p:sp>
        <p:sp>
          <p:nvSpPr>
            <p:cNvPr id="87" name="箭头: 右 86">
              <a:extLst>
                <a:ext uri="{FF2B5EF4-FFF2-40B4-BE49-F238E27FC236}">
                  <a16:creationId xmlns:a16="http://schemas.microsoft.com/office/drawing/2014/main" id="{1337DFC8-B85D-42C6-8694-F2A46ECB2372}"/>
                </a:ext>
              </a:extLst>
            </p:cNvPr>
            <p:cNvSpPr/>
            <p:nvPr/>
          </p:nvSpPr>
          <p:spPr>
            <a:xfrm rot="21307548">
              <a:off x="6486709" y="3103456"/>
              <a:ext cx="2183697" cy="249007"/>
            </a:xfrm>
            <a:prstGeom prst="rightArrow">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3280" tIns="46639" rIns="93280" bIns="46639" numCol="1" spcCol="0" rtlCol="0" fromWordArt="0" anchor="ctr" anchorCtr="0" forceAA="0" compatLnSpc="1">
              <a:prstTxWarp prst="textNoShape">
                <a:avLst/>
              </a:prstTxWarp>
              <a:noAutofit/>
            </a:bodyPr>
            <a:lstStyle/>
            <a:p>
              <a:pPr algn="ctr"/>
              <a:endParaRPr lang="zh-CN" altLang="en-US" sz="1799" dirty="0">
                <a:latin typeface="LInux Libertine"/>
              </a:endParaRPr>
            </a:p>
          </p:txBody>
        </p:sp>
        <p:sp>
          <p:nvSpPr>
            <p:cNvPr id="88" name="箭头: 右 87">
              <a:extLst>
                <a:ext uri="{FF2B5EF4-FFF2-40B4-BE49-F238E27FC236}">
                  <a16:creationId xmlns:a16="http://schemas.microsoft.com/office/drawing/2014/main" id="{E7E3EDD4-5BF9-4FA4-AFCA-5E4639432748}"/>
                </a:ext>
              </a:extLst>
            </p:cNvPr>
            <p:cNvSpPr/>
            <p:nvPr/>
          </p:nvSpPr>
          <p:spPr>
            <a:xfrm rot="20702562">
              <a:off x="6504785" y="3669590"/>
              <a:ext cx="2183697" cy="249007"/>
            </a:xfrm>
            <a:prstGeom prst="rightArrow">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3280" tIns="46639" rIns="93280" bIns="46639" numCol="1" spcCol="0" rtlCol="0" fromWordArt="0" anchor="ctr" anchorCtr="0" forceAA="0" compatLnSpc="1">
              <a:prstTxWarp prst="textNoShape">
                <a:avLst/>
              </a:prstTxWarp>
              <a:noAutofit/>
            </a:bodyPr>
            <a:lstStyle/>
            <a:p>
              <a:pPr algn="ctr"/>
              <a:endParaRPr lang="zh-CN" altLang="en-US" sz="1799" dirty="0">
                <a:latin typeface="LInux Libertine"/>
              </a:endParaRPr>
            </a:p>
          </p:txBody>
        </p:sp>
        <p:sp>
          <p:nvSpPr>
            <p:cNvPr id="89" name="箭头: 右 88">
              <a:extLst>
                <a:ext uri="{FF2B5EF4-FFF2-40B4-BE49-F238E27FC236}">
                  <a16:creationId xmlns:a16="http://schemas.microsoft.com/office/drawing/2014/main" id="{6DAB6933-8D15-42E3-8B46-C563B09AB8BD}"/>
                </a:ext>
              </a:extLst>
            </p:cNvPr>
            <p:cNvSpPr/>
            <p:nvPr/>
          </p:nvSpPr>
          <p:spPr>
            <a:xfrm rot="492752">
              <a:off x="6506598" y="4736126"/>
              <a:ext cx="2183697" cy="249007"/>
            </a:xfrm>
            <a:prstGeom prst="rightArrow">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3280" tIns="46639" rIns="93280" bIns="46639" numCol="1" spcCol="0" rtlCol="0" fromWordArt="0" anchor="ctr" anchorCtr="0" forceAA="0" compatLnSpc="1">
              <a:prstTxWarp prst="textNoShape">
                <a:avLst/>
              </a:prstTxWarp>
              <a:noAutofit/>
            </a:bodyPr>
            <a:lstStyle/>
            <a:p>
              <a:pPr algn="ctr"/>
              <a:endParaRPr lang="zh-CN" altLang="en-US" sz="1799" dirty="0">
                <a:latin typeface="LInux Libertine"/>
              </a:endParaRPr>
            </a:p>
          </p:txBody>
        </p:sp>
        <p:sp>
          <p:nvSpPr>
            <p:cNvPr id="90" name="箭头: 右 89">
              <a:extLst>
                <a:ext uri="{FF2B5EF4-FFF2-40B4-BE49-F238E27FC236}">
                  <a16:creationId xmlns:a16="http://schemas.microsoft.com/office/drawing/2014/main" id="{A9917474-E919-4454-8CA2-1F88A42BF0C0}"/>
                </a:ext>
              </a:extLst>
            </p:cNvPr>
            <p:cNvSpPr/>
            <p:nvPr/>
          </p:nvSpPr>
          <p:spPr>
            <a:xfrm rot="21307548">
              <a:off x="6499969" y="5360083"/>
              <a:ext cx="2183697" cy="249007"/>
            </a:xfrm>
            <a:prstGeom prst="rightArrow">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3280" tIns="46639" rIns="93280" bIns="46639" numCol="1" spcCol="0" rtlCol="0" fromWordArt="0" anchor="ctr" anchorCtr="0" forceAA="0" compatLnSpc="1">
              <a:prstTxWarp prst="textNoShape">
                <a:avLst/>
              </a:prstTxWarp>
              <a:noAutofit/>
            </a:bodyPr>
            <a:lstStyle/>
            <a:p>
              <a:pPr algn="ctr"/>
              <a:endParaRPr lang="zh-CN" altLang="en-US" sz="1799" dirty="0">
                <a:latin typeface="LInux Libertine"/>
              </a:endParaRPr>
            </a:p>
          </p:txBody>
        </p:sp>
        <p:sp>
          <p:nvSpPr>
            <p:cNvPr id="91" name="流程图: 可选过程 90">
              <a:extLst>
                <a:ext uri="{FF2B5EF4-FFF2-40B4-BE49-F238E27FC236}">
                  <a16:creationId xmlns:a16="http://schemas.microsoft.com/office/drawing/2014/main" id="{068CF4C5-D27F-4AB4-B4A5-0178E99D1A10}"/>
                </a:ext>
              </a:extLst>
            </p:cNvPr>
            <p:cNvSpPr/>
            <p:nvPr/>
          </p:nvSpPr>
          <p:spPr>
            <a:xfrm>
              <a:off x="9090697" y="4907663"/>
              <a:ext cx="751898" cy="567699"/>
            </a:xfrm>
            <a:prstGeom prst="flowChartAlternateProcess">
              <a:avLst/>
            </a:prstGeom>
            <a:ln w="28575">
              <a:solidFill>
                <a:schemeClr val="bg2">
                  <a:lumMod val="25000"/>
                </a:schemeClr>
              </a:solidFill>
              <a:prstDash val="sysDash"/>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3280" tIns="46639" rIns="93280" bIns="46639" numCol="1" spcCol="0" rtlCol="0" fromWordArt="0" anchor="ctr" anchorCtr="0" forceAA="0" compatLnSpc="1">
              <a:prstTxWarp prst="textNoShape">
                <a:avLst/>
              </a:prstTxWarp>
              <a:noAutofit/>
            </a:bodyPr>
            <a:lstStyle/>
            <a:p>
              <a:pPr algn="ctr"/>
              <a:r>
                <a:rPr lang="en-US" altLang="zh-CN" sz="1799" b="1" dirty="0"/>
                <a:t>n+2</a:t>
              </a:r>
              <a:endParaRPr lang="zh-CN" altLang="en-US" sz="1799" b="1" dirty="0"/>
            </a:p>
          </p:txBody>
        </p:sp>
        <p:sp>
          <p:nvSpPr>
            <p:cNvPr id="92" name="箭头: 右 91">
              <a:extLst>
                <a:ext uri="{FF2B5EF4-FFF2-40B4-BE49-F238E27FC236}">
                  <a16:creationId xmlns:a16="http://schemas.microsoft.com/office/drawing/2014/main" id="{154AAAF2-12B6-4BB7-84F6-78EA87686ADA}"/>
                </a:ext>
              </a:extLst>
            </p:cNvPr>
            <p:cNvSpPr/>
            <p:nvPr/>
          </p:nvSpPr>
          <p:spPr>
            <a:xfrm>
              <a:off x="6493339" y="6102616"/>
              <a:ext cx="2183697" cy="249007"/>
            </a:xfrm>
            <a:prstGeom prst="rightArrow">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3280" tIns="46639" rIns="93280" bIns="46639" numCol="1" spcCol="0" rtlCol="0" fromWordArt="0" anchor="ctr" anchorCtr="0" forceAA="0" compatLnSpc="1">
              <a:prstTxWarp prst="textNoShape">
                <a:avLst/>
              </a:prstTxWarp>
              <a:noAutofit/>
            </a:bodyPr>
            <a:lstStyle/>
            <a:p>
              <a:pPr algn="ctr"/>
              <a:endParaRPr lang="zh-CN" altLang="en-US" sz="1799" dirty="0">
                <a:latin typeface="LInux Libertine"/>
              </a:endParaRPr>
            </a:p>
          </p:txBody>
        </p:sp>
        <p:sp>
          <p:nvSpPr>
            <p:cNvPr id="93" name="流程图: 可选过程 92">
              <a:extLst>
                <a:ext uri="{FF2B5EF4-FFF2-40B4-BE49-F238E27FC236}">
                  <a16:creationId xmlns:a16="http://schemas.microsoft.com/office/drawing/2014/main" id="{6DD46892-EA6A-4B0A-8339-970D396812E2}"/>
                </a:ext>
              </a:extLst>
            </p:cNvPr>
            <p:cNvSpPr/>
            <p:nvPr/>
          </p:nvSpPr>
          <p:spPr>
            <a:xfrm>
              <a:off x="9090697" y="5939885"/>
              <a:ext cx="751898" cy="567699"/>
            </a:xfrm>
            <a:prstGeom prst="flowChartAlternateProcess">
              <a:avLst/>
            </a:prstGeom>
            <a:ln w="28575">
              <a:solidFill>
                <a:schemeClr val="bg2">
                  <a:lumMod val="25000"/>
                </a:schemeClr>
              </a:solidFill>
              <a:prstDash val="sysDash"/>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3280" tIns="46639" rIns="93280" bIns="46639" numCol="1" spcCol="0" rtlCol="0" fromWordArt="0" anchor="ctr" anchorCtr="0" forceAA="0" compatLnSpc="1">
              <a:prstTxWarp prst="textNoShape">
                <a:avLst/>
              </a:prstTxWarp>
              <a:noAutofit/>
            </a:bodyPr>
            <a:lstStyle/>
            <a:p>
              <a:pPr algn="ctr"/>
              <a:r>
                <a:rPr lang="en-US" altLang="zh-CN" sz="1799" b="1" dirty="0"/>
                <a:t>n+3</a:t>
              </a:r>
              <a:endParaRPr lang="zh-CN" altLang="en-US" sz="1799" b="1" dirty="0"/>
            </a:p>
          </p:txBody>
        </p:sp>
      </p:grpSp>
    </p:spTree>
    <p:extLst>
      <p:ext uri="{BB962C8B-B14F-4D97-AF65-F5344CB8AC3E}">
        <p14:creationId xmlns:p14="http://schemas.microsoft.com/office/powerpoint/2010/main" val="2824089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9FF353-010F-475F-AF72-92945DB93233}"/>
              </a:ext>
            </a:extLst>
          </p:cNvPr>
          <p:cNvSpPr>
            <a:spLocks noGrp="1"/>
          </p:cNvSpPr>
          <p:nvPr>
            <p:ph type="title"/>
          </p:nvPr>
        </p:nvSpPr>
        <p:spPr/>
        <p:txBody>
          <a:bodyPr/>
          <a:lstStyle/>
          <a:p>
            <a:r>
              <a:rPr lang="en-US" altLang="zh-CN" dirty="0"/>
              <a:t>Hardware Friendly Solutions</a:t>
            </a:r>
            <a:endParaRPr lang="zh-CN" altLang="en-US" dirty="0"/>
          </a:p>
        </p:txBody>
      </p:sp>
      <p:sp>
        <p:nvSpPr>
          <p:cNvPr id="3" name="内容占位符 2">
            <a:extLst>
              <a:ext uri="{FF2B5EF4-FFF2-40B4-BE49-F238E27FC236}">
                <a16:creationId xmlns:a16="http://schemas.microsoft.com/office/drawing/2014/main" id="{89ABFA85-6EBC-4308-A276-7D267AF665A3}"/>
              </a:ext>
            </a:extLst>
          </p:cNvPr>
          <p:cNvSpPr>
            <a:spLocks noGrp="1"/>
          </p:cNvSpPr>
          <p:nvPr>
            <p:ph idx="1"/>
          </p:nvPr>
        </p:nvSpPr>
        <p:spPr>
          <a:xfrm>
            <a:off x="838200" y="1825624"/>
            <a:ext cx="10515600" cy="4936363"/>
          </a:xfrm>
        </p:spPr>
        <p:txBody>
          <a:bodyPr>
            <a:normAutofit/>
          </a:bodyPr>
          <a:lstStyle/>
          <a:p>
            <a:r>
              <a:rPr lang="en-US" altLang="zh-CN" dirty="0"/>
              <a:t>MLS MPM</a:t>
            </a:r>
          </a:p>
          <a:p>
            <a:pPr lvl="1"/>
            <a:r>
              <a:rPr lang="en-US" altLang="zh-CN" sz="1800" dirty="0"/>
              <a:t>[2018 SIGGRAPH, Hu, et al.] A Moving Least Squares Material Point Method with Displacement Discontinuity and Two-Way Rigid Body Coupling</a:t>
            </a:r>
          </a:p>
          <a:p>
            <a:r>
              <a:rPr lang="en-US" altLang="zh-CN" dirty="0"/>
              <a:t>Async MPM</a:t>
            </a:r>
          </a:p>
          <a:p>
            <a:pPr lvl="1"/>
            <a:r>
              <a:rPr lang="en-US" altLang="zh-CN" sz="1800" dirty="0"/>
              <a:t>[2018 SCA, Fang, et al.] A Temporally Adaptive Material Point Method with Regional Time Stepping</a:t>
            </a:r>
          </a:p>
          <a:p>
            <a:r>
              <a:rPr lang="en-US" altLang="zh-CN" dirty="0"/>
              <a:t>GVDB</a:t>
            </a:r>
          </a:p>
          <a:p>
            <a:pPr lvl="1"/>
            <a:r>
              <a:rPr lang="en-US" altLang="zh-CN" sz="1800" dirty="0"/>
              <a:t>[2018 EG, Wu, et al.] Fast Fluid Simulations with Sparse Volumes on the GPU</a:t>
            </a:r>
            <a:endParaRPr lang="en-US" altLang="zh-CN" dirty="0"/>
          </a:p>
          <a:p>
            <a:r>
              <a:rPr lang="en-US" altLang="zh-CN" dirty="0"/>
              <a:t>Warp for Cell</a:t>
            </a:r>
          </a:p>
          <a:p>
            <a:pPr lvl="1"/>
            <a:r>
              <a:rPr lang="en-US" altLang="zh-CN" sz="1800" dirty="0"/>
              <a:t>[2017 GTC, </a:t>
            </a:r>
            <a:r>
              <a:rPr lang="en-US" altLang="zh-CN" sz="1800" dirty="0" err="1"/>
              <a:t>Museth</a:t>
            </a:r>
            <a:r>
              <a:rPr lang="en-US" altLang="zh-CN" sz="1800" dirty="0"/>
              <a:t>, et al.] Blasting Sand with NVIDIA CUDA: MPM Sand Simulation for VFX</a:t>
            </a:r>
          </a:p>
          <a:p>
            <a:pPr lvl="1"/>
            <a:r>
              <a:rPr lang="en-US" altLang="zh-CN" sz="1800" dirty="0"/>
              <a:t>http://on-demand.gputechconf.com/gtc/2017/video/s7298-ken-museth-blasting-sand-with-nvidia-cuda-mpm-sand-simulation-for-vfx.mp4</a:t>
            </a:r>
          </a:p>
          <a:p>
            <a:r>
              <a:rPr lang="en-US" altLang="zh-CN" dirty="0"/>
              <a:t>Bottleneck: Particle-to-Grid Transfer</a:t>
            </a:r>
            <a:endParaRPr lang="zh-CN" altLang="en-US" dirty="0"/>
          </a:p>
        </p:txBody>
      </p:sp>
    </p:spTree>
    <p:extLst>
      <p:ext uri="{BB962C8B-B14F-4D97-AF65-F5344CB8AC3E}">
        <p14:creationId xmlns:p14="http://schemas.microsoft.com/office/powerpoint/2010/main" val="1143868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8A253D-13DE-4488-9065-04285BF74BFB}"/>
              </a:ext>
            </a:extLst>
          </p:cNvPr>
          <p:cNvSpPr>
            <a:spLocks noGrp="1"/>
          </p:cNvSpPr>
          <p:nvPr>
            <p:ph type="title"/>
          </p:nvPr>
        </p:nvSpPr>
        <p:spPr/>
        <p:txBody>
          <a:bodyPr/>
          <a:lstStyle/>
          <a:p>
            <a:r>
              <a:rPr lang="en-US" altLang="zh-CN" dirty="0"/>
              <a:t>The Alternative of Transfer</a:t>
            </a:r>
            <a:endParaRPr lang="zh-CN" altLang="en-US" dirty="0"/>
          </a:p>
        </p:txBody>
      </p:sp>
      <p:pic>
        <p:nvPicPr>
          <p:cNvPr id="21" name="table">
            <a:extLst>
              <a:ext uri="{FF2B5EF4-FFF2-40B4-BE49-F238E27FC236}">
                <a16:creationId xmlns:a16="http://schemas.microsoft.com/office/drawing/2014/main" id="{B87924A2-2269-4DD7-93FF-08737EF85C29}"/>
              </a:ext>
            </a:extLst>
          </p:cNvPr>
          <p:cNvPicPr>
            <a:picLocks noChangeAspect="1"/>
          </p:cNvPicPr>
          <p:nvPr/>
        </p:nvPicPr>
        <p:blipFill>
          <a:blip r:embed="rId3"/>
          <a:stretch>
            <a:fillRect/>
          </a:stretch>
        </p:blipFill>
        <p:spPr>
          <a:xfrm>
            <a:off x="2493222" y="1690688"/>
            <a:ext cx="7242405" cy="590690"/>
          </a:xfrm>
          <a:prstGeom prst="rect">
            <a:avLst/>
          </a:prstGeom>
        </p:spPr>
      </p:pic>
      <p:grpSp>
        <p:nvGrpSpPr>
          <p:cNvPr id="22" name="组合 21">
            <a:extLst>
              <a:ext uri="{FF2B5EF4-FFF2-40B4-BE49-F238E27FC236}">
                <a16:creationId xmlns:a16="http://schemas.microsoft.com/office/drawing/2014/main" id="{325646B6-FF74-4D03-B491-728962784101}"/>
              </a:ext>
            </a:extLst>
          </p:cNvPr>
          <p:cNvGrpSpPr/>
          <p:nvPr/>
        </p:nvGrpSpPr>
        <p:grpSpPr>
          <a:xfrm>
            <a:off x="3908554" y="2893817"/>
            <a:ext cx="5910270" cy="384786"/>
            <a:chOff x="2366130" y="1225441"/>
            <a:chExt cx="5910270" cy="384786"/>
          </a:xfrm>
        </p:grpSpPr>
        <p:sp>
          <p:nvSpPr>
            <p:cNvPr id="62" name="右大括号 61">
              <a:extLst>
                <a:ext uri="{FF2B5EF4-FFF2-40B4-BE49-F238E27FC236}">
                  <a16:creationId xmlns:a16="http://schemas.microsoft.com/office/drawing/2014/main" id="{7F8C755A-E405-4F26-90A7-DEF0E65CEAF7}"/>
                </a:ext>
              </a:extLst>
            </p:cNvPr>
            <p:cNvSpPr/>
            <p:nvPr/>
          </p:nvSpPr>
          <p:spPr>
            <a:xfrm rot="5400000">
              <a:off x="2676804" y="914772"/>
              <a:ext cx="100220" cy="721564"/>
            </a:xfrm>
            <a:prstGeom prst="rightBrace">
              <a:avLst/>
            </a:prstGeom>
            <a:noFill/>
            <a:ln w="6350" cap="flat" cmpd="sng" algn="ctr">
              <a:solidFill>
                <a:srgbClr val="4472C4"/>
              </a:solidFill>
              <a:prstDash val="solid"/>
              <a:miter lim="800000"/>
            </a:ln>
            <a:effectLst/>
          </p:spPr>
          <p:txBody>
            <a:bodyPr rot="0" spcFirstLastPara="0" vert="horz" wrap="square" lIns="72826" tIns="36412" rIns="72826" bIns="36412"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179" b="0" i="0" u="none" strike="noStrike" kern="120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63" name="右大括号 62">
              <a:extLst>
                <a:ext uri="{FF2B5EF4-FFF2-40B4-BE49-F238E27FC236}">
                  <a16:creationId xmlns:a16="http://schemas.microsoft.com/office/drawing/2014/main" id="{5C68039B-3789-4EFC-A4B2-4BDA499E7E00}"/>
                </a:ext>
              </a:extLst>
            </p:cNvPr>
            <p:cNvSpPr/>
            <p:nvPr/>
          </p:nvSpPr>
          <p:spPr>
            <a:xfrm rot="5400000">
              <a:off x="4499736" y="-172884"/>
              <a:ext cx="100220" cy="2896875"/>
            </a:xfrm>
            <a:prstGeom prst="rightBrace">
              <a:avLst/>
            </a:prstGeom>
            <a:noFill/>
            <a:ln w="6350" cap="flat" cmpd="sng" algn="ctr">
              <a:solidFill>
                <a:srgbClr val="4472C4"/>
              </a:solidFill>
              <a:prstDash val="solid"/>
              <a:miter lim="800000"/>
            </a:ln>
            <a:effectLst/>
          </p:spPr>
          <p:txBody>
            <a:bodyPr rot="0" spcFirstLastPara="0" vert="horz" wrap="square" lIns="72826" tIns="36412" rIns="72826" bIns="36412"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179" b="0" i="0" u="none" strike="noStrike" kern="120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64" name="文本框 7">
              <a:extLst>
                <a:ext uri="{FF2B5EF4-FFF2-40B4-BE49-F238E27FC236}">
                  <a16:creationId xmlns:a16="http://schemas.microsoft.com/office/drawing/2014/main" id="{27D113FB-3CFF-4C5B-9870-BB56EBC02BDF}"/>
                </a:ext>
              </a:extLst>
            </p:cNvPr>
            <p:cNvSpPr txBox="1"/>
            <p:nvPr/>
          </p:nvSpPr>
          <p:spPr>
            <a:xfrm>
              <a:off x="2366130" y="1325662"/>
              <a:ext cx="760626" cy="2845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49" b="0" i="0" u="none" strike="noStrike" kern="1200" cap="none" spc="0" normalizeH="0" baseline="0" noProof="0" dirty="0">
                  <a:ln>
                    <a:noFill/>
                  </a:ln>
                  <a:solidFill>
                    <a:sysClr val="windowText" lastClr="000000"/>
                  </a:solidFill>
                  <a:effectLst/>
                  <a:uLnTx/>
                  <a:uFillTx/>
                  <a:latin typeface="Linux Libertine"/>
                  <a:ea typeface="等线" panose="02010600030101010101" pitchFamily="2" charset="-122"/>
                  <a:cs typeface="+mn-cs"/>
                </a:rPr>
                <a:t>region </a:t>
              </a:r>
              <a:r>
                <a:rPr kumimoji="0" lang="en-US" altLang="zh-CN" sz="1249" b="1" i="0" u="none" strike="noStrike" kern="1200" cap="none" spc="0" normalizeH="0" baseline="0" noProof="0" dirty="0">
                  <a:ln>
                    <a:noFill/>
                  </a:ln>
                  <a:solidFill>
                    <a:sysClr val="windowText" lastClr="000000"/>
                  </a:solidFill>
                  <a:effectLst/>
                  <a:uLnTx/>
                  <a:uFillTx/>
                  <a:latin typeface="Linux Libertine"/>
                  <a:ea typeface="等线" panose="02010600030101010101" pitchFamily="2" charset="-122"/>
                  <a:cs typeface="+mn-cs"/>
                </a:rPr>
                <a:t>0</a:t>
              </a:r>
              <a:endParaRPr kumimoji="0" lang="zh-CN" altLang="en-US" sz="1249" b="1" i="0" u="none" strike="noStrike" kern="1200" cap="none" spc="0" normalizeH="0" baseline="0" noProof="0" dirty="0">
                <a:ln>
                  <a:noFill/>
                </a:ln>
                <a:solidFill>
                  <a:sysClr val="windowText" lastClr="000000"/>
                </a:solidFill>
                <a:effectLst/>
                <a:uLnTx/>
                <a:uFillTx/>
                <a:latin typeface="Linux Libertine"/>
                <a:ea typeface="等线" panose="02010600030101010101" pitchFamily="2" charset="-122"/>
                <a:cs typeface="+mn-cs"/>
              </a:endParaRPr>
            </a:p>
          </p:txBody>
        </p:sp>
        <p:sp>
          <p:nvSpPr>
            <p:cNvPr id="65" name="文本框 8">
              <a:extLst>
                <a:ext uri="{FF2B5EF4-FFF2-40B4-BE49-F238E27FC236}">
                  <a16:creationId xmlns:a16="http://schemas.microsoft.com/office/drawing/2014/main" id="{F3B71BE1-B667-4BB7-AA0B-22CEC9ED06A0}"/>
                </a:ext>
              </a:extLst>
            </p:cNvPr>
            <p:cNvSpPr txBox="1"/>
            <p:nvPr/>
          </p:nvSpPr>
          <p:spPr>
            <a:xfrm>
              <a:off x="3099766" y="1325661"/>
              <a:ext cx="2905412" cy="2845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49" b="0" i="0" u="none" strike="noStrike" kern="1200" cap="none" spc="0" normalizeH="0" baseline="0" noProof="0" dirty="0">
                  <a:ln>
                    <a:noFill/>
                  </a:ln>
                  <a:solidFill>
                    <a:sysClr val="windowText" lastClr="000000"/>
                  </a:solidFill>
                  <a:effectLst/>
                  <a:uLnTx/>
                  <a:uFillTx/>
                  <a:latin typeface="Linux Libertine"/>
                  <a:ea typeface="等线" panose="02010600030101010101" pitchFamily="2" charset="-122"/>
                  <a:cs typeface="+mn-cs"/>
                </a:rPr>
                <a:t>region </a:t>
              </a:r>
              <a:r>
                <a:rPr kumimoji="0" lang="en-US" altLang="zh-CN" sz="1249" b="1" i="0" u="none" strike="noStrike" kern="1200" cap="none" spc="0" normalizeH="0" baseline="0" noProof="0" dirty="0">
                  <a:ln>
                    <a:noFill/>
                  </a:ln>
                  <a:solidFill>
                    <a:sysClr val="windowText" lastClr="000000"/>
                  </a:solidFill>
                  <a:effectLst/>
                  <a:uLnTx/>
                  <a:uFillTx/>
                  <a:latin typeface="Linux Libertine"/>
                  <a:ea typeface="等线" panose="02010600030101010101" pitchFamily="2" charset="-122"/>
                  <a:cs typeface="+mn-cs"/>
                </a:rPr>
                <a:t>1</a:t>
              </a:r>
              <a:endParaRPr kumimoji="0" lang="zh-CN" altLang="en-US" sz="1249" b="1" i="0" u="none" strike="noStrike" kern="1200" cap="none" spc="0" normalizeH="0" baseline="0" noProof="0" dirty="0">
                <a:ln>
                  <a:noFill/>
                </a:ln>
                <a:solidFill>
                  <a:sysClr val="windowText" lastClr="000000"/>
                </a:solidFill>
                <a:effectLst/>
                <a:uLnTx/>
                <a:uFillTx/>
                <a:latin typeface="Linux Libertine"/>
                <a:ea typeface="等线" panose="02010600030101010101" pitchFamily="2" charset="-122"/>
                <a:cs typeface="+mn-cs"/>
              </a:endParaRPr>
            </a:p>
          </p:txBody>
        </p:sp>
        <p:sp>
          <p:nvSpPr>
            <p:cNvPr id="66" name="文本框 9">
              <a:extLst>
                <a:ext uri="{FF2B5EF4-FFF2-40B4-BE49-F238E27FC236}">
                  <a16:creationId xmlns:a16="http://schemas.microsoft.com/office/drawing/2014/main" id="{47E8F15F-57D1-4E56-BDF8-F86FDE098975}"/>
                </a:ext>
              </a:extLst>
            </p:cNvPr>
            <p:cNvSpPr txBox="1"/>
            <p:nvPr/>
          </p:nvSpPr>
          <p:spPr>
            <a:xfrm>
              <a:off x="6017245" y="1325661"/>
              <a:ext cx="1445124" cy="2845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49" b="0" i="0" u="none" strike="noStrike" kern="1200" cap="none" spc="0" normalizeH="0" baseline="0" noProof="0" dirty="0">
                  <a:ln>
                    <a:noFill/>
                  </a:ln>
                  <a:solidFill>
                    <a:sysClr val="windowText" lastClr="000000"/>
                  </a:solidFill>
                  <a:effectLst/>
                  <a:uLnTx/>
                  <a:uFillTx/>
                  <a:latin typeface="Linux Libertine"/>
                  <a:ea typeface="等线" panose="02010600030101010101" pitchFamily="2" charset="-122"/>
                  <a:cs typeface="+mn-cs"/>
                </a:rPr>
                <a:t>region </a:t>
              </a:r>
              <a:r>
                <a:rPr kumimoji="0" lang="en-US" altLang="zh-CN" sz="1249" b="1" i="0" u="none" strike="noStrike" kern="1200" cap="none" spc="0" normalizeH="0" baseline="0" noProof="0" dirty="0">
                  <a:ln>
                    <a:noFill/>
                  </a:ln>
                  <a:solidFill>
                    <a:sysClr val="windowText" lastClr="000000"/>
                  </a:solidFill>
                  <a:effectLst/>
                  <a:uLnTx/>
                  <a:uFillTx/>
                  <a:latin typeface="Linux Libertine"/>
                  <a:ea typeface="等线" panose="02010600030101010101" pitchFamily="2" charset="-122"/>
                  <a:cs typeface="+mn-cs"/>
                </a:rPr>
                <a:t>2</a:t>
              </a:r>
              <a:endParaRPr kumimoji="0" lang="zh-CN" altLang="en-US" sz="1249" b="1" i="0" u="none" strike="noStrike" kern="1200" cap="none" spc="0" normalizeH="0" baseline="0" noProof="0" dirty="0">
                <a:ln>
                  <a:noFill/>
                </a:ln>
                <a:solidFill>
                  <a:sysClr val="windowText" lastClr="000000"/>
                </a:solidFill>
                <a:effectLst/>
                <a:uLnTx/>
                <a:uFillTx/>
                <a:latin typeface="Linux Libertine"/>
                <a:ea typeface="等线" panose="02010600030101010101" pitchFamily="2" charset="-122"/>
                <a:cs typeface="+mn-cs"/>
              </a:endParaRPr>
            </a:p>
          </p:txBody>
        </p:sp>
        <p:sp>
          <p:nvSpPr>
            <p:cNvPr id="67" name="文本框 10">
              <a:extLst>
                <a:ext uri="{FF2B5EF4-FFF2-40B4-BE49-F238E27FC236}">
                  <a16:creationId xmlns:a16="http://schemas.microsoft.com/office/drawing/2014/main" id="{359F558D-F331-48D1-BAA3-EA49FAFB9F3A}"/>
                </a:ext>
              </a:extLst>
            </p:cNvPr>
            <p:cNvSpPr txBox="1"/>
            <p:nvPr/>
          </p:nvSpPr>
          <p:spPr>
            <a:xfrm>
              <a:off x="7380964" y="1325661"/>
              <a:ext cx="895436" cy="2845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49" b="0" i="0" u="none" strike="noStrike" kern="1200" cap="none" spc="0" normalizeH="0" baseline="0" noProof="0" dirty="0">
                  <a:ln>
                    <a:noFill/>
                  </a:ln>
                  <a:solidFill>
                    <a:sysClr val="windowText" lastClr="000000"/>
                  </a:solidFill>
                  <a:effectLst/>
                  <a:uLnTx/>
                  <a:uFillTx/>
                  <a:latin typeface="Linux Libertine"/>
                  <a:ea typeface="等线" panose="02010600030101010101" pitchFamily="2" charset="-122"/>
                  <a:cs typeface="+mn-cs"/>
                </a:rPr>
                <a:t>region </a:t>
              </a:r>
              <a:r>
                <a:rPr kumimoji="0" lang="en-US" altLang="zh-CN" sz="1249" b="1" i="0" u="none" strike="noStrike" kern="1200" cap="none" spc="0" normalizeH="0" baseline="0" noProof="0" dirty="0">
                  <a:ln>
                    <a:noFill/>
                  </a:ln>
                  <a:solidFill>
                    <a:sysClr val="windowText" lastClr="000000"/>
                  </a:solidFill>
                  <a:effectLst/>
                  <a:uLnTx/>
                  <a:uFillTx/>
                  <a:latin typeface="Linux Libertine"/>
                  <a:ea typeface="等线" panose="02010600030101010101" pitchFamily="2" charset="-122"/>
                  <a:cs typeface="+mn-cs"/>
                </a:rPr>
                <a:t>3</a:t>
              </a:r>
              <a:endParaRPr kumimoji="0" lang="zh-CN" altLang="en-US" sz="1249" b="1" i="0" u="none" strike="noStrike" kern="1200" cap="none" spc="0" normalizeH="0" baseline="0" noProof="0" dirty="0">
                <a:ln>
                  <a:noFill/>
                </a:ln>
                <a:solidFill>
                  <a:sysClr val="windowText" lastClr="000000"/>
                </a:solidFill>
                <a:effectLst/>
                <a:uLnTx/>
                <a:uFillTx/>
                <a:latin typeface="Linux Libertine"/>
                <a:ea typeface="等线" panose="02010600030101010101" pitchFamily="2" charset="-122"/>
                <a:cs typeface="+mn-cs"/>
              </a:endParaRPr>
            </a:p>
          </p:txBody>
        </p:sp>
        <p:sp>
          <p:nvSpPr>
            <p:cNvPr id="68" name="右大括号 67">
              <a:extLst>
                <a:ext uri="{FF2B5EF4-FFF2-40B4-BE49-F238E27FC236}">
                  <a16:creationId xmlns:a16="http://schemas.microsoft.com/office/drawing/2014/main" id="{1CB29A8D-CB60-4E50-9E2C-BC9ADC18DC02}"/>
                </a:ext>
              </a:extLst>
            </p:cNvPr>
            <p:cNvSpPr/>
            <p:nvPr/>
          </p:nvSpPr>
          <p:spPr>
            <a:xfrm rot="5400000">
              <a:off x="6689701" y="552993"/>
              <a:ext cx="100220" cy="1445122"/>
            </a:xfrm>
            <a:prstGeom prst="rightBrace">
              <a:avLst/>
            </a:prstGeom>
            <a:noFill/>
            <a:ln w="6350" cap="flat" cmpd="sng" algn="ctr">
              <a:solidFill>
                <a:srgbClr val="4472C4"/>
              </a:solidFill>
              <a:prstDash val="solid"/>
              <a:miter lim="800000"/>
            </a:ln>
            <a:effectLst/>
          </p:spPr>
          <p:txBody>
            <a:bodyPr rot="0" spcFirstLastPara="0" vert="horz" wrap="square" lIns="72826" tIns="36412" rIns="72826" bIns="36412"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179" b="0" i="0" u="none" strike="noStrike" kern="120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69" name="右大括号 68">
              <a:extLst>
                <a:ext uri="{FF2B5EF4-FFF2-40B4-BE49-F238E27FC236}">
                  <a16:creationId xmlns:a16="http://schemas.microsoft.com/office/drawing/2014/main" id="{CA1271B1-1DF6-498B-8C65-66388E9F81D4}"/>
                </a:ext>
              </a:extLst>
            </p:cNvPr>
            <p:cNvSpPr/>
            <p:nvPr/>
          </p:nvSpPr>
          <p:spPr>
            <a:xfrm rot="5400000">
              <a:off x="7778572" y="920298"/>
              <a:ext cx="100220" cy="710505"/>
            </a:xfrm>
            <a:prstGeom prst="rightBrace">
              <a:avLst/>
            </a:prstGeom>
            <a:noFill/>
            <a:ln w="6350" cap="flat" cmpd="sng" algn="ctr">
              <a:solidFill>
                <a:srgbClr val="4472C4"/>
              </a:solidFill>
              <a:prstDash val="solid"/>
              <a:miter lim="800000"/>
            </a:ln>
            <a:effectLst/>
          </p:spPr>
          <p:txBody>
            <a:bodyPr rot="0" spcFirstLastPara="0" vert="horz" wrap="square" lIns="72826" tIns="36412" rIns="72826" bIns="36412"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179" b="0" i="0" u="none" strike="noStrike" kern="120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pic>
        <p:nvPicPr>
          <p:cNvPr id="23" name="table">
            <a:extLst>
              <a:ext uri="{FF2B5EF4-FFF2-40B4-BE49-F238E27FC236}">
                <a16:creationId xmlns:a16="http://schemas.microsoft.com/office/drawing/2014/main" id="{BFD018BC-6E30-466C-A23E-419A733B9492}"/>
              </a:ext>
            </a:extLst>
          </p:cNvPr>
          <p:cNvPicPr>
            <a:picLocks noChangeAspect="1"/>
          </p:cNvPicPr>
          <p:nvPr/>
        </p:nvPicPr>
        <p:blipFill>
          <a:blip r:embed="rId4"/>
          <a:stretch>
            <a:fillRect/>
          </a:stretch>
        </p:blipFill>
        <p:spPr>
          <a:xfrm>
            <a:off x="2493222" y="3339377"/>
            <a:ext cx="7242405" cy="508429"/>
          </a:xfrm>
          <a:prstGeom prst="rect">
            <a:avLst/>
          </a:prstGeom>
        </p:spPr>
      </p:pic>
      <p:pic>
        <p:nvPicPr>
          <p:cNvPr id="24" name="table">
            <a:extLst>
              <a:ext uri="{FF2B5EF4-FFF2-40B4-BE49-F238E27FC236}">
                <a16:creationId xmlns:a16="http://schemas.microsoft.com/office/drawing/2014/main" id="{9DE60FB5-54D8-432E-A22C-43993BDA99BF}"/>
              </a:ext>
            </a:extLst>
          </p:cNvPr>
          <p:cNvPicPr>
            <a:picLocks noChangeAspect="1"/>
          </p:cNvPicPr>
          <p:nvPr/>
        </p:nvPicPr>
        <p:blipFill>
          <a:blip r:embed="rId5"/>
          <a:stretch>
            <a:fillRect/>
          </a:stretch>
        </p:blipFill>
        <p:spPr>
          <a:xfrm>
            <a:off x="2493222" y="4334093"/>
            <a:ext cx="7242405" cy="508429"/>
          </a:xfrm>
          <a:prstGeom prst="rect">
            <a:avLst/>
          </a:prstGeom>
        </p:spPr>
      </p:pic>
      <p:pic>
        <p:nvPicPr>
          <p:cNvPr id="25" name="table">
            <a:extLst>
              <a:ext uri="{FF2B5EF4-FFF2-40B4-BE49-F238E27FC236}">
                <a16:creationId xmlns:a16="http://schemas.microsoft.com/office/drawing/2014/main" id="{77E4C7DC-9F4E-47CA-B6FC-FAD3A060B3A4}"/>
              </a:ext>
            </a:extLst>
          </p:cNvPr>
          <p:cNvPicPr>
            <a:picLocks noChangeAspect="1"/>
          </p:cNvPicPr>
          <p:nvPr/>
        </p:nvPicPr>
        <p:blipFill>
          <a:blip r:embed="rId6"/>
          <a:stretch>
            <a:fillRect/>
          </a:stretch>
        </p:blipFill>
        <p:spPr>
          <a:xfrm>
            <a:off x="2493222" y="5328811"/>
            <a:ext cx="7242405" cy="575744"/>
          </a:xfrm>
          <a:prstGeom prst="rect">
            <a:avLst/>
          </a:prstGeom>
        </p:spPr>
      </p:pic>
      <p:grpSp>
        <p:nvGrpSpPr>
          <p:cNvPr id="26" name="组合 25">
            <a:extLst>
              <a:ext uri="{FF2B5EF4-FFF2-40B4-BE49-F238E27FC236}">
                <a16:creationId xmlns:a16="http://schemas.microsoft.com/office/drawing/2014/main" id="{F4AA4578-855E-4641-9FA9-FD8B9D013A57}"/>
              </a:ext>
            </a:extLst>
          </p:cNvPr>
          <p:cNvGrpSpPr/>
          <p:nvPr/>
        </p:nvGrpSpPr>
        <p:grpSpPr>
          <a:xfrm>
            <a:off x="1941688" y="3885147"/>
            <a:ext cx="6849687" cy="411603"/>
            <a:chOff x="871704" y="2214531"/>
            <a:chExt cx="6849687" cy="411603"/>
          </a:xfrm>
        </p:grpSpPr>
        <p:grpSp>
          <p:nvGrpSpPr>
            <p:cNvPr id="49" name="组合 48">
              <a:extLst>
                <a:ext uri="{FF2B5EF4-FFF2-40B4-BE49-F238E27FC236}">
                  <a16:creationId xmlns:a16="http://schemas.microsoft.com/office/drawing/2014/main" id="{F96D53A9-D287-4888-9DFF-9A2C8BCA8CAD}"/>
                </a:ext>
              </a:extLst>
            </p:cNvPr>
            <p:cNvGrpSpPr/>
            <p:nvPr/>
          </p:nvGrpSpPr>
          <p:grpSpPr>
            <a:xfrm>
              <a:off x="3920893" y="2220904"/>
              <a:ext cx="909712" cy="403338"/>
              <a:chOff x="2246142" y="2752578"/>
              <a:chExt cx="909712" cy="506437"/>
            </a:xfrm>
          </p:grpSpPr>
          <p:cxnSp>
            <p:nvCxnSpPr>
              <p:cNvPr id="60" name="直接连接符 59">
                <a:extLst>
                  <a:ext uri="{FF2B5EF4-FFF2-40B4-BE49-F238E27FC236}">
                    <a16:creationId xmlns:a16="http://schemas.microsoft.com/office/drawing/2014/main" id="{86B511FF-C51B-4771-8C9C-27836BF9F228}"/>
                  </a:ext>
                </a:extLst>
              </p:cNvPr>
              <p:cNvCxnSpPr/>
              <p:nvPr/>
            </p:nvCxnSpPr>
            <p:spPr>
              <a:xfrm>
                <a:off x="2246142" y="2752578"/>
                <a:ext cx="0" cy="506437"/>
              </a:xfrm>
              <a:prstGeom prst="line">
                <a:avLst/>
              </a:prstGeom>
              <a:noFill/>
              <a:ln w="31750" cap="flat" cmpd="sng" algn="ctr">
                <a:solidFill>
                  <a:srgbClr val="5B9BD5">
                    <a:lumMod val="75000"/>
                  </a:srgbClr>
                </a:solidFill>
                <a:prstDash val="dash"/>
                <a:miter lim="800000"/>
                <a:tailEnd type="triangle"/>
              </a:ln>
              <a:effectLst/>
            </p:spPr>
          </p:cxnSp>
          <p:cxnSp>
            <p:nvCxnSpPr>
              <p:cNvPr id="61" name="直接连接符 60">
                <a:extLst>
                  <a:ext uri="{FF2B5EF4-FFF2-40B4-BE49-F238E27FC236}">
                    <a16:creationId xmlns:a16="http://schemas.microsoft.com/office/drawing/2014/main" id="{673CE80B-07D6-47C2-BB3D-2055DAAB2F73}"/>
                  </a:ext>
                </a:extLst>
              </p:cNvPr>
              <p:cNvCxnSpPr>
                <a:cxnSpLocks/>
              </p:cNvCxnSpPr>
              <p:nvPr/>
            </p:nvCxnSpPr>
            <p:spPr>
              <a:xfrm flipH="1">
                <a:off x="2246142" y="2768583"/>
                <a:ext cx="909712" cy="490432"/>
              </a:xfrm>
              <a:prstGeom prst="line">
                <a:avLst/>
              </a:prstGeom>
              <a:noFill/>
              <a:ln w="31750" cap="flat" cmpd="sng" algn="ctr">
                <a:solidFill>
                  <a:srgbClr val="5B9BD5">
                    <a:lumMod val="75000"/>
                  </a:srgbClr>
                </a:solidFill>
                <a:prstDash val="dash"/>
                <a:miter lim="800000"/>
                <a:tailEnd type="triangle"/>
              </a:ln>
              <a:effectLst/>
            </p:spPr>
          </p:cxnSp>
        </p:grpSp>
        <p:grpSp>
          <p:nvGrpSpPr>
            <p:cNvPr id="50" name="组合 49">
              <a:extLst>
                <a:ext uri="{FF2B5EF4-FFF2-40B4-BE49-F238E27FC236}">
                  <a16:creationId xmlns:a16="http://schemas.microsoft.com/office/drawing/2014/main" id="{1818A5DB-0623-40BE-B44D-DB359BB97A4D}"/>
                </a:ext>
              </a:extLst>
            </p:cNvPr>
            <p:cNvGrpSpPr/>
            <p:nvPr/>
          </p:nvGrpSpPr>
          <p:grpSpPr>
            <a:xfrm>
              <a:off x="4642051" y="2222796"/>
              <a:ext cx="909712" cy="403338"/>
              <a:chOff x="2246142" y="2752578"/>
              <a:chExt cx="909712" cy="506437"/>
            </a:xfrm>
          </p:grpSpPr>
          <p:cxnSp>
            <p:nvCxnSpPr>
              <p:cNvPr id="58" name="直接连接符 57">
                <a:extLst>
                  <a:ext uri="{FF2B5EF4-FFF2-40B4-BE49-F238E27FC236}">
                    <a16:creationId xmlns:a16="http://schemas.microsoft.com/office/drawing/2014/main" id="{2D441C27-F78A-4028-B486-B1D6AFB29416}"/>
                  </a:ext>
                </a:extLst>
              </p:cNvPr>
              <p:cNvCxnSpPr/>
              <p:nvPr/>
            </p:nvCxnSpPr>
            <p:spPr>
              <a:xfrm>
                <a:off x="2246142" y="2752578"/>
                <a:ext cx="0" cy="506437"/>
              </a:xfrm>
              <a:prstGeom prst="line">
                <a:avLst/>
              </a:prstGeom>
              <a:noFill/>
              <a:ln w="31750" cap="flat" cmpd="sng" algn="ctr">
                <a:solidFill>
                  <a:srgbClr val="5B9BD5">
                    <a:lumMod val="75000"/>
                  </a:srgbClr>
                </a:solidFill>
                <a:prstDash val="dash"/>
                <a:miter lim="800000"/>
                <a:tailEnd type="triangle"/>
              </a:ln>
              <a:effectLst/>
            </p:spPr>
          </p:cxnSp>
          <p:cxnSp>
            <p:nvCxnSpPr>
              <p:cNvPr id="59" name="直接连接符 58">
                <a:extLst>
                  <a:ext uri="{FF2B5EF4-FFF2-40B4-BE49-F238E27FC236}">
                    <a16:creationId xmlns:a16="http://schemas.microsoft.com/office/drawing/2014/main" id="{F0D2E4C8-8906-42B5-8FE5-DA76BD75DF23}"/>
                  </a:ext>
                </a:extLst>
              </p:cNvPr>
              <p:cNvCxnSpPr>
                <a:cxnSpLocks/>
              </p:cNvCxnSpPr>
              <p:nvPr/>
            </p:nvCxnSpPr>
            <p:spPr>
              <a:xfrm flipH="1">
                <a:off x="2246142" y="2768583"/>
                <a:ext cx="909712" cy="490432"/>
              </a:xfrm>
              <a:prstGeom prst="line">
                <a:avLst/>
              </a:prstGeom>
              <a:noFill/>
              <a:ln w="31750" cap="flat" cmpd="sng" algn="ctr">
                <a:solidFill>
                  <a:srgbClr val="5B9BD5">
                    <a:lumMod val="75000"/>
                  </a:srgbClr>
                </a:solidFill>
                <a:prstDash val="dash"/>
                <a:miter lim="800000"/>
                <a:tailEnd type="triangle"/>
              </a:ln>
              <a:effectLst/>
            </p:spPr>
          </p:cxnSp>
        </p:grpSp>
        <p:grpSp>
          <p:nvGrpSpPr>
            <p:cNvPr id="51" name="组合 50">
              <a:extLst>
                <a:ext uri="{FF2B5EF4-FFF2-40B4-BE49-F238E27FC236}">
                  <a16:creationId xmlns:a16="http://schemas.microsoft.com/office/drawing/2014/main" id="{137C4F65-1445-4584-8231-33BD4EEFC62B}"/>
                </a:ext>
              </a:extLst>
            </p:cNvPr>
            <p:cNvGrpSpPr/>
            <p:nvPr/>
          </p:nvGrpSpPr>
          <p:grpSpPr>
            <a:xfrm>
              <a:off x="5368243" y="2220904"/>
              <a:ext cx="909712" cy="403338"/>
              <a:chOff x="2246142" y="2752578"/>
              <a:chExt cx="909712" cy="506437"/>
            </a:xfrm>
          </p:grpSpPr>
          <p:cxnSp>
            <p:nvCxnSpPr>
              <p:cNvPr id="56" name="直接连接符 55">
                <a:extLst>
                  <a:ext uri="{FF2B5EF4-FFF2-40B4-BE49-F238E27FC236}">
                    <a16:creationId xmlns:a16="http://schemas.microsoft.com/office/drawing/2014/main" id="{DC7BDFC7-6B56-4AE8-A8D6-821EF5EA0D00}"/>
                  </a:ext>
                </a:extLst>
              </p:cNvPr>
              <p:cNvCxnSpPr/>
              <p:nvPr/>
            </p:nvCxnSpPr>
            <p:spPr>
              <a:xfrm>
                <a:off x="2246142" y="2752578"/>
                <a:ext cx="0" cy="506437"/>
              </a:xfrm>
              <a:prstGeom prst="line">
                <a:avLst/>
              </a:prstGeom>
              <a:noFill/>
              <a:ln w="31750" cap="flat" cmpd="sng" algn="ctr">
                <a:solidFill>
                  <a:srgbClr val="5B9BD5">
                    <a:lumMod val="75000"/>
                  </a:srgbClr>
                </a:solidFill>
                <a:prstDash val="dash"/>
                <a:miter lim="800000"/>
                <a:tailEnd type="triangle"/>
              </a:ln>
              <a:effectLst/>
            </p:spPr>
          </p:cxnSp>
          <p:cxnSp>
            <p:nvCxnSpPr>
              <p:cNvPr id="57" name="直接连接符 56">
                <a:extLst>
                  <a:ext uri="{FF2B5EF4-FFF2-40B4-BE49-F238E27FC236}">
                    <a16:creationId xmlns:a16="http://schemas.microsoft.com/office/drawing/2014/main" id="{39828BAC-AB44-4D56-BA63-A1A9169D5900}"/>
                  </a:ext>
                </a:extLst>
              </p:cNvPr>
              <p:cNvCxnSpPr>
                <a:cxnSpLocks/>
              </p:cNvCxnSpPr>
              <p:nvPr/>
            </p:nvCxnSpPr>
            <p:spPr>
              <a:xfrm flipH="1">
                <a:off x="2246142" y="2768583"/>
                <a:ext cx="909712" cy="490432"/>
              </a:xfrm>
              <a:prstGeom prst="line">
                <a:avLst/>
              </a:prstGeom>
              <a:noFill/>
              <a:ln w="31750" cap="flat" cmpd="sng" algn="ctr">
                <a:solidFill>
                  <a:srgbClr val="5B9BD5">
                    <a:lumMod val="75000"/>
                  </a:srgbClr>
                </a:solidFill>
                <a:prstDash val="dash"/>
                <a:miter lim="800000"/>
                <a:tailEnd type="triangle"/>
              </a:ln>
              <a:effectLst/>
            </p:spPr>
          </p:cxnSp>
        </p:grpSp>
        <p:grpSp>
          <p:nvGrpSpPr>
            <p:cNvPr id="52" name="组合 51">
              <a:extLst>
                <a:ext uri="{FF2B5EF4-FFF2-40B4-BE49-F238E27FC236}">
                  <a16:creationId xmlns:a16="http://schemas.microsoft.com/office/drawing/2014/main" id="{6354B503-1641-4036-95C0-C57AD2E26D55}"/>
                </a:ext>
              </a:extLst>
            </p:cNvPr>
            <p:cNvGrpSpPr/>
            <p:nvPr/>
          </p:nvGrpSpPr>
          <p:grpSpPr>
            <a:xfrm>
              <a:off x="6811679" y="2214531"/>
              <a:ext cx="909712" cy="403338"/>
              <a:chOff x="2246142" y="2752578"/>
              <a:chExt cx="909712" cy="506437"/>
            </a:xfrm>
          </p:grpSpPr>
          <p:cxnSp>
            <p:nvCxnSpPr>
              <p:cNvPr id="54" name="直接连接符 53">
                <a:extLst>
                  <a:ext uri="{FF2B5EF4-FFF2-40B4-BE49-F238E27FC236}">
                    <a16:creationId xmlns:a16="http://schemas.microsoft.com/office/drawing/2014/main" id="{0F531344-9294-4602-BF01-B3B8EBB58392}"/>
                  </a:ext>
                </a:extLst>
              </p:cNvPr>
              <p:cNvCxnSpPr/>
              <p:nvPr/>
            </p:nvCxnSpPr>
            <p:spPr>
              <a:xfrm>
                <a:off x="2246142" y="2752578"/>
                <a:ext cx="0" cy="506437"/>
              </a:xfrm>
              <a:prstGeom prst="line">
                <a:avLst/>
              </a:prstGeom>
              <a:noFill/>
              <a:ln w="31750" cap="flat" cmpd="sng" algn="ctr">
                <a:solidFill>
                  <a:srgbClr val="5B9BD5">
                    <a:lumMod val="75000"/>
                  </a:srgbClr>
                </a:solidFill>
                <a:prstDash val="dash"/>
                <a:miter lim="800000"/>
                <a:tailEnd type="triangle"/>
              </a:ln>
              <a:effectLst/>
            </p:spPr>
          </p:cxnSp>
          <p:cxnSp>
            <p:nvCxnSpPr>
              <p:cNvPr id="55" name="直接连接符 54">
                <a:extLst>
                  <a:ext uri="{FF2B5EF4-FFF2-40B4-BE49-F238E27FC236}">
                    <a16:creationId xmlns:a16="http://schemas.microsoft.com/office/drawing/2014/main" id="{38958C9A-9E45-4DC6-9EAC-1ABF5FBC0C68}"/>
                  </a:ext>
                </a:extLst>
              </p:cNvPr>
              <p:cNvCxnSpPr>
                <a:cxnSpLocks/>
              </p:cNvCxnSpPr>
              <p:nvPr/>
            </p:nvCxnSpPr>
            <p:spPr>
              <a:xfrm flipH="1">
                <a:off x="2246142" y="2768583"/>
                <a:ext cx="909712" cy="490432"/>
              </a:xfrm>
              <a:prstGeom prst="line">
                <a:avLst/>
              </a:prstGeom>
              <a:noFill/>
              <a:ln w="31750" cap="flat" cmpd="sng" algn="ctr">
                <a:solidFill>
                  <a:srgbClr val="5B9BD5">
                    <a:lumMod val="75000"/>
                  </a:srgbClr>
                </a:solidFill>
                <a:prstDash val="dash"/>
                <a:miter lim="800000"/>
                <a:tailEnd type="triangle"/>
              </a:ln>
              <a:effectLst/>
            </p:spPr>
          </p:cxnSp>
        </p:grpSp>
        <p:sp>
          <p:nvSpPr>
            <p:cNvPr id="53" name="文本框 41">
              <a:extLst>
                <a:ext uri="{FF2B5EF4-FFF2-40B4-BE49-F238E27FC236}">
                  <a16:creationId xmlns:a16="http://schemas.microsoft.com/office/drawing/2014/main" id="{B47BD240-889E-4B79-83E5-593F67E4C991}"/>
                </a:ext>
              </a:extLst>
            </p:cNvPr>
            <p:cNvSpPr txBox="1"/>
            <p:nvPr/>
          </p:nvSpPr>
          <p:spPr>
            <a:xfrm>
              <a:off x="871704" y="2275617"/>
              <a:ext cx="1664366" cy="307777"/>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ysClr val="windowText" lastClr="000000"/>
                  </a:solidFill>
                  <a:effectLst/>
                  <a:uLnTx/>
                  <a:uFillTx/>
                  <a:latin typeface="Linux Libertine"/>
                  <a:ea typeface="等线" panose="02010600030101010101" pitchFamily="2" charset="-122"/>
                  <a:cs typeface="Calibri Light" panose="020F0302020204030204" pitchFamily="34" charset="0"/>
                </a:rPr>
                <a:t>iteration </a:t>
              </a:r>
              <a:r>
                <a:rPr kumimoji="0" lang="en-US" altLang="zh-CN" sz="1400" b="1" i="0" u="none" strike="noStrike" kern="1200" cap="none" spc="0" normalizeH="0" baseline="0" noProof="0" dirty="0">
                  <a:ln>
                    <a:noFill/>
                  </a:ln>
                  <a:solidFill>
                    <a:sysClr val="windowText" lastClr="000000"/>
                  </a:solidFill>
                  <a:effectLst/>
                  <a:uLnTx/>
                  <a:uFillTx/>
                  <a:latin typeface="Linux Libertine"/>
                  <a:ea typeface="等线" panose="02010600030101010101" pitchFamily="2" charset="-122"/>
                  <a:cs typeface="Calibri Light" panose="020F0302020204030204" pitchFamily="34" charset="0"/>
                </a:rPr>
                <a:t>0</a:t>
              </a:r>
              <a:r>
                <a:rPr kumimoji="0" lang="en-US" altLang="zh-CN" sz="1400" b="0" i="0" u="none" strike="noStrike" kern="1200" cap="none" spc="0" normalizeH="0" baseline="0" noProof="0" dirty="0">
                  <a:ln>
                    <a:noFill/>
                  </a:ln>
                  <a:solidFill>
                    <a:sysClr val="windowText" lastClr="000000"/>
                  </a:solidFill>
                  <a:effectLst/>
                  <a:uLnTx/>
                  <a:uFillTx/>
                  <a:latin typeface="Linux Libertine"/>
                  <a:ea typeface="等线" panose="02010600030101010101" pitchFamily="2" charset="-122"/>
                  <a:cs typeface="Calibri Light" panose="020F0302020204030204" pitchFamily="34" charset="0"/>
                </a:rPr>
                <a:t>, stride </a:t>
              </a:r>
              <a:r>
                <a:rPr kumimoji="0" lang="en-US" altLang="zh-CN" sz="1400" b="1" i="0" u="none" strike="noStrike" kern="1200" cap="none" spc="0" normalizeH="0" baseline="0" noProof="0" dirty="0">
                  <a:ln>
                    <a:noFill/>
                  </a:ln>
                  <a:solidFill>
                    <a:sysClr val="windowText" lastClr="000000"/>
                  </a:solidFill>
                  <a:effectLst/>
                  <a:uLnTx/>
                  <a:uFillTx/>
                  <a:latin typeface="Linux Libertine"/>
                  <a:ea typeface="等线" panose="02010600030101010101" pitchFamily="2" charset="-122"/>
                  <a:cs typeface="Calibri Light" panose="020F0302020204030204" pitchFamily="34" charset="0"/>
                </a:rPr>
                <a:t>1</a:t>
              </a:r>
              <a:endParaRPr kumimoji="0" lang="zh-CN" altLang="en-US" sz="1400" b="1" i="0" u="none" strike="noStrike" kern="1200" cap="none" spc="0" normalizeH="0" baseline="0" noProof="0" dirty="0">
                <a:ln>
                  <a:noFill/>
                </a:ln>
                <a:solidFill>
                  <a:sysClr val="windowText" lastClr="000000"/>
                </a:solidFill>
                <a:effectLst/>
                <a:uLnTx/>
                <a:uFillTx/>
                <a:latin typeface="Linux Libertine"/>
                <a:ea typeface="等线" panose="02010600030101010101" pitchFamily="2" charset="-122"/>
                <a:cs typeface="Calibri Light" panose="020F0302020204030204" pitchFamily="34" charset="0"/>
              </a:endParaRPr>
            </a:p>
          </p:txBody>
        </p:sp>
      </p:grpSp>
      <p:grpSp>
        <p:nvGrpSpPr>
          <p:cNvPr id="27" name="组合 26">
            <a:extLst>
              <a:ext uri="{FF2B5EF4-FFF2-40B4-BE49-F238E27FC236}">
                <a16:creationId xmlns:a16="http://schemas.microsoft.com/office/drawing/2014/main" id="{B13AA294-99C2-40CA-9806-121386D334A1}"/>
              </a:ext>
            </a:extLst>
          </p:cNvPr>
          <p:cNvGrpSpPr/>
          <p:nvPr/>
        </p:nvGrpSpPr>
        <p:grpSpPr>
          <a:xfrm>
            <a:off x="1941688" y="4883815"/>
            <a:ext cx="5406251" cy="403338"/>
            <a:chOff x="1048331" y="3214931"/>
            <a:chExt cx="5599020" cy="403338"/>
          </a:xfrm>
        </p:grpSpPr>
        <p:sp>
          <p:nvSpPr>
            <p:cNvPr id="42" name="文本框 42">
              <a:extLst>
                <a:ext uri="{FF2B5EF4-FFF2-40B4-BE49-F238E27FC236}">
                  <a16:creationId xmlns:a16="http://schemas.microsoft.com/office/drawing/2014/main" id="{2A4A6793-ED87-4081-8D05-8ABB4418E804}"/>
                </a:ext>
              </a:extLst>
            </p:cNvPr>
            <p:cNvSpPr txBox="1"/>
            <p:nvPr/>
          </p:nvSpPr>
          <p:spPr>
            <a:xfrm>
              <a:off x="1048331" y="3270205"/>
              <a:ext cx="1664366" cy="307777"/>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ysClr val="windowText" lastClr="000000"/>
                  </a:solidFill>
                  <a:effectLst/>
                  <a:uLnTx/>
                  <a:uFillTx/>
                  <a:latin typeface="Linux Libertine"/>
                  <a:ea typeface="等线" panose="02010600030101010101" pitchFamily="2" charset="-122"/>
                  <a:cs typeface="Calibri Light" panose="020F0302020204030204" pitchFamily="34" charset="0"/>
                </a:rPr>
                <a:t>iteration </a:t>
              </a:r>
              <a:r>
                <a:rPr kumimoji="0" lang="en-US" altLang="zh-CN" sz="1400" b="1" i="0" u="none" strike="noStrike" kern="1200" cap="none" spc="0" normalizeH="0" baseline="0" noProof="0" dirty="0">
                  <a:ln>
                    <a:noFill/>
                  </a:ln>
                  <a:solidFill>
                    <a:sysClr val="windowText" lastClr="000000"/>
                  </a:solidFill>
                  <a:effectLst/>
                  <a:uLnTx/>
                  <a:uFillTx/>
                  <a:latin typeface="Linux Libertine"/>
                  <a:ea typeface="等线" panose="02010600030101010101" pitchFamily="2" charset="-122"/>
                  <a:cs typeface="Calibri Light" panose="020F0302020204030204" pitchFamily="34" charset="0"/>
                </a:rPr>
                <a:t>1</a:t>
              </a:r>
              <a:r>
                <a:rPr kumimoji="0" lang="en-US" altLang="zh-CN" sz="1400" b="0" i="0" u="none" strike="noStrike" kern="1200" cap="none" spc="0" normalizeH="0" baseline="0" noProof="0" dirty="0">
                  <a:ln>
                    <a:noFill/>
                  </a:ln>
                  <a:solidFill>
                    <a:sysClr val="windowText" lastClr="000000"/>
                  </a:solidFill>
                  <a:effectLst/>
                  <a:uLnTx/>
                  <a:uFillTx/>
                  <a:latin typeface="Linux Libertine"/>
                  <a:ea typeface="等线" panose="02010600030101010101" pitchFamily="2" charset="-122"/>
                  <a:cs typeface="Calibri Light" panose="020F0302020204030204" pitchFamily="34" charset="0"/>
                </a:rPr>
                <a:t>, stride </a:t>
              </a:r>
              <a:r>
                <a:rPr kumimoji="0" lang="en-US" altLang="zh-CN" sz="1400" b="1" i="0" u="none" strike="noStrike" kern="1200" cap="none" spc="0" normalizeH="0" baseline="0" noProof="0" dirty="0">
                  <a:ln>
                    <a:noFill/>
                  </a:ln>
                  <a:solidFill>
                    <a:sysClr val="windowText" lastClr="000000"/>
                  </a:solidFill>
                  <a:effectLst/>
                  <a:uLnTx/>
                  <a:uFillTx/>
                  <a:latin typeface="Linux Libertine"/>
                  <a:ea typeface="等线" panose="02010600030101010101" pitchFamily="2" charset="-122"/>
                  <a:cs typeface="Calibri Light" panose="020F0302020204030204" pitchFamily="34" charset="0"/>
                </a:rPr>
                <a:t>2</a:t>
              </a:r>
              <a:endParaRPr kumimoji="0" lang="zh-CN" altLang="en-US" sz="1400" b="1" i="0" u="none" strike="noStrike" kern="1200" cap="none" spc="0" normalizeH="0" baseline="0" noProof="0" dirty="0">
                <a:ln>
                  <a:noFill/>
                </a:ln>
                <a:solidFill>
                  <a:sysClr val="windowText" lastClr="000000"/>
                </a:solidFill>
                <a:effectLst/>
                <a:uLnTx/>
                <a:uFillTx/>
                <a:latin typeface="Linux Libertine"/>
                <a:ea typeface="等线" panose="02010600030101010101" pitchFamily="2" charset="-122"/>
                <a:cs typeface="Calibri Light" panose="020F0302020204030204" pitchFamily="34" charset="0"/>
              </a:endParaRPr>
            </a:p>
          </p:txBody>
        </p:sp>
        <p:grpSp>
          <p:nvGrpSpPr>
            <p:cNvPr id="43" name="组合 42">
              <a:extLst>
                <a:ext uri="{FF2B5EF4-FFF2-40B4-BE49-F238E27FC236}">
                  <a16:creationId xmlns:a16="http://schemas.microsoft.com/office/drawing/2014/main" id="{F22780A7-6C83-4F35-B111-52E76629CB42}"/>
                </a:ext>
              </a:extLst>
            </p:cNvPr>
            <p:cNvGrpSpPr/>
            <p:nvPr/>
          </p:nvGrpSpPr>
          <p:grpSpPr>
            <a:xfrm>
              <a:off x="4105949" y="3214931"/>
              <a:ext cx="1815208" cy="403338"/>
              <a:chOff x="3155151" y="4008695"/>
              <a:chExt cx="1815208" cy="506437"/>
            </a:xfrm>
          </p:grpSpPr>
          <p:cxnSp>
            <p:nvCxnSpPr>
              <p:cNvPr id="47" name="直接连接符 46">
                <a:extLst>
                  <a:ext uri="{FF2B5EF4-FFF2-40B4-BE49-F238E27FC236}">
                    <a16:creationId xmlns:a16="http://schemas.microsoft.com/office/drawing/2014/main" id="{56792EF4-6D3A-4822-B453-06680EAEE4BC}"/>
                  </a:ext>
                </a:extLst>
              </p:cNvPr>
              <p:cNvCxnSpPr>
                <a:cxnSpLocks/>
              </p:cNvCxnSpPr>
              <p:nvPr/>
            </p:nvCxnSpPr>
            <p:spPr>
              <a:xfrm>
                <a:off x="3155151" y="4008695"/>
                <a:ext cx="0" cy="506437"/>
              </a:xfrm>
              <a:prstGeom prst="line">
                <a:avLst/>
              </a:prstGeom>
              <a:noFill/>
              <a:ln w="31750" cap="flat" cmpd="sng" algn="ctr">
                <a:solidFill>
                  <a:srgbClr val="5B9BD5">
                    <a:lumMod val="75000"/>
                  </a:srgbClr>
                </a:solidFill>
                <a:prstDash val="dash"/>
                <a:round/>
                <a:headEnd type="none" w="med" len="med"/>
                <a:tailEnd type="triangle" w="med" len="med"/>
              </a:ln>
              <a:effectLst/>
            </p:spPr>
          </p:cxnSp>
          <p:cxnSp>
            <p:nvCxnSpPr>
              <p:cNvPr id="48" name="直接连接符 47">
                <a:extLst>
                  <a:ext uri="{FF2B5EF4-FFF2-40B4-BE49-F238E27FC236}">
                    <a16:creationId xmlns:a16="http://schemas.microsoft.com/office/drawing/2014/main" id="{2A92E961-36ED-4DFE-9E0E-4C495D022E8A}"/>
                  </a:ext>
                </a:extLst>
              </p:cNvPr>
              <p:cNvCxnSpPr>
                <a:cxnSpLocks/>
              </p:cNvCxnSpPr>
              <p:nvPr/>
            </p:nvCxnSpPr>
            <p:spPr>
              <a:xfrm flipH="1">
                <a:off x="3155151" y="4013996"/>
                <a:ext cx="1815208" cy="501136"/>
              </a:xfrm>
              <a:prstGeom prst="line">
                <a:avLst/>
              </a:prstGeom>
              <a:noFill/>
              <a:ln w="31750" cap="flat" cmpd="sng" algn="ctr">
                <a:solidFill>
                  <a:srgbClr val="5B9BD5">
                    <a:lumMod val="75000"/>
                  </a:srgbClr>
                </a:solidFill>
                <a:prstDash val="dash"/>
                <a:round/>
                <a:headEnd type="none" w="med" len="med"/>
                <a:tailEnd type="triangle" w="med" len="med"/>
              </a:ln>
              <a:effectLst/>
            </p:spPr>
          </p:cxnSp>
        </p:grpSp>
        <p:grpSp>
          <p:nvGrpSpPr>
            <p:cNvPr id="44" name="组合 43">
              <a:extLst>
                <a:ext uri="{FF2B5EF4-FFF2-40B4-BE49-F238E27FC236}">
                  <a16:creationId xmlns:a16="http://schemas.microsoft.com/office/drawing/2014/main" id="{5B31E589-6E58-4F48-98A6-50D66C6BA61F}"/>
                </a:ext>
              </a:extLst>
            </p:cNvPr>
            <p:cNvGrpSpPr/>
            <p:nvPr/>
          </p:nvGrpSpPr>
          <p:grpSpPr>
            <a:xfrm>
              <a:off x="4832143" y="3214931"/>
              <a:ext cx="1815208" cy="403338"/>
              <a:chOff x="3155151" y="4008695"/>
              <a:chExt cx="1815208" cy="506437"/>
            </a:xfrm>
          </p:grpSpPr>
          <p:cxnSp>
            <p:nvCxnSpPr>
              <p:cNvPr id="45" name="直接连接符 44">
                <a:extLst>
                  <a:ext uri="{FF2B5EF4-FFF2-40B4-BE49-F238E27FC236}">
                    <a16:creationId xmlns:a16="http://schemas.microsoft.com/office/drawing/2014/main" id="{E80F9572-BA3B-46EE-A29F-74A6BD2684FB}"/>
                  </a:ext>
                </a:extLst>
              </p:cNvPr>
              <p:cNvCxnSpPr>
                <a:cxnSpLocks/>
              </p:cNvCxnSpPr>
              <p:nvPr/>
            </p:nvCxnSpPr>
            <p:spPr>
              <a:xfrm>
                <a:off x="3155151" y="4008695"/>
                <a:ext cx="0" cy="506437"/>
              </a:xfrm>
              <a:prstGeom prst="line">
                <a:avLst/>
              </a:prstGeom>
              <a:noFill/>
              <a:ln w="31750" cap="flat" cmpd="sng" algn="ctr">
                <a:solidFill>
                  <a:srgbClr val="5B9BD5">
                    <a:lumMod val="75000"/>
                  </a:srgbClr>
                </a:solidFill>
                <a:prstDash val="dash"/>
                <a:miter lim="800000"/>
                <a:tailEnd type="triangle"/>
              </a:ln>
              <a:effectLst/>
            </p:spPr>
          </p:cxnSp>
          <p:cxnSp>
            <p:nvCxnSpPr>
              <p:cNvPr id="46" name="直接连接符 45">
                <a:extLst>
                  <a:ext uri="{FF2B5EF4-FFF2-40B4-BE49-F238E27FC236}">
                    <a16:creationId xmlns:a16="http://schemas.microsoft.com/office/drawing/2014/main" id="{A292C476-85BB-43D4-A057-0B0EE8DE320D}"/>
                  </a:ext>
                </a:extLst>
              </p:cNvPr>
              <p:cNvCxnSpPr>
                <a:cxnSpLocks/>
              </p:cNvCxnSpPr>
              <p:nvPr/>
            </p:nvCxnSpPr>
            <p:spPr>
              <a:xfrm flipH="1">
                <a:off x="3155151" y="4013996"/>
                <a:ext cx="1815208" cy="501136"/>
              </a:xfrm>
              <a:prstGeom prst="line">
                <a:avLst/>
              </a:prstGeom>
              <a:noFill/>
              <a:ln w="31750" cap="flat" cmpd="sng" algn="ctr">
                <a:solidFill>
                  <a:srgbClr val="5B9BD5">
                    <a:lumMod val="75000"/>
                  </a:srgbClr>
                </a:solidFill>
                <a:prstDash val="dash"/>
                <a:miter lim="800000"/>
                <a:tailEnd type="triangle"/>
              </a:ln>
              <a:effectLst/>
            </p:spPr>
          </p:cxnSp>
        </p:grpSp>
      </p:grpSp>
      <p:grpSp>
        <p:nvGrpSpPr>
          <p:cNvPr id="28" name="组合 27">
            <a:extLst>
              <a:ext uri="{FF2B5EF4-FFF2-40B4-BE49-F238E27FC236}">
                <a16:creationId xmlns:a16="http://schemas.microsoft.com/office/drawing/2014/main" id="{56689ED5-3A01-432E-A999-D0F876B8C8D6}"/>
              </a:ext>
            </a:extLst>
          </p:cNvPr>
          <p:cNvGrpSpPr/>
          <p:nvPr/>
        </p:nvGrpSpPr>
        <p:grpSpPr>
          <a:xfrm>
            <a:off x="2414128" y="5918344"/>
            <a:ext cx="7259142" cy="862620"/>
            <a:chOff x="871704" y="4249968"/>
            <a:chExt cx="7259142" cy="862620"/>
          </a:xfrm>
        </p:grpSpPr>
        <p:cxnSp>
          <p:nvCxnSpPr>
            <p:cNvPr id="33" name="直接箭头连接符 32">
              <a:extLst>
                <a:ext uri="{FF2B5EF4-FFF2-40B4-BE49-F238E27FC236}">
                  <a16:creationId xmlns:a16="http://schemas.microsoft.com/office/drawing/2014/main" id="{E325B252-33AE-492D-8BB8-999E81AE0E6A}"/>
                </a:ext>
              </a:extLst>
            </p:cNvPr>
            <p:cNvCxnSpPr/>
            <p:nvPr/>
          </p:nvCxnSpPr>
          <p:spPr>
            <a:xfrm>
              <a:off x="2726912" y="4249968"/>
              <a:ext cx="0" cy="388400"/>
            </a:xfrm>
            <a:prstGeom prst="straightConnector1">
              <a:avLst/>
            </a:prstGeom>
            <a:noFill/>
            <a:ln w="38100" cap="flat" cmpd="sng" algn="ctr">
              <a:solidFill>
                <a:srgbClr val="4472C4"/>
              </a:solidFill>
              <a:prstDash val="solid"/>
              <a:miter lim="800000"/>
              <a:tailEnd type="triangle"/>
            </a:ln>
            <a:effectLst>
              <a:glow rad="63500">
                <a:srgbClr val="4472C4">
                  <a:satMod val="175000"/>
                  <a:alpha val="40000"/>
                </a:srgbClr>
              </a:glow>
            </a:effectLst>
          </p:spPr>
        </p:cxnSp>
        <p:cxnSp>
          <p:nvCxnSpPr>
            <p:cNvPr id="34" name="直接箭头连接符 33">
              <a:extLst>
                <a:ext uri="{FF2B5EF4-FFF2-40B4-BE49-F238E27FC236}">
                  <a16:creationId xmlns:a16="http://schemas.microsoft.com/office/drawing/2014/main" id="{80BF0289-7E66-4450-BA77-0F9C224EE0E9}"/>
                </a:ext>
              </a:extLst>
            </p:cNvPr>
            <p:cNvCxnSpPr/>
            <p:nvPr/>
          </p:nvCxnSpPr>
          <p:spPr>
            <a:xfrm>
              <a:off x="3463631" y="4249968"/>
              <a:ext cx="0" cy="388400"/>
            </a:xfrm>
            <a:prstGeom prst="straightConnector1">
              <a:avLst/>
            </a:prstGeom>
            <a:noFill/>
            <a:ln w="38100" cap="flat" cmpd="sng" algn="ctr">
              <a:solidFill>
                <a:srgbClr val="4472C4"/>
              </a:solidFill>
              <a:prstDash val="solid"/>
              <a:miter lim="800000"/>
              <a:tailEnd type="triangle"/>
            </a:ln>
            <a:effectLst>
              <a:glow rad="63500">
                <a:srgbClr val="4472C4">
                  <a:satMod val="175000"/>
                  <a:alpha val="40000"/>
                </a:srgbClr>
              </a:glow>
            </a:effectLst>
          </p:spPr>
        </p:cxnSp>
        <p:cxnSp>
          <p:nvCxnSpPr>
            <p:cNvPr id="35" name="直接箭头连接符 34">
              <a:extLst>
                <a:ext uri="{FF2B5EF4-FFF2-40B4-BE49-F238E27FC236}">
                  <a16:creationId xmlns:a16="http://schemas.microsoft.com/office/drawing/2014/main" id="{61586F83-905B-438B-A64A-05FC3CB36EDF}"/>
                </a:ext>
              </a:extLst>
            </p:cNvPr>
            <p:cNvCxnSpPr/>
            <p:nvPr/>
          </p:nvCxnSpPr>
          <p:spPr>
            <a:xfrm>
              <a:off x="6388764" y="4249968"/>
              <a:ext cx="0" cy="388400"/>
            </a:xfrm>
            <a:prstGeom prst="straightConnector1">
              <a:avLst/>
            </a:prstGeom>
            <a:noFill/>
            <a:ln w="38100" cap="flat" cmpd="sng" algn="ctr">
              <a:solidFill>
                <a:srgbClr val="4472C4"/>
              </a:solidFill>
              <a:prstDash val="solid"/>
              <a:miter lim="800000"/>
              <a:tailEnd type="triangle"/>
            </a:ln>
            <a:effectLst>
              <a:glow rad="63500">
                <a:srgbClr val="4472C4">
                  <a:satMod val="175000"/>
                  <a:alpha val="40000"/>
                </a:srgbClr>
              </a:glow>
            </a:effectLst>
          </p:spPr>
        </p:cxnSp>
        <p:cxnSp>
          <p:nvCxnSpPr>
            <p:cNvPr id="36" name="直接箭头连接符 35">
              <a:extLst>
                <a:ext uri="{FF2B5EF4-FFF2-40B4-BE49-F238E27FC236}">
                  <a16:creationId xmlns:a16="http://schemas.microsoft.com/office/drawing/2014/main" id="{C51DD6CF-E877-48CA-A6B9-09484467FBDB}"/>
                </a:ext>
              </a:extLst>
            </p:cNvPr>
            <p:cNvCxnSpPr/>
            <p:nvPr/>
          </p:nvCxnSpPr>
          <p:spPr>
            <a:xfrm>
              <a:off x="7839096" y="4249968"/>
              <a:ext cx="0" cy="388400"/>
            </a:xfrm>
            <a:prstGeom prst="straightConnector1">
              <a:avLst/>
            </a:prstGeom>
            <a:noFill/>
            <a:ln w="38100" cap="flat" cmpd="sng" algn="ctr">
              <a:solidFill>
                <a:srgbClr val="4472C4"/>
              </a:solidFill>
              <a:prstDash val="solid"/>
              <a:miter lim="800000"/>
              <a:tailEnd type="triangle"/>
            </a:ln>
            <a:effectLst>
              <a:glow rad="63500">
                <a:srgbClr val="4472C4">
                  <a:satMod val="175000"/>
                  <a:alpha val="40000"/>
                </a:srgbClr>
              </a:glow>
            </a:effectLst>
          </p:spPr>
        </p:cxnSp>
        <p:sp>
          <p:nvSpPr>
            <p:cNvPr id="37" name="流程图: 可选过程 36">
              <a:extLst>
                <a:ext uri="{FF2B5EF4-FFF2-40B4-BE49-F238E27FC236}">
                  <a16:creationId xmlns:a16="http://schemas.microsoft.com/office/drawing/2014/main" id="{A85792C6-262D-4579-81BD-EF73932C72BD}"/>
                </a:ext>
              </a:extLst>
            </p:cNvPr>
            <p:cNvSpPr/>
            <p:nvPr/>
          </p:nvSpPr>
          <p:spPr>
            <a:xfrm>
              <a:off x="2440772" y="4669372"/>
              <a:ext cx="583505" cy="443216"/>
            </a:xfrm>
            <a:prstGeom prst="flowChartAlternateProcess">
              <a:avLst/>
            </a:prstGeom>
            <a:solidFill>
              <a:sysClr val="window" lastClr="FFFFFF"/>
            </a:solidFill>
            <a:ln w="28575" cap="flat" cmpd="sng" algn="ctr">
              <a:solidFill>
                <a:srgbClr val="A5A5A5"/>
              </a:solidFill>
              <a:prstDash val="sysDash"/>
              <a:miter lim="800000"/>
            </a:ln>
            <a:effectLst/>
          </p:spPr>
          <p:txBody>
            <a:bodyPr rot="0" spcFirstLastPara="0" vert="horz" wrap="square" lIns="72826" tIns="36412" rIns="72826" bIns="36412"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ysClr val="windowText" lastClr="000000"/>
                  </a:solidFill>
                  <a:effectLst/>
                  <a:uLnTx/>
                  <a:uFillTx/>
                  <a:latin typeface="Linux Libertine"/>
                  <a:ea typeface="等线" panose="02010600030101010101" pitchFamily="2" charset="-122"/>
                  <a:cs typeface="+mn-cs"/>
                </a:rPr>
                <a:t>node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ysClr val="windowText" lastClr="000000"/>
                  </a:solidFill>
                  <a:effectLst/>
                  <a:uLnTx/>
                  <a:uFillTx/>
                  <a:latin typeface="Linux Libertine"/>
                  <a:ea typeface="等线" panose="02010600030101010101" pitchFamily="2" charset="-122"/>
                  <a:cs typeface="+mn-cs"/>
                </a:rPr>
                <a:t>n</a:t>
              </a:r>
              <a:endParaRPr kumimoji="0" lang="zh-CN" altLang="en-US" sz="1400" b="1" i="0" u="none" strike="noStrike" kern="1200" cap="none" spc="0" normalizeH="0" baseline="0" noProof="0" dirty="0">
                <a:ln>
                  <a:noFill/>
                </a:ln>
                <a:solidFill>
                  <a:sysClr val="windowText" lastClr="000000"/>
                </a:solidFill>
                <a:effectLst/>
                <a:uLnTx/>
                <a:uFillTx/>
                <a:latin typeface="Linux Libertine"/>
                <a:ea typeface="等线" panose="02010600030101010101" pitchFamily="2" charset="-122"/>
                <a:cs typeface="+mn-cs"/>
              </a:endParaRPr>
            </a:p>
          </p:txBody>
        </p:sp>
        <p:sp>
          <p:nvSpPr>
            <p:cNvPr id="38" name="流程图: 可选过程 37">
              <a:extLst>
                <a:ext uri="{FF2B5EF4-FFF2-40B4-BE49-F238E27FC236}">
                  <a16:creationId xmlns:a16="http://schemas.microsoft.com/office/drawing/2014/main" id="{A62B6685-9FCF-4E6A-8E45-3A0533E89A9D}"/>
                </a:ext>
              </a:extLst>
            </p:cNvPr>
            <p:cNvSpPr/>
            <p:nvPr/>
          </p:nvSpPr>
          <p:spPr>
            <a:xfrm>
              <a:off x="3171879" y="4669372"/>
              <a:ext cx="583503" cy="443216"/>
            </a:xfrm>
            <a:prstGeom prst="flowChartAlternateProcess">
              <a:avLst/>
            </a:prstGeom>
            <a:solidFill>
              <a:sysClr val="window" lastClr="FFFFFF"/>
            </a:solidFill>
            <a:ln w="28575" cap="flat" cmpd="sng" algn="ctr">
              <a:solidFill>
                <a:srgbClr val="A5A5A5"/>
              </a:solidFill>
              <a:prstDash val="sysDash"/>
              <a:miter lim="800000"/>
            </a:ln>
            <a:effectLst/>
          </p:spPr>
          <p:txBody>
            <a:bodyPr rot="0" spcFirstLastPara="0" vert="horz" wrap="square" lIns="72826" tIns="36412" rIns="72826" bIns="36412"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ysClr val="windowText" lastClr="000000"/>
                  </a:solidFill>
                  <a:effectLst/>
                  <a:uLnTx/>
                  <a:uFillTx/>
                  <a:latin typeface="Linux Libertine"/>
                  <a:ea typeface="等线" panose="02010600030101010101" pitchFamily="2" charset="-122"/>
                  <a:cs typeface="+mn-cs"/>
                </a:rPr>
                <a:t>node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ysClr val="windowText" lastClr="000000"/>
                  </a:solidFill>
                  <a:effectLst/>
                  <a:uLnTx/>
                  <a:uFillTx/>
                  <a:latin typeface="Linux Libertine"/>
                  <a:ea typeface="等线" panose="02010600030101010101" pitchFamily="2" charset="-122"/>
                  <a:cs typeface="+mn-cs"/>
                </a:rPr>
                <a:t>n+1</a:t>
              </a:r>
              <a:endParaRPr kumimoji="0" lang="zh-CN" altLang="en-US" sz="1400" b="1" i="0" u="none" strike="noStrike" kern="1200" cap="none" spc="0" normalizeH="0" baseline="0" noProof="0" dirty="0">
                <a:ln>
                  <a:noFill/>
                </a:ln>
                <a:solidFill>
                  <a:sysClr val="windowText" lastClr="000000"/>
                </a:solidFill>
                <a:effectLst/>
                <a:uLnTx/>
                <a:uFillTx/>
                <a:latin typeface="Linux Libertine"/>
                <a:ea typeface="等线" panose="02010600030101010101" pitchFamily="2" charset="-122"/>
                <a:cs typeface="+mn-cs"/>
              </a:endParaRPr>
            </a:p>
          </p:txBody>
        </p:sp>
        <p:sp>
          <p:nvSpPr>
            <p:cNvPr id="39" name="流程图: 可选过程 38">
              <a:extLst>
                <a:ext uri="{FF2B5EF4-FFF2-40B4-BE49-F238E27FC236}">
                  <a16:creationId xmlns:a16="http://schemas.microsoft.com/office/drawing/2014/main" id="{949D0DE7-1885-41DA-AD5A-2125D63DC2A7}"/>
                </a:ext>
              </a:extLst>
            </p:cNvPr>
            <p:cNvSpPr/>
            <p:nvPr/>
          </p:nvSpPr>
          <p:spPr>
            <a:xfrm>
              <a:off x="6101935" y="4669372"/>
              <a:ext cx="583503" cy="443216"/>
            </a:xfrm>
            <a:prstGeom prst="flowChartAlternateProcess">
              <a:avLst/>
            </a:prstGeom>
            <a:solidFill>
              <a:sysClr val="window" lastClr="FFFFFF"/>
            </a:solidFill>
            <a:ln w="28575" cap="flat" cmpd="sng" algn="ctr">
              <a:solidFill>
                <a:srgbClr val="A5A5A5"/>
              </a:solidFill>
              <a:prstDash val="sysDash"/>
              <a:miter lim="800000"/>
            </a:ln>
            <a:effectLst/>
          </p:spPr>
          <p:txBody>
            <a:bodyPr rot="0" spcFirstLastPara="0" vert="horz" wrap="square" lIns="72826" tIns="36412" rIns="72826" bIns="36412"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ysClr val="windowText" lastClr="000000"/>
                  </a:solidFill>
                  <a:effectLst/>
                  <a:uLnTx/>
                  <a:uFillTx/>
                  <a:latin typeface="Linux Libertine"/>
                  <a:ea typeface="等线" panose="02010600030101010101" pitchFamily="2" charset="-122"/>
                  <a:cs typeface="+mn-cs"/>
                </a:rPr>
                <a:t>node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ysClr val="windowText" lastClr="000000"/>
                  </a:solidFill>
                  <a:effectLst/>
                  <a:uLnTx/>
                  <a:uFillTx/>
                  <a:latin typeface="Linux Libertine"/>
                  <a:ea typeface="等线" panose="02010600030101010101" pitchFamily="2" charset="-122"/>
                  <a:cs typeface="+mn-cs"/>
                </a:rPr>
                <a:t>n+2</a:t>
              </a:r>
              <a:endParaRPr kumimoji="0" lang="zh-CN" altLang="en-US" sz="1400" b="1" i="0" u="none" strike="noStrike" kern="1200" cap="none" spc="0" normalizeH="0" baseline="0" noProof="0" dirty="0">
                <a:ln>
                  <a:noFill/>
                </a:ln>
                <a:solidFill>
                  <a:sysClr val="windowText" lastClr="000000"/>
                </a:solidFill>
                <a:effectLst/>
                <a:uLnTx/>
                <a:uFillTx/>
                <a:latin typeface="Linux Libertine"/>
                <a:ea typeface="等线" panose="02010600030101010101" pitchFamily="2" charset="-122"/>
                <a:cs typeface="+mn-cs"/>
              </a:endParaRPr>
            </a:p>
          </p:txBody>
        </p:sp>
        <p:sp>
          <p:nvSpPr>
            <p:cNvPr id="40" name="流程图: 可选过程 39">
              <a:extLst>
                <a:ext uri="{FF2B5EF4-FFF2-40B4-BE49-F238E27FC236}">
                  <a16:creationId xmlns:a16="http://schemas.microsoft.com/office/drawing/2014/main" id="{68934081-E96E-4938-9B88-98920B3C2D38}"/>
                </a:ext>
              </a:extLst>
            </p:cNvPr>
            <p:cNvSpPr/>
            <p:nvPr/>
          </p:nvSpPr>
          <p:spPr>
            <a:xfrm>
              <a:off x="7547345" y="4669371"/>
              <a:ext cx="583501" cy="443216"/>
            </a:xfrm>
            <a:prstGeom prst="flowChartAlternateProcess">
              <a:avLst/>
            </a:prstGeom>
            <a:solidFill>
              <a:sysClr val="window" lastClr="FFFFFF"/>
            </a:solidFill>
            <a:ln w="28575" cap="flat" cmpd="sng" algn="ctr">
              <a:solidFill>
                <a:srgbClr val="A5A5A5"/>
              </a:solidFill>
              <a:prstDash val="sysDash"/>
              <a:miter lim="800000"/>
            </a:ln>
            <a:effectLst/>
          </p:spPr>
          <p:txBody>
            <a:bodyPr rot="0" spcFirstLastPara="0" vert="horz" wrap="square" lIns="72826" tIns="36412" rIns="72826" bIns="36412"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ysClr val="windowText" lastClr="000000"/>
                  </a:solidFill>
                  <a:effectLst/>
                  <a:uLnTx/>
                  <a:uFillTx/>
                  <a:latin typeface="Linux Libertine"/>
                  <a:ea typeface="等线" panose="02010600030101010101" pitchFamily="2" charset="-122"/>
                  <a:cs typeface="+mn-cs"/>
                </a:rPr>
                <a:t>node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ysClr val="windowText" lastClr="000000"/>
                  </a:solidFill>
                  <a:effectLst/>
                  <a:uLnTx/>
                  <a:uFillTx/>
                  <a:latin typeface="Linux Libertine"/>
                  <a:ea typeface="等线" panose="02010600030101010101" pitchFamily="2" charset="-122"/>
                  <a:cs typeface="+mn-cs"/>
                </a:rPr>
                <a:t>n+3</a:t>
              </a:r>
              <a:endParaRPr kumimoji="0" lang="zh-CN" altLang="en-US" sz="1400" b="1" i="0" u="none" strike="noStrike" kern="1200" cap="none" spc="0" normalizeH="0" baseline="0" noProof="0" dirty="0">
                <a:ln>
                  <a:noFill/>
                </a:ln>
                <a:solidFill>
                  <a:sysClr val="windowText" lastClr="000000"/>
                </a:solidFill>
                <a:effectLst/>
                <a:uLnTx/>
                <a:uFillTx/>
                <a:latin typeface="Linux Libertine"/>
                <a:ea typeface="等线" panose="02010600030101010101" pitchFamily="2" charset="-122"/>
                <a:cs typeface="+mn-cs"/>
              </a:endParaRPr>
            </a:p>
          </p:txBody>
        </p:sp>
        <p:sp>
          <p:nvSpPr>
            <p:cNvPr id="41" name="文本框 64">
              <a:extLst>
                <a:ext uri="{FF2B5EF4-FFF2-40B4-BE49-F238E27FC236}">
                  <a16:creationId xmlns:a16="http://schemas.microsoft.com/office/drawing/2014/main" id="{DDE72FD9-44A4-4745-941B-FB127A70FDC1}"/>
                </a:ext>
              </a:extLst>
            </p:cNvPr>
            <p:cNvSpPr txBox="1"/>
            <p:nvPr/>
          </p:nvSpPr>
          <p:spPr>
            <a:xfrm>
              <a:off x="871704" y="4737091"/>
              <a:ext cx="1494426"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0070C0"/>
                  </a:solidFill>
                  <a:effectLst/>
                  <a:uLnTx/>
                  <a:uFillTx/>
                  <a:latin typeface="Linux Libertine"/>
                  <a:ea typeface="等线" panose="02010600030101010101" pitchFamily="2" charset="-122"/>
                  <a:cs typeface="+mn-cs"/>
                </a:rPr>
                <a:t>sh</a:t>
              </a:r>
              <a:r>
                <a:rPr kumimoji="0" lang="en-US" altLang="zh-CN" sz="1400" b="1" i="0" u="none" strike="noStrike" kern="1200" cap="none" spc="0" normalizeH="0" baseline="0" noProof="0" dirty="0">
                  <a:ln>
                    <a:noFill/>
                  </a:ln>
                  <a:solidFill>
                    <a:srgbClr val="0070C0"/>
                  </a:solidFill>
                  <a:effectLst/>
                  <a:uLnTx/>
                  <a:uFillTx/>
                  <a:latin typeface="Linux Libertine"/>
                  <a:ea typeface="等线" panose="02010600030101010101" pitchFamily="2" charset="-122"/>
                  <a:cs typeface="Calibri" panose="020F0502020204030204" pitchFamily="34" charset="0"/>
                </a:rPr>
                <a:t>ared memory</a:t>
              </a:r>
              <a:endParaRPr kumimoji="0" lang="zh-CN" altLang="en-US" sz="1400" b="1" i="0" u="none" strike="noStrike" kern="1200" cap="none" spc="0" normalizeH="0" baseline="0" noProof="0" dirty="0">
                <a:ln>
                  <a:noFill/>
                </a:ln>
                <a:solidFill>
                  <a:srgbClr val="0070C0"/>
                </a:solidFill>
                <a:effectLst/>
                <a:uLnTx/>
                <a:uFillTx/>
                <a:latin typeface="Linux Libertine"/>
                <a:ea typeface="等线" panose="02010600030101010101" pitchFamily="2" charset="-122"/>
                <a:cs typeface="Calibri" panose="020F0502020204030204" pitchFamily="34" charset="0"/>
              </a:endParaRPr>
            </a:p>
          </p:txBody>
        </p:sp>
      </p:grpSp>
      <p:pic>
        <p:nvPicPr>
          <p:cNvPr id="29" name="table">
            <a:extLst>
              <a:ext uri="{FF2B5EF4-FFF2-40B4-BE49-F238E27FC236}">
                <a16:creationId xmlns:a16="http://schemas.microsoft.com/office/drawing/2014/main" id="{AC40C0FE-85DF-4F75-BCD8-85C8607DC528}"/>
              </a:ext>
            </a:extLst>
          </p:cNvPr>
          <p:cNvPicPr>
            <a:picLocks noChangeAspect="1"/>
          </p:cNvPicPr>
          <p:nvPr/>
        </p:nvPicPr>
        <p:blipFill>
          <a:blip r:embed="rId7"/>
          <a:stretch>
            <a:fillRect/>
          </a:stretch>
        </p:blipFill>
        <p:spPr>
          <a:xfrm>
            <a:off x="2493222" y="2282293"/>
            <a:ext cx="7242405" cy="295345"/>
          </a:xfrm>
          <a:prstGeom prst="rect">
            <a:avLst/>
          </a:prstGeom>
        </p:spPr>
      </p:pic>
      <p:pic>
        <p:nvPicPr>
          <p:cNvPr id="30" name="table">
            <a:extLst>
              <a:ext uri="{FF2B5EF4-FFF2-40B4-BE49-F238E27FC236}">
                <a16:creationId xmlns:a16="http://schemas.microsoft.com/office/drawing/2014/main" id="{F6731786-6127-400D-B5E4-25236AEBBD18}"/>
              </a:ext>
            </a:extLst>
          </p:cNvPr>
          <p:cNvPicPr>
            <a:picLocks noChangeAspect="1"/>
          </p:cNvPicPr>
          <p:nvPr/>
        </p:nvPicPr>
        <p:blipFill>
          <a:blip r:embed="rId8"/>
          <a:stretch>
            <a:fillRect/>
          </a:stretch>
        </p:blipFill>
        <p:spPr>
          <a:xfrm>
            <a:off x="2493221" y="2571608"/>
            <a:ext cx="7242405" cy="295345"/>
          </a:xfrm>
          <a:prstGeom prst="rect">
            <a:avLst/>
          </a:prstGeom>
        </p:spPr>
      </p:pic>
      <p:sp>
        <p:nvSpPr>
          <p:cNvPr id="31" name="文本框 1">
            <a:extLst>
              <a:ext uri="{FF2B5EF4-FFF2-40B4-BE49-F238E27FC236}">
                <a16:creationId xmlns:a16="http://schemas.microsoft.com/office/drawing/2014/main" id="{FA385A0D-EA54-4161-9F07-7EB5C354E14E}"/>
              </a:ext>
            </a:extLst>
          </p:cNvPr>
          <p:cNvSpPr txBox="1"/>
          <p:nvPr/>
        </p:nvSpPr>
        <p:spPr>
          <a:xfrm>
            <a:off x="615495" y="2386942"/>
            <a:ext cx="721672" cy="64633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ysClr val="windowText" lastClr="000000"/>
                </a:solidFill>
                <a:effectLst/>
                <a:uLnTx/>
                <a:uFillTx/>
                <a:latin typeface="Calibri" panose="020F0502020204030204"/>
                <a:ea typeface="等线" panose="02010600030101010101" pitchFamily="2" charset="-122"/>
                <a:cs typeface="+mn-cs"/>
              </a:rPr>
              <a:t>ballot</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dirty="0" err="1">
                <a:solidFill>
                  <a:sysClr val="windowText" lastClr="000000"/>
                </a:solidFill>
                <a:latin typeface="Calibri" panose="020F0502020204030204"/>
                <a:ea typeface="等线" panose="02010600030101010101" pitchFamily="2" charset="-122"/>
              </a:rPr>
              <a:t>clz</a:t>
            </a:r>
            <a:endParaRPr kumimoji="0" lang="zh-CN" altLang="en-US" sz="1800" b="0" i="0" u="none" strike="noStrike" kern="1200" cap="none" spc="0" normalizeH="0" baseline="0" noProof="0" dirty="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2" name="文本框 49">
            <a:extLst>
              <a:ext uri="{FF2B5EF4-FFF2-40B4-BE49-F238E27FC236}">
                <a16:creationId xmlns:a16="http://schemas.microsoft.com/office/drawing/2014/main" id="{4FBDB138-29A2-4998-854F-605AA7167D3E}"/>
              </a:ext>
            </a:extLst>
          </p:cNvPr>
          <p:cNvSpPr txBox="1"/>
          <p:nvPr/>
        </p:nvSpPr>
        <p:spPr>
          <a:xfrm>
            <a:off x="717158" y="4403641"/>
            <a:ext cx="518347"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sysClr val="windowText" lastClr="000000"/>
                </a:solidFill>
                <a:effectLst/>
                <a:uLnTx/>
                <a:uFillTx/>
                <a:latin typeface="Calibri" panose="020F0502020204030204"/>
                <a:ea typeface="等线" panose="02010600030101010101" pitchFamily="2" charset="-122"/>
                <a:cs typeface="+mn-cs"/>
              </a:rPr>
              <a:t>shfl</a:t>
            </a:r>
            <a:endParaRPr kumimoji="0" lang="zh-CN" altLang="en-US" sz="1800" b="0" i="0" u="none" strike="noStrike" kern="1200" cap="none" spc="0" normalizeH="0" baseline="0" noProof="0" dirty="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 name="文本框 2">
            <a:extLst>
              <a:ext uri="{FF2B5EF4-FFF2-40B4-BE49-F238E27FC236}">
                <a16:creationId xmlns:a16="http://schemas.microsoft.com/office/drawing/2014/main" id="{BF1FA764-F3BE-43F2-A277-B7083ED5D39C}"/>
              </a:ext>
            </a:extLst>
          </p:cNvPr>
          <p:cNvSpPr txBox="1"/>
          <p:nvPr/>
        </p:nvSpPr>
        <p:spPr>
          <a:xfrm>
            <a:off x="156234" y="1616701"/>
            <a:ext cx="1640193" cy="369332"/>
          </a:xfrm>
          <a:prstGeom prst="rect">
            <a:avLst/>
          </a:prstGeom>
          <a:noFill/>
        </p:spPr>
        <p:txBody>
          <a:bodyPr wrap="none" rtlCol="0">
            <a:spAutoFit/>
          </a:bodyPr>
          <a:lstStyle/>
          <a:p>
            <a:r>
              <a:rPr lang="en-US" altLang="zh-CN" b="1" dirty="0">
                <a:solidFill>
                  <a:schemeClr val="accent4">
                    <a:lumMod val="50000"/>
                  </a:schemeClr>
                </a:solidFill>
              </a:rPr>
              <a:t>warp </a:t>
            </a:r>
            <a:r>
              <a:rPr lang="en-US" altLang="zh-CN" b="1" dirty="0" err="1">
                <a:solidFill>
                  <a:schemeClr val="accent4">
                    <a:lumMod val="50000"/>
                  </a:schemeClr>
                </a:solidFill>
              </a:rPr>
              <a:t>intrinsics</a:t>
            </a:r>
            <a:endParaRPr lang="zh-CN" altLang="en-US" b="1" dirty="0">
              <a:solidFill>
                <a:schemeClr val="accent4">
                  <a:lumMod val="50000"/>
                </a:schemeClr>
              </a:solidFill>
            </a:endParaRPr>
          </a:p>
        </p:txBody>
      </p:sp>
      <mc:AlternateContent xmlns:mc="http://schemas.openxmlformats.org/markup-compatibility/2006" xmlns:p14="http://schemas.microsoft.com/office/powerpoint/2010/main">
        <mc:Choice Requires="p14">
          <p:contentPart p14:bwMode="auto" r:id="rId9">
            <p14:nvContentPartPr>
              <p14:cNvPr id="4" name="墨迹 3">
                <a:extLst>
                  <a:ext uri="{FF2B5EF4-FFF2-40B4-BE49-F238E27FC236}">
                    <a16:creationId xmlns:a16="http://schemas.microsoft.com/office/drawing/2014/main" id="{88BD722C-6E55-4951-84E8-F6F4DD53DEB6}"/>
                  </a:ext>
                </a:extLst>
              </p14:cNvPr>
              <p14:cNvContentPartPr/>
              <p14:nvPr/>
            </p14:nvContentPartPr>
            <p14:xfrm>
              <a:off x="4714920" y="1975680"/>
              <a:ext cx="2756880" cy="3885840"/>
            </p14:xfrm>
          </p:contentPart>
        </mc:Choice>
        <mc:Fallback xmlns="">
          <p:pic>
            <p:nvPicPr>
              <p:cNvPr id="4" name="墨迹 3">
                <a:extLst>
                  <a:ext uri="{FF2B5EF4-FFF2-40B4-BE49-F238E27FC236}">
                    <a16:creationId xmlns:a16="http://schemas.microsoft.com/office/drawing/2014/main" id="{88BD722C-6E55-4951-84E8-F6F4DD53DEB6}"/>
                  </a:ext>
                </a:extLst>
              </p:cNvPr>
              <p:cNvPicPr/>
              <p:nvPr/>
            </p:nvPicPr>
            <p:blipFill>
              <a:blip r:embed="rId10"/>
              <a:stretch>
                <a:fillRect/>
              </a:stretch>
            </p:blipFill>
            <p:spPr>
              <a:xfrm>
                <a:off x="4705560" y="1966320"/>
                <a:ext cx="2775600" cy="3904560"/>
              </a:xfrm>
              <a:prstGeom prst="rect">
                <a:avLst/>
              </a:prstGeom>
            </p:spPr>
          </p:pic>
        </mc:Fallback>
      </mc:AlternateContent>
    </p:spTree>
    <p:extLst>
      <p:ext uri="{BB962C8B-B14F-4D97-AF65-F5344CB8AC3E}">
        <p14:creationId xmlns:p14="http://schemas.microsoft.com/office/powerpoint/2010/main" val="1609701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301FBD-3487-4C72-883A-6D5F8CA1F696}"/>
              </a:ext>
            </a:extLst>
          </p:cNvPr>
          <p:cNvSpPr>
            <a:spLocks noGrp="1"/>
          </p:cNvSpPr>
          <p:nvPr>
            <p:ph type="title"/>
          </p:nvPr>
        </p:nvSpPr>
        <p:spPr/>
        <p:txBody>
          <a:bodyPr/>
          <a:lstStyle/>
          <a:p>
            <a:r>
              <a:rPr lang="en-US" altLang="zh-CN" dirty="0"/>
              <a:t>Comparison</a:t>
            </a:r>
            <a:endParaRPr lang="zh-CN" altLang="en-US" dirty="0"/>
          </a:p>
        </p:txBody>
      </p:sp>
      <p:sp>
        <p:nvSpPr>
          <p:cNvPr id="4" name="文本占位符 3">
            <a:extLst>
              <a:ext uri="{FF2B5EF4-FFF2-40B4-BE49-F238E27FC236}">
                <a16:creationId xmlns:a16="http://schemas.microsoft.com/office/drawing/2014/main" id="{F56F066C-5EC9-4556-A275-4FA8536C9127}"/>
              </a:ext>
            </a:extLst>
          </p:cNvPr>
          <p:cNvSpPr>
            <a:spLocks noGrp="1"/>
          </p:cNvSpPr>
          <p:nvPr>
            <p:ph type="body" idx="1"/>
          </p:nvPr>
        </p:nvSpPr>
        <p:spPr/>
        <p:txBody>
          <a:bodyPr>
            <a:normAutofit/>
          </a:bodyPr>
          <a:lstStyle/>
          <a:p>
            <a:pPr algn="ctr"/>
            <a:r>
              <a:rPr lang="en-US" altLang="zh-CN" sz="2800" dirty="0"/>
              <a:t>Optimized Scatter</a:t>
            </a:r>
          </a:p>
        </p:txBody>
      </p:sp>
      <p:sp>
        <p:nvSpPr>
          <p:cNvPr id="3" name="内容占位符 2">
            <a:extLst>
              <a:ext uri="{FF2B5EF4-FFF2-40B4-BE49-F238E27FC236}">
                <a16:creationId xmlns:a16="http://schemas.microsoft.com/office/drawing/2014/main" id="{B2BC4F97-CD51-4DFB-A618-12852899C6F8}"/>
              </a:ext>
            </a:extLst>
          </p:cNvPr>
          <p:cNvSpPr>
            <a:spLocks noGrp="1"/>
          </p:cNvSpPr>
          <p:nvPr>
            <p:ph sz="half" idx="2"/>
          </p:nvPr>
        </p:nvSpPr>
        <p:spPr/>
        <p:txBody>
          <a:bodyPr>
            <a:normAutofit/>
          </a:bodyPr>
          <a:lstStyle/>
          <a:p>
            <a:endParaRPr lang="en-US" altLang="zh-CN" sz="2200" dirty="0"/>
          </a:p>
          <a:p>
            <a:r>
              <a:rPr lang="en-US" altLang="zh-CN" sz="2200" dirty="0"/>
              <a:t>No auxiliary structures or memory</a:t>
            </a:r>
          </a:p>
          <a:p>
            <a:r>
              <a:rPr lang="en-US" altLang="zh-CN" sz="2200" dirty="0"/>
              <a:t>Uniform workload for each thread</a:t>
            </a:r>
          </a:p>
          <a:p>
            <a:r>
              <a:rPr lang="en-US" altLang="zh-CN" sz="2200" dirty="0"/>
              <a:t>Very few ‘</a:t>
            </a:r>
            <a:r>
              <a:rPr lang="en-US" altLang="zh-CN" sz="2200" dirty="0" err="1"/>
              <a:t>atomicAdd</a:t>
            </a:r>
            <a:r>
              <a:rPr lang="en-US" altLang="zh-CN" sz="2200" dirty="0"/>
              <a:t>’ write conflicts</a:t>
            </a:r>
          </a:p>
          <a:p>
            <a:endParaRPr lang="zh-CN" altLang="en-US" dirty="0"/>
          </a:p>
        </p:txBody>
      </p:sp>
      <p:sp>
        <p:nvSpPr>
          <p:cNvPr id="5" name="文本占位符 4">
            <a:extLst>
              <a:ext uri="{FF2B5EF4-FFF2-40B4-BE49-F238E27FC236}">
                <a16:creationId xmlns:a16="http://schemas.microsoft.com/office/drawing/2014/main" id="{B0DECC1C-F464-4745-9960-EFF25468BDDF}"/>
              </a:ext>
            </a:extLst>
          </p:cNvPr>
          <p:cNvSpPr>
            <a:spLocks noGrp="1"/>
          </p:cNvSpPr>
          <p:nvPr>
            <p:ph type="body" sz="quarter" idx="3"/>
          </p:nvPr>
        </p:nvSpPr>
        <p:spPr/>
        <p:txBody>
          <a:bodyPr>
            <a:normAutofit/>
          </a:bodyPr>
          <a:lstStyle/>
          <a:p>
            <a:pPr algn="ctr"/>
            <a:r>
              <a:rPr lang="en-US" altLang="zh-CN" sz="2800" dirty="0"/>
              <a:t>Gather</a:t>
            </a:r>
          </a:p>
        </p:txBody>
      </p:sp>
      <p:sp>
        <p:nvSpPr>
          <p:cNvPr id="6" name="内容占位符 5">
            <a:extLst>
              <a:ext uri="{FF2B5EF4-FFF2-40B4-BE49-F238E27FC236}">
                <a16:creationId xmlns:a16="http://schemas.microsoft.com/office/drawing/2014/main" id="{49F86AC7-598F-41EF-AA08-E0503458995B}"/>
              </a:ext>
            </a:extLst>
          </p:cNvPr>
          <p:cNvSpPr>
            <a:spLocks noGrp="1"/>
          </p:cNvSpPr>
          <p:nvPr>
            <p:ph sz="quarter" idx="4"/>
          </p:nvPr>
        </p:nvSpPr>
        <p:spPr/>
        <p:txBody>
          <a:bodyPr>
            <a:normAutofit/>
          </a:bodyPr>
          <a:lstStyle/>
          <a:p>
            <a:endParaRPr lang="en-US" altLang="zh-CN" sz="2200" dirty="0"/>
          </a:p>
          <a:p>
            <a:r>
              <a:rPr lang="en-US" altLang="zh-CN" sz="2200" dirty="0"/>
              <a:t>Additional particle list for each grid node</a:t>
            </a:r>
          </a:p>
          <a:p>
            <a:r>
              <a:rPr lang="en-US" altLang="zh-CN" sz="2200" dirty="0"/>
              <a:t>Divergent workload</a:t>
            </a:r>
          </a:p>
          <a:p>
            <a:r>
              <a:rPr lang="en-US" altLang="zh-CN" sz="2200" dirty="0"/>
              <a:t>No write-conflicts at all</a:t>
            </a:r>
          </a:p>
          <a:p>
            <a:endParaRPr lang="zh-CN" altLang="en-US" dirty="0"/>
          </a:p>
        </p:txBody>
      </p:sp>
    </p:spTree>
    <p:extLst>
      <p:ext uri="{BB962C8B-B14F-4D97-AF65-F5344CB8AC3E}">
        <p14:creationId xmlns:p14="http://schemas.microsoft.com/office/powerpoint/2010/main" val="2995453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F60FCA6E-0894-46CD-BD49-5955A51E00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1955" y="5346696"/>
            <a:ext cx="5360045" cy="1511304"/>
          </a:xfrm>
          <a:custGeom>
            <a:avLst/>
            <a:gdLst>
              <a:gd name="connsiteX0" fmla="*/ 4545473 w 5360045"/>
              <a:gd name="connsiteY0" fmla="*/ 0 h 1511304"/>
              <a:gd name="connsiteX1" fmla="*/ 5360045 w 5360045"/>
              <a:gd name="connsiteY1" fmla="*/ 0 h 1511304"/>
              <a:gd name="connsiteX2" fmla="*/ 5360045 w 5360045"/>
              <a:gd name="connsiteY2" fmla="*/ 1046730 h 1511304"/>
              <a:gd name="connsiteX3" fmla="*/ 5360045 w 5360045"/>
              <a:gd name="connsiteY3" fmla="*/ 1508760 h 1511304"/>
              <a:gd name="connsiteX4" fmla="*/ 5360045 w 5360045"/>
              <a:gd name="connsiteY4" fmla="*/ 1511304 h 1511304"/>
              <a:gd name="connsiteX5" fmla="*/ 4545474 w 5360045"/>
              <a:gd name="connsiteY5" fmla="*/ 1511304 h 1511304"/>
              <a:gd name="connsiteX6" fmla="*/ 2525897 w 5360045"/>
              <a:gd name="connsiteY6" fmla="*/ 1511304 h 1511304"/>
              <a:gd name="connsiteX7" fmla="*/ 0 w 5360045"/>
              <a:gd name="connsiteY7" fmla="*/ 1511304 h 1511304"/>
              <a:gd name="connsiteX8" fmla="*/ 697617 w 5360045"/>
              <a:gd name="connsiteY8" fmla="*/ 3 h 1511304"/>
              <a:gd name="connsiteX9" fmla="*/ 4545473 w 5360045"/>
              <a:gd name="connsiteY9"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0045" h="1511304">
                <a:moveTo>
                  <a:pt x="4545473" y="0"/>
                </a:moveTo>
                <a:lnTo>
                  <a:pt x="5360045" y="0"/>
                </a:lnTo>
                <a:lnTo>
                  <a:pt x="5360045" y="1046730"/>
                </a:lnTo>
                <a:lnTo>
                  <a:pt x="5360045" y="1508760"/>
                </a:lnTo>
                <a:lnTo>
                  <a:pt x="5360045" y="1511304"/>
                </a:lnTo>
                <a:lnTo>
                  <a:pt x="4545474" y="1511304"/>
                </a:lnTo>
                <a:lnTo>
                  <a:pt x="2525897" y="1511304"/>
                </a:lnTo>
                <a:lnTo>
                  <a:pt x="0" y="1511304"/>
                </a:lnTo>
                <a:lnTo>
                  <a:pt x="697617" y="3"/>
                </a:lnTo>
                <a:lnTo>
                  <a:pt x="4545473" y="3"/>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E78C6E4B-A1F1-4B6C-97EC-BE997495D6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46694"/>
            <a:ext cx="7346605" cy="1511306"/>
          </a:xfrm>
          <a:custGeom>
            <a:avLst/>
            <a:gdLst>
              <a:gd name="connsiteX0" fmla="*/ 0 w 7346605"/>
              <a:gd name="connsiteY0" fmla="*/ 0 h 1511306"/>
              <a:gd name="connsiteX1" fmla="*/ 239486 w 7346605"/>
              <a:gd name="connsiteY1" fmla="*/ 0 h 1511306"/>
              <a:gd name="connsiteX2" fmla="*/ 1209568 w 7346605"/>
              <a:gd name="connsiteY2" fmla="*/ 0 h 1511306"/>
              <a:gd name="connsiteX3" fmla="*/ 2405743 w 7346605"/>
              <a:gd name="connsiteY3" fmla="*/ 0 h 1511306"/>
              <a:gd name="connsiteX4" fmla="*/ 2405743 w 7346605"/>
              <a:gd name="connsiteY4" fmla="*/ 2544 h 1511306"/>
              <a:gd name="connsiteX5" fmla="*/ 2801131 w 7346605"/>
              <a:gd name="connsiteY5" fmla="*/ 2544 h 1511306"/>
              <a:gd name="connsiteX6" fmla="*/ 2801131 w 7346605"/>
              <a:gd name="connsiteY6" fmla="*/ 0 h 1511306"/>
              <a:gd name="connsiteX7" fmla="*/ 7346605 w 7346605"/>
              <a:gd name="connsiteY7" fmla="*/ 0 h 1511306"/>
              <a:gd name="connsiteX8" fmla="*/ 6648988 w 7346605"/>
              <a:gd name="connsiteY8" fmla="*/ 1511301 h 1511306"/>
              <a:gd name="connsiteX9" fmla="*/ 2801132 w 7346605"/>
              <a:gd name="connsiteY9" fmla="*/ 1511301 h 1511306"/>
              <a:gd name="connsiteX10" fmla="*/ 2801132 w 7346605"/>
              <a:gd name="connsiteY10" fmla="*/ 1511304 h 1511306"/>
              <a:gd name="connsiteX11" fmla="*/ 2405743 w 7346605"/>
              <a:gd name="connsiteY11" fmla="*/ 1511304 h 1511306"/>
              <a:gd name="connsiteX12" fmla="*/ 2405743 w 7346605"/>
              <a:gd name="connsiteY12" fmla="*/ 1511306 h 1511306"/>
              <a:gd name="connsiteX13" fmla="*/ 1333411 w 7346605"/>
              <a:gd name="connsiteY13" fmla="*/ 1511306 h 1511306"/>
              <a:gd name="connsiteX14" fmla="*/ 1219208 w 7346605"/>
              <a:gd name="connsiteY14" fmla="*/ 1511306 h 1511306"/>
              <a:gd name="connsiteX15" fmla="*/ 1209568 w 7346605"/>
              <a:gd name="connsiteY15" fmla="*/ 1511306 h 1511306"/>
              <a:gd name="connsiteX16" fmla="*/ 239486 w 7346605"/>
              <a:gd name="connsiteY16" fmla="*/ 1511306 h 1511306"/>
              <a:gd name="connsiteX17" fmla="*/ 0 w 7346605"/>
              <a:gd name="connsiteY17"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6605" h="1511306">
                <a:moveTo>
                  <a:pt x="0" y="0"/>
                </a:moveTo>
                <a:lnTo>
                  <a:pt x="239486" y="0"/>
                </a:lnTo>
                <a:lnTo>
                  <a:pt x="1209568" y="0"/>
                </a:lnTo>
                <a:lnTo>
                  <a:pt x="2405743" y="0"/>
                </a:lnTo>
                <a:lnTo>
                  <a:pt x="2405743" y="2544"/>
                </a:lnTo>
                <a:lnTo>
                  <a:pt x="2801131" y="2544"/>
                </a:lnTo>
                <a:lnTo>
                  <a:pt x="2801131" y="0"/>
                </a:lnTo>
                <a:lnTo>
                  <a:pt x="7346605" y="0"/>
                </a:lnTo>
                <a:lnTo>
                  <a:pt x="6648988" y="1511301"/>
                </a:lnTo>
                <a:lnTo>
                  <a:pt x="2801132" y="1511301"/>
                </a:lnTo>
                <a:lnTo>
                  <a:pt x="2801132" y="1511304"/>
                </a:lnTo>
                <a:lnTo>
                  <a:pt x="2405743" y="1511304"/>
                </a:lnTo>
                <a:lnTo>
                  <a:pt x="2405743" y="1511306"/>
                </a:lnTo>
                <a:lnTo>
                  <a:pt x="1333411" y="1511306"/>
                </a:lnTo>
                <a:lnTo>
                  <a:pt x="1219208" y="1511306"/>
                </a:lnTo>
                <a:lnTo>
                  <a:pt x="1209568" y="1511306"/>
                </a:lnTo>
                <a:lnTo>
                  <a:pt x="239486" y="1511306"/>
                </a:lnTo>
                <a:lnTo>
                  <a:pt x="0" y="1511306"/>
                </a:lnTo>
                <a:close/>
              </a:path>
            </a:pathLst>
          </a:cu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pic>
        <p:nvPicPr>
          <p:cNvPr id="15" name="图片 3" descr="图片包含 屏幕截图&#10;&#10;描述已自动生成">
            <a:extLst>
              <a:ext uri="{FF2B5EF4-FFF2-40B4-BE49-F238E27FC236}">
                <a16:creationId xmlns:a16="http://schemas.microsoft.com/office/drawing/2014/main" id="{6725423F-BBA5-4454-8D55-BD5D95490B40}"/>
              </a:ext>
            </a:extLst>
          </p:cNvPr>
          <p:cNvPicPr>
            <a:picLocks noChangeAspect="1"/>
          </p:cNvPicPr>
          <p:nvPr/>
        </p:nvPicPr>
        <p:blipFill>
          <a:blip r:embed="rId3"/>
          <a:stretch>
            <a:fillRect/>
          </a:stretch>
        </p:blipFill>
        <p:spPr>
          <a:xfrm>
            <a:off x="950121" y="1541304"/>
            <a:ext cx="5941068" cy="2836859"/>
          </a:xfrm>
          <a:prstGeom prst="rect">
            <a:avLst/>
          </a:prstGeom>
        </p:spPr>
      </p:pic>
      <p:sp>
        <p:nvSpPr>
          <p:cNvPr id="17" name="Content Placeholder 16">
            <a:extLst>
              <a:ext uri="{FF2B5EF4-FFF2-40B4-BE49-F238E27FC236}">
                <a16:creationId xmlns:a16="http://schemas.microsoft.com/office/drawing/2014/main" id="{3B0FDDAF-A437-437D-BEAC-A5D1F8FEA165}"/>
              </a:ext>
            </a:extLst>
          </p:cNvPr>
          <p:cNvSpPr>
            <a:spLocks noGrp="1"/>
          </p:cNvSpPr>
          <p:nvPr>
            <p:ph idx="1"/>
          </p:nvPr>
        </p:nvSpPr>
        <p:spPr>
          <a:xfrm>
            <a:off x="7534655" y="647918"/>
            <a:ext cx="4008101" cy="4650377"/>
          </a:xfrm>
        </p:spPr>
        <p:txBody>
          <a:bodyPr anchor="ctr">
            <a:normAutofit/>
          </a:bodyPr>
          <a:lstStyle/>
          <a:p>
            <a:r>
              <a:rPr lang="da-DK" altLang="zh-CN" sz="2000" dirty="0"/>
              <a:t>vs. FLIP [Gao et al. 2017]</a:t>
            </a:r>
            <a:endParaRPr lang="en-US" altLang="zh-CN" sz="2000" dirty="0"/>
          </a:p>
          <a:p>
            <a:pPr lvl="1"/>
            <a:r>
              <a:rPr lang="en-US" altLang="zh-CN" sz="1600" dirty="0"/>
              <a:t>CPU-based, Gather-style</a:t>
            </a:r>
          </a:p>
          <a:p>
            <a:pPr lvl="1"/>
            <a:r>
              <a:rPr lang="en-US" altLang="zh-CN" sz="1600" dirty="0"/>
              <a:t>~16X Speed-up</a:t>
            </a:r>
          </a:p>
          <a:p>
            <a:r>
              <a:rPr lang="en-US" sz="2000" dirty="0"/>
              <a:t>vs. MLS [Hu et al. 2018]</a:t>
            </a:r>
          </a:p>
          <a:p>
            <a:pPr lvl="1"/>
            <a:r>
              <a:rPr lang="en-US" sz="1600" dirty="0"/>
              <a:t>CPU-based, Scatter-style</a:t>
            </a:r>
          </a:p>
          <a:p>
            <a:pPr lvl="1"/>
            <a:r>
              <a:rPr lang="en-US" sz="1600" dirty="0"/>
              <a:t>~</a:t>
            </a:r>
            <a:r>
              <a:rPr lang="en-US" altLang="zh-CN" sz="1600" dirty="0"/>
              <a:t>8</a:t>
            </a:r>
            <a:r>
              <a:rPr lang="en-US" sz="1600" dirty="0"/>
              <a:t>X Speed-up</a:t>
            </a:r>
          </a:p>
          <a:p>
            <a:endParaRPr lang="en-US" sz="2000" dirty="0"/>
          </a:p>
          <a:p>
            <a:r>
              <a:rPr lang="en-US" sz="2000" dirty="0"/>
              <a:t>vs. </a:t>
            </a:r>
            <a:r>
              <a:rPr lang="en-US" altLang="zh-CN" sz="2000" dirty="0"/>
              <a:t>Naïve Scatter</a:t>
            </a:r>
            <a:endParaRPr lang="en-US" sz="2000" dirty="0"/>
          </a:p>
          <a:p>
            <a:pPr lvl="1"/>
            <a:r>
              <a:rPr lang="en-US" sz="1600" dirty="0"/>
              <a:t>GPU-based, Scatter-style</a:t>
            </a:r>
          </a:p>
          <a:p>
            <a:pPr lvl="1"/>
            <a:r>
              <a:rPr lang="en-US" sz="1600" dirty="0"/>
              <a:t>~10~24X </a:t>
            </a:r>
            <a:r>
              <a:rPr lang="en-US" altLang="zh-CN" sz="1600" dirty="0"/>
              <a:t>S</a:t>
            </a:r>
            <a:r>
              <a:rPr lang="en-US" sz="1600" dirty="0"/>
              <a:t>peed-up</a:t>
            </a:r>
          </a:p>
          <a:p>
            <a:r>
              <a:rPr lang="en-US" altLang="zh-CN" sz="2000" dirty="0"/>
              <a:t>vs. GVDB [Wu et al. 2018]</a:t>
            </a:r>
          </a:p>
          <a:p>
            <a:pPr lvl="1"/>
            <a:r>
              <a:rPr lang="en-US" sz="1600" dirty="0"/>
              <a:t>GPU-based, Gather-style</a:t>
            </a:r>
          </a:p>
          <a:p>
            <a:pPr lvl="1"/>
            <a:r>
              <a:rPr lang="en-US" sz="1600" dirty="0"/>
              <a:t>~ 7~15X Speed-up</a:t>
            </a:r>
          </a:p>
        </p:txBody>
      </p:sp>
      <p:sp>
        <p:nvSpPr>
          <p:cNvPr id="2" name="文本框 1">
            <a:extLst>
              <a:ext uri="{FF2B5EF4-FFF2-40B4-BE49-F238E27FC236}">
                <a16:creationId xmlns:a16="http://schemas.microsoft.com/office/drawing/2014/main" id="{ECFB76B5-1710-49F2-B2C9-F84AA5A86120}"/>
              </a:ext>
            </a:extLst>
          </p:cNvPr>
          <p:cNvSpPr txBox="1"/>
          <p:nvPr/>
        </p:nvSpPr>
        <p:spPr>
          <a:xfrm>
            <a:off x="3842238" y="647918"/>
            <a:ext cx="3048951" cy="461665"/>
          </a:xfrm>
          <a:prstGeom prst="rect">
            <a:avLst/>
          </a:prstGeom>
          <a:noFill/>
        </p:spPr>
        <p:txBody>
          <a:bodyPr wrap="square" rtlCol="0">
            <a:spAutoFit/>
          </a:bodyPr>
          <a:lstStyle/>
          <a:p>
            <a:r>
              <a:rPr lang="en-US" altLang="zh-CN" sz="1200" dirty="0"/>
              <a:t>CPU</a:t>
            </a:r>
            <a:r>
              <a:rPr lang="zh-CN" altLang="en-US" sz="1200" dirty="0"/>
              <a:t>：</a:t>
            </a:r>
            <a:r>
              <a:rPr lang="en-US" altLang="zh-CN" sz="1200" dirty="0"/>
              <a:t>18-core Intel Xeon Gold 6140, </a:t>
            </a:r>
            <a:r>
              <a:rPr lang="zh-CN" altLang="en-US" sz="1200" dirty="0"/>
              <a:t>￥</a:t>
            </a:r>
            <a:r>
              <a:rPr lang="en-US" altLang="zh-CN" sz="1200" dirty="0"/>
              <a:t>16000</a:t>
            </a:r>
          </a:p>
          <a:p>
            <a:r>
              <a:rPr lang="en-US" altLang="zh-CN" sz="1200" dirty="0"/>
              <a:t>GPU</a:t>
            </a:r>
            <a:r>
              <a:rPr lang="zh-CN" altLang="en-US" sz="1200" dirty="0"/>
              <a:t>：</a:t>
            </a:r>
            <a:r>
              <a:rPr lang="en-US" altLang="zh-CN" sz="1200" dirty="0"/>
              <a:t>Nvidia Titan XP,                           </a:t>
            </a:r>
            <a:r>
              <a:rPr lang="zh-CN" altLang="en-US" sz="1200" dirty="0"/>
              <a:t>￥</a:t>
            </a:r>
            <a:r>
              <a:rPr lang="en-US" altLang="zh-CN" sz="1200" dirty="0"/>
              <a:t>8000</a:t>
            </a:r>
          </a:p>
        </p:txBody>
      </p:sp>
      <p:sp>
        <p:nvSpPr>
          <p:cNvPr id="3" name="文本框 2">
            <a:extLst>
              <a:ext uri="{FF2B5EF4-FFF2-40B4-BE49-F238E27FC236}">
                <a16:creationId xmlns:a16="http://schemas.microsoft.com/office/drawing/2014/main" id="{C304E670-4D1A-4323-A30F-700AF67BB01F}"/>
              </a:ext>
            </a:extLst>
          </p:cNvPr>
          <p:cNvSpPr txBox="1"/>
          <p:nvPr/>
        </p:nvSpPr>
        <p:spPr>
          <a:xfrm>
            <a:off x="7435169" y="5809959"/>
            <a:ext cx="4668266" cy="584775"/>
          </a:xfrm>
          <a:prstGeom prst="rect">
            <a:avLst/>
          </a:prstGeom>
          <a:noFill/>
        </p:spPr>
        <p:txBody>
          <a:bodyPr wrap="none" rtlCol="0">
            <a:spAutoFit/>
          </a:bodyPr>
          <a:lstStyle/>
          <a:p>
            <a:r>
              <a:rPr lang="en-US" altLang="zh-CN" sz="3200" dirty="0">
                <a:solidFill>
                  <a:schemeClr val="bg1"/>
                </a:solidFill>
              </a:rPr>
              <a:t>Performance Benchmarks</a:t>
            </a:r>
            <a:endParaRPr lang="zh-CN" altLang="en-US" dirty="0">
              <a:solidFill>
                <a:schemeClr val="bg1"/>
              </a:solidFill>
            </a:endParaRPr>
          </a:p>
        </p:txBody>
      </p:sp>
    </p:spTree>
    <p:extLst>
      <p:ext uri="{BB962C8B-B14F-4D97-AF65-F5344CB8AC3E}">
        <p14:creationId xmlns:p14="http://schemas.microsoft.com/office/powerpoint/2010/main" val="130534409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2944</TotalTime>
  <Words>4942</Words>
  <Application>Microsoft Office PowerPoint</Application>
  <PresentationFormat>宽屏</PresentationFormat>
  <Paragraphs>602</Paragraphs>
  <Slides>26</Slides>
  <Notes>25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26</vt:i4>
      </vt:variant>
    </vt:vector>
  </HeadingPairs>
  <TitlesOfParts>
    <vt:vector size="35" baseType="lpstr">
      <vt:lpstr>Linux Biolinum O</vt:lpstr>
      <vt:lpstr>LInux Libertine</vt:lpstr>
      <vt:lpstr>LInux Libertine</vt:lpstr>
      <vt:lpstr>等线</vt:lpstr>
      <vt:lpstr>Arial</vt:lpstr>
      <vt:lpstr>Calibri</vt:lpstr>
      <vt:lpstr>Cambria Math</vt:lpstr>
      <vt:lpstr>Candara</vt:lpstr>
      <vt:lpstr>Office 主题​​</vt:lpstr>
      <vt:lpstr>GPU Optimizations of  Material Point Method and Collision Detection</vt:lpstr>
      <vt:lpstr>Material Point Method</vt:lpstr>
      <vt:lpstr>MPM Pipeline Overview</vt:lpstr>
      <vt:lpstr>Performance is the Solution</vt:lpstr>
      <vt:lpstr>PowerPoint 演示文稿</vt:lpstr>
      <vt:lpstr>Hardware Friendly Solutions</vt:lpstr>
      <vt:lpstr>The Alternative of Transfer</vt:lpstr>
      <vt:lpstr>Comparison</vt:lpstr>
      <vt:lpstr>PowerPoint 演示文稿</vt:lpstr>
      <vt:lpstr>Fundamental Implementation Choices</vt:lpstr>
      <vt:lpstr>Performance Factors</vt:lpstr>
      <vt:lpstr>Delayed Ordering Speedup</vt:lpstr>
      <vt:lpstr>Delayed Ordering</vt:lpstr>
      <vt:lpstr>Ordering Strategy</vt:lpstr>
      <vt:lpstr>Ordering Strategy</vt:lpstr>
      <vt:lpstr>Delayed Ordering Speedup</vt:lpstr>
      <vt:lpstr>Summary: </vt:lpstr>
      <vt:lpstr>PowerPoint 演示文稿</vt:lpstr>
      <vt:lpstr>Collision Detection</vt:lpstr>
      <vt:lpstr>BVH (Bounding Volume Hierarchy) Construction</vt:lpstr>
      <vt:lpstr>Stackless BVH Traversal</vt:lpstr>
      <vt:lpstr>PowerPoint 演示文稿</vt:lpstr>
      <vt:lpstr>Effectiveness of ordering</vt:lpstr>
      <vt:lpstr>Thanks!  https://github.com/littlemine Xinlei Wang, 王鑫磊</vt:lpstr>
      <vt:lpstr>GPU Execution Model</vt:lpstr>
      <vt:lpstr>Other Useful Engineering Tips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GPU Optimizations of  Material Point Method and Collision Detection</dc:title>
  <dc:creator>Wang Xinlei</dc:creator>
  <cp:lastModifiedBy>Wang Xinlei</cp:lastModifiedBy>
  <cp:revision>132</cp:revision>
  <dcterms:created xsi:type="dcterms:W3CDTF">2019-03-18T20:41:14Z</dcterms:created>
  <dcterms:modified xsi:type="dcterms:W3CDTF">2019-03-21T15:15:54Z</dcterms:modified>
</cp:coreProperties>
</file>